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98" autoAdjust="0"/>
    <p:restoredTop sz="94660"/>
  </p:normalViewPr>
  <p:slideViewPr>
    <p:cSldViewPr snapToGrid="0">
      <p:cViewPr varScale="1">
        <p:scale>
          <a:sx n="96" d="100"/>
          <a:sy n="96" d="100"/>
        </p:scale>
        <p:origin x="173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37814-9C54-4BCB-BA84-15676DA4E6D0}" type="datetimeFigureOut">
              <a:rPr lang="ko-KR" altLang="en-US" smtClean="0"/>
              <a:t>2021-03-20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9F7B0-A736-4E9E-8C55-FCF984EC95D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329318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37814-9C54-4BCB-BA84-15676DA4E6D0}" type="datetimeFigureOut">
              <a:rPr lang="ko-KR" altLang="en-US" smtClean="0"/>
              <a:t>2021-03-20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9F7B0-A736-4E9E-8C55-FCF984EC95D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723570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37814-9C54-4BCB-BA84-15676DA4E6D0}" type="datetimeFigureOut">
              <a:rPr lang="ko-KR" altLang="en-US" smtClean="0"/>
              <a:t>2021-03-20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9F7B0-A736-4E9E-8C55-FCF984EC95D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654396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37814-9C54-4BCB-BA84-15676DA4E6D0}" type="datetimeFigureOut">
              <a:rPr lang="ko-KR" altLang="en-US" smtClean="0"/>
              <a:t>2021-03-20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9F7B0-A736-4E9E-8C55-FCF984EC95D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950167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37814-9C54-4BCB-BA84-15676DA4E6D0}" type="datetimeFigureOut">
              <a:rPr lang="ko-KR" altLang="en-US" smtClean="0"/>
              <a:t>2021-03-20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9F7B0-A736-4E9E-8C55-FCF984EC95D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405773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37814-9C54-4BCB-BA84-15676DA4E6D0}" type="datetimeFigureOut">
              <a:rPr lang="ko-KR" altLang="en-US" smtClean="0"/>
              <a:t>2021-03-20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9F7B0-A736-4E9E-8C55-FCF984EC95D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187798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37814-9C54-4BCB-BA84-15676DA4E6D0}" type="datetimeFigureOut">
              <a:rPr lang="ko-KR" altLang="en-US" smtClean="0"/>
              <a:t>2021-03-20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9F7B0-A736-4E9E-8C55-FCF984EC95D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908804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37814-9C54-4BCB-BA84-15676DA4E6D0}" type="datetimeFigureOut">
              <a:rPr lang="ko-KR" altLang="en-US" smtClean="0"/>
              <a:t>2021-03-20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9F7B0-A736-4E9E-8C55-FCF984EC95D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401361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37814-9C54-4BCB-BA84-15676DA4E6D0}" type="datetimeFigureOut">
              <a:rPr lang="ko-KR" altLang="en-US" smtClean="0"/>
              <a:t>2021-03-20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9F7B0-A736-4E9E-8C55-FCF984EC95D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582544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37814-9C54-4BCB-BA84-15676DA4E6D0}" type="datetimeFigureOut">
              <a:rPr lang="ko-KR" altLang="en-US" smtClean="0"/>
              <a:t>2021-03-20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9F7B0-A736-4E9E-8C55-FCF984EC95D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984191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37814-9C54-4BCB-BA84-15676DA4E6D0}" type="datetimeFigureOut">
              <a:rPr lang="ko-KR" altLang="en-US" smtClean="0"/>
              <a:t>2021-03-20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9F7B0-A736-4E9E-8C55-FCF984EC95D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44254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137814-9C54-4BCB-BA84-15676DA4E6D0}" type="datetimeFigureOut">
              <a:rPr lang="ko-KR" altLang="en-US" smtClean="0"/>
              <a:t>2021-03-20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59F7B0-A736-4E9E-8C55-FCF984EC95D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100895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>
            <a:spLocks noGrp="1"/>
          </p:cNvSpPr>
          <p:nvPr/>
        </p:nvSpPr>
        <p:spPr bwMode="auto">
          <a:xfrm>
            <a:off x="464834" y="450072"/>
            <a:ext cx="864235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latinLnBrk="1" hangingPunct="0">
              <a:spcBef>
                <a:spcPct val="0"/>
              </a:spcBef>
              <a:spcAft>
                <a:spcPct val="0"/>
              </a:spcAft>
              <a:defRPr sz="26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457200" algn="ctr" rtl="0" fontAlgn="base" latinLnBrk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914400" algn="ctr" rtl="0" fontAlgn="base" latinLnBrk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1371600" algn="ctr" rtl="0" fontAlgn="base" latinLnBrk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1828800" algn="ctr" rtl="0" fontAlgn="base" latinLnBrk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r>
              <a:rPr lang="ko-KR" altLang="en-US" dirty="0" smtClean="0">
                <a:solidFill>
                  <a:srgbClr val="C00000"/>
                </a:solidFill>
              </a:rPr>
              <a:t>모집단 분산의 구간추정</a:t>
            </a: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2918" y="1390650"/>
            <a:ext cx="9563100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25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2137" y="1033462"/>
            <a:ext cx="8467725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64903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0700" y="1323975"/>
            <a:ext cx="8610600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8836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5075" y="2024062"/>
            <a:ext cx="7181850" cy="28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239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5950" y="776287"/>
            <a:ext cx="8420100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01975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6615" y="847217"/>
            <a:ext cx="8543925" cy="1609725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2816" y="2567292"/>
            <a:ext cx="8486775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82159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4462" y="709612"/>
            <a:ext cx="9363075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36940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1700" y="650875"/>
            <a:ext cx="7848600" cy="555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019931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8543" y="2192406"/>
            <a:ext cx="5172075" cy="255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99771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80444" y="182879"/>
            <a:ext cx="1055138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분산 분석</a:t>
            </a:r>
            <a:r>
              <a:rPr lang="en-US" altLang="ko-KR" dirty="0" smtClean="0"/>
              <a:t>(Analysis of variance)</a:t>
            </a:r>
          </a:p>
          <a:p>
            <a:endParaRPr lang="en-US" altLang="ko-KR" dirty="0"/>
          </a:p>
          <a:p>
            <a:r>
              <a:rPr lang="en-US" altLang="ko-KR" dirty="0" smtClean="0"/>
              <a:t>3</a:t>
            </a:r>
            <a:r>
              <a:rPr lang="ko-KR" altLang="en-US" smtClean="0"/>
              <a:t>개 이상의 집단에 대한 평균 차이를 검증하는 분석 방법으로</a:t>
            </a:r>
            <a:r>
              <a:rPr lang="en-US" altLang="ko-KR" dirty="0" smtClean="0"/>
              <a:t>, </a:t>
            </a:r>
            <a:r>
              <a:rPr lang="ko-KR" altLang="en-US" smtClean="0"/>
              <a:t>특성에 대한 산포의 제곱합을 요인별 제곱합으로 분해한 후 영향 요인을 찾아낸다</a:t>
            </a:r>
            <a:r>
              <a:rPr lang="en-US" altLang="ko-KR" dirty="0" smtClean="0"/>
              <a:t>. </a:t>
            </a:r>
            <a:r>
              <a:rPr lang="ko-KR" altLang="en-US" smtClean="0"/>
              <a:t>이 때 가설검정은 </a:t>
            </a:r>
            <a:r>
              <a:rPr lang="en-US" altLang="ko-KR" dirty="0" smtClean="0"/>
              <a:t>F </a:t>
            </a:r>
            <a:r>
              <a:rPr lang="ko-KR" altLang="en-US" smtClean="0"/>
              <a:t>분포</a:t>
            </a:r>
            <a:endParaRPr lang="en-US" altLang="ko-KR" dirty="0" smtClean="0"/>
          </a:p>
          <a:p>
            <a:endParaRPr lang="en-US" altLang="ko-KR" dirty="0"/>
          </a:p>
          <a:p>
            <a:endParaRPr lang="ko-KR" altLang="en-US" dirty="0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4144" y="1366009"/>
            <a:ext cx="8420100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8377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1662" y="1338262"/>
            <a:ext cx="8448675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07451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내용 개체 틀 1"/>
          <p:cNvSpPr>
            <a:spLocks noGrp="1"/>
          </p:cNvSpPr>
          <p:nvPr/>
        </p:nvSpPr>
        <p:spPr bwMode="auto">
          <a:xfrm>
            <a:off x="1774825" y="692944"/>
            <a:ext cx="8642350" cy="547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66700" indent="-266700" algn="l" rtl="0" eaLnBrk="0" fontAlgn="base" latinLnBrk="1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rgbClr val="FF6600"/>
              </a:buClr>
              <a:buFont typeface="Wingdings" pitchFamily="2" charset="2"/>
              <a:buChar char="n"/>
              <a:defRPr sz="2200" b="1" kern="1200">
                <a:solidFill>
                  <a:schemeClr val="accent6">
                    <a:lumMod val="75000"/>
                  </a:schemeClr>
                </a:solidFill>
                <a:latin typeface="+mn-ea"/>
                <a:ea typeface="+mn-ea"/>
                <a:cs typeface="+mn-cs"/>
              </a:defRPr>
            </a:lvl1pPr>
            <a:lvl2pPr marL="447675" indent="-180975" algn="l" rtl="0" eaLnBrk="0" fontAlgn="base" latinLnBrk="1" hangingPunct="0">
              <a:spcBef>
                <a:spcPct val="20000"/>
              </a:spcBef>
              <a:spcAft>
                <a:spcPts val="400"/>
              </a:spcAft>
              <a:buClr>
                <a:srgbClr val="FF6600"/>
              </a:buClr>
              <a:buFont typeface="Wingdings" pitchFamily="2" charset="2"/>
              <a:buChar char="§"/>
              <a:defRPr sz="2000" b="1" kern="1200">
                <a:solidFill>
                  <a:schemeClr val="tx1"/>
                </a:solidFill>
                <a:latin typeface="+mn-ea"/>
                <a:ea typeface="+mn-ea"/>
                <a:cs typeface="+mn-cs"/>
              </a:defRPr>
            </a:lvl2pPr>
            <a:lvl3pPr marL="628650" indent="-180975" algn="l" rtl="0" eaLnBrk="0" fontAlgn="base" latinLnBrk="1" hangingPunct="0">
              <a:spcBef>
                <a:spcPct val="20000"/>
              </a:spcBef>
              <a:spcAft>
                <a:spcPts val="300"/>
              </a:spcAft>
              <a:buClr>
                <a:srgbClr val="FF6600"/>
              </a:buClr>
              <a:buFont typeface="Arial" charset="0"/>
              <a:buChar char="•"/>
              <a:defRPr sz="1600" kern="1200">
                <a:solidFill>
                  <a:schemeClr val="tx1"/>
                </a:solidFill>
                <a:latin typeface="+mn-ea"/>
                <a:ea typeface="+mn-ea"/>
                <a:cs typeface="+mn-cs"/>
              </a:defRPr>
            </a:lvl3pPr>
            <a:lvl4pPr marL="809625" indent="-180975" algn="l" rtl="0" eaLnBrk="0" fontAlgn="base" latinLnBrk="1" hangingPunct="0">
              <a:spcBef>
                <a:spcPct val="20000"/>
              </a:spcBef>
              <a:spcAft>
                <a:spcPts val="300"/>
              </a:spcAft>
              <a:buClr>
                <a:srgbClr val="FF6600"/>
              </a:buClr>
              <a:buSzPct val="96000"/>
              <a:buFont typeface="Arial" charset="0"/>
              <a:buChar char="–"/>
              <a:defRPr sz="1400" kern="1200">
                <a:solidFill>
                  <a:schemeClr val="tx1"/>
                </a:solidFill>
                <a:latin typeface="+mn-ea"/>
                <a:ea typeface="+mn-ea"/>
                <a:cs typeface="+mn-cs"/>
              </a:defRPr>
            </a:lvl4pPr>
            <a:lvl5pPr marL="990600" indent="-180975" algn="l" rtl="0" eaLnBrk="0" fontAlgn="base" latinLnBrk="1" hangingPunct="0">
              <a:spcBef>
                <a:spcPct val="20000"/>
              </a:spcBef>
              <a:spcAft>
                <a:spcPct val="0"/>
              </a:spcAft>
              <a:buClr>
                <a:srgbClr val="00918E"/>
              </a:buClr>
              <a:buFont typeface="Arial" charset="0"/>
              <a:buChar char="»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ko-KR" altLang="en-US" dirty="0" smtClean="0"/>
              <a:t>일원 분산분석</a:t>
            </a:r>
            <a:r>
              <a:rPr lang="en-US" altLang="ko-KR" dirty="0"/>
              <a:t>(one-way ANOVA)</a:t>
            </a:r>
            <a:endParaRPr lang="en-US" altLang="ko-KR" dirty="0" smtClean="0"/>
          </a:p>
          <a:p>
            <a:pPr marL="0" indent="0">
              <a:buFont typeface="Wingdings" pitchFamily="2" charset="2"/>
              <a:buNone/>
              <a:defRPr/>
            </a:pPr>
            <a:endParaRPr lang="en-US" altLang="ko-KR" sz="1800" b="0" dirty="0" smtClean="0">
              <a:solidFill>
                <a:schemeClr val="tx1"/>
              </a:solidFill>
            </a:endParaRPr>
          </a:p>
          <a:p>
            <a:pPr marL="0" indent="0">
              <a:buFont typeface="Wingdings" pitchFamily="2" charset="2"/>
              <a:buNone/>
              <a:defRPr/>
            </a:pPr>
            <a:r>
              <a:rPr lang="ko-KR" altLang="en-US" sz="1800" b="0" dirty="0" smtClean="0">
                <a:solidFill>
                  <a:schemeClr val="tx1"/>
                </a:solidFill>
              </a:rPr>
              <a:t>한 </a:t>
            </a:r>
            <a:r>
              <a:rPr lang="ko-KR" altLang="en-US" sz="1800" b="0" dirty="0">
                <a:solidFill>
                  <a:schemeClr val="tx1"/>
                </a:solidFill>
              </a:rPr>
              <a:t>가지의 요인을 기준으로 집단 간의 차이를 조사하는 </a:t>
            </a:r>
            <a:r>
              <a:rPr lang="ko-KR" altLang="en-US" sz="1800" b="0" dirty="0" smtClean="0">
                <a:solidFill>
                  <a:schemeClr val="tx1"/>
                </a:solidFill>
              </a:rPr>
              <a:t>것</a:t>
            </a:r>
            <a:endParaRPr lang="en-US" altLang="ko-KR" sz="1800" b="0" dirty="0" smtClean="0">
              <a:solidFill>
                <a:schemeClr val="tx1"/>
              </a:solidFill>
            </a:endParaRPr>
          </a:p>
          <a:p>
            <a:pPr marL="0" indent="0">
              <a:buFont typeface="Wingdings" pitchFamily="2" charset="2"/>
              <a:buNone/>
              <a:defRPr/>
            </a:pPr>
            <a:r>
              <a:rPr lang="en-US" altLang="ko-KR" sz="1800" b="0" dirty="0" smtClean="0">
                <a:solidFill>
                  <a:schemeClr val="tx1"/>
                </a:solidFill>
              </a:rPr>
              <a:t>Ex. </a:t>
            </a:r>
            <a:r>
              <a:rPr lang="ko-KR" altLang="en-US" sz="1800" b="0" dirty="0">
                <a:solidFill>
                  <a:schemeClr val="tx1"/>
                </a:solidFill>
              </a:rPr>
              <a:t>편의점의 종류를 기준으로 고객의 만족도를 조사하는 경우</a:t>
            </a:r>
            <a:endParaRPr lang="en-US" altLang="ko-KR" sz="1800" b="0" dirty="0" smtClean="0">
              <a:solidFill>
                <a:schemeClr val="tx1"/>
              </a:solidFill>
            </a:endParaRPr>
          </a:p>
          <a:p>
            <a:pPr marL="0" indent="0">
              <a:buFont typeface="Wingdings" pitchFamily="2" charset="2"/>
              <a:buNone/>
              <a:defRPr/>
            </a:pPr>
            <a:endParaRPr lang="en-US" altLang="ko-KR" sz="1800" b="0" dirty="0">
              <a:solidFill>
                <a:schemeClr val="tx1"/>
              </a:solidFill>
            </a:endParaRPr>
          </a:p>
          <a:p>
            <a:pPr marL="0" indent="0">
              <a:buFont typeface="Wingdings" pitchFamily="2" charset="2"/>
              <a:buNone/>
              <a:defRPr/>
            </a:pPr>
            <a:endParaRPr lang="en-US" altLang="ko-KR" sz="1800" b="0" dirty="0" smtClean="0">
              <a:solidFill>
                <a:schemeClr val="tx1"/>
              </a:solidFill>
            </a:endParaRPr>
          </a:p>
          <a:p>
            <a:pPr marL="0" indent="0">
              <a:buFont typeface="Wingdings" pitchFamily="2" charset="2"/>
              <a:buNone/>
              <a:defRPr/>
            </a:pPr>
            <a:endParaRPr lang="en-US" altLang="ko-KR" sz="1800" b="0" dirty="0">
              <a:solidFill>
                <a:schemeClr val="tx1"/>
              </a:solidFill>
            </a:endParaRPr>
          </a:p>
          <a:p>
            <a:pPr marL="0" indent="0">
              <a:buFont typeface="Wingdings" pitchFamily="2" charset="2"/>
              <a:buNone/>
              <a:defRPr/>
            </a:pPr>
            <a:endParaRPr lang="en-US" altLang="ko-KR" sz="1800" b="0" dirty="0" smtClean="0">
              <a:solidFill>
                <a:schemeClr val="tx1"/>
              </a:solidFill>
            </a:endParaRPr>
          </a:p>
          <a:p>
            <a:pPr marL="0" indent="0">
              <a:buFont typeface="Wingdings" pitchFamily="2" charset="2"/>
              <a:buNone/>
              <a:defRPr/>
            </a:pPr>
            <a:endParaRPr lang="en-US" altLang="ko-KR" sz="1800" b="0" dirty="0">
              <a:solidFill>
                <a:schemeClr val="tx1"/>
              </a:solidFill>
            </a:endParaRPr>
          </a:p>
          <a:p>
            <a:pPr marL="0" indent="0">
              <a:buFont typeface="Wingdings" pitchFamily="2" charset="2"/>
              <a:buNone/>
              <a:defRPr/>
            </a:pPr>
            <a:endParaRPr lang="en-US" altLang="ko-KR" sz="1800" b="0" dirty="0" smtClean="0">
              <a:solidFill>
                <a:schemeClr val="tx1"/>
              </a:solidFill>
            </a:endParaRPr>
          </a:p>
          <a:p>
            <a:pPr marL="0" indent="0">
              <a:buFont typeface="Wingdings" pitchFamily="2" charset="2"/>
              <a:buNone/>
              <a:defRPr/>
            </a:pPr>
            <a:endParaRPr lang="en-US" altLang="ko-KR" sz="1800" b="0" dirty="0">
              <a:solidFill>
                <a:schemeClr val="tx1"/>
              </a:solidFill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9647" y="3587986"/>
            <a:ext cx="6038850" cy="1990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81337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9300" y="1000125"/>
            <a:ext cx="815340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83475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2650" y="823912"/>
            <a:ext cx="7886700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33925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62</Words>
  <Application>Microsoft Office PowerPoint</Application>
  <PresentationFormat>와이드스크린</PresentationFormat>
  <Paragraphs>13</Paragraphs>
  <Slides>14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14</vt:i4>
      </vt:variant>
    </vt:vector>
  </HeadingPairs>
  <TitlesOfParts>
    <vt:vector size="18" baseType="lpstr">
      <vt:lpstr>맑은 고딕</vt:lpstr>
      <vt:lpstr>Arial</vt:lpstr>
      <vt:lpstr>Wingdings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김동식</dc:creator>
  <cp:lastModifiedBy>김동식</cp:lastModifiedBy>
  <cp:revision>4</cp:revision>
  <dcterms:created xsi:type="dcterms:W3CDTF">2021-03-19T23:03:50Z</dcterms:created>
  <dcterms:modified xsi:type="dcterms:W3CDTF">2021-03-20T00:32:43Z</dcterms:modified>
</cp:coreProperties>
</file>