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86" r:id="rId2"/>
    <p:sldId id="287" r:id="rId3"/>
    <p:sldId id="289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29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A9"/>
    <a:srgbClr val="4A452A"/>
    <a:srgbClr val="FF6E47"/>
    <a:srgbClr val="23A198"/>
    <a:srgbClr val="28B5AC"/>
    <a:srgbClr val="33448F"/>
    <a:srgbClr val="2585C2"/>
    <a:srgbClr val="6FC39D"/>
    <a:srgbClr val="3A8A66"/>
    <a:srgbClr val="25B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0" autoAdjust="0"/>
    <p:restoredTop sz="80090" autoAdjust="0"/>
  </p:normalViewPr>
  <p:slideViewPr>
    <p:cSldViewPr snapToGrid="0">
      <p:cViewPr varScale="1">
        <p:scale>
          <a:sx n="61" d="100"/>
          <a:sy n="61" d="100"/>
        </p:scale>
        <p:origin x="12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7EFA-7D22-478C-AEB5-C5A107C864D3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184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DC60-79F4-4FF8-8FCC-AEE779D648F3}" type="datetimeFigureOut">
              <a:rPr lang="ko-KR" altLang="en-US" smtClean="0"/>
              <a:t>2021-05-24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1E957-90DA-4C5F-8D91-6BC7BF2B83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11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22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9103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8250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1086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0928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8711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7614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1E957-90DA-4C5F-8D91-6BC7BF2B83D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7607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585C2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6E4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433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C000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964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C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32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585C2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585C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585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58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585C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042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255A9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255A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255A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8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33448F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33448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33448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25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33448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0916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23A198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217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23A198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23A198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23A19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23A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23A19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990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4A452A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674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제목 슬라이드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자유형 24"/>
          <p:cNvSpPr/>
          <p:nvPr userDrawn="1"/>
        </p:nvSpPr>
        <p:spPr>
          <a:xfrm>
            <a:off x="0" y="5545501"/>
            <a:ext cx="1503947" cy="1312499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4A452A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grpSp>
        <p:nvGrpSpPr>
          <p:cNvPr id="10" name="그룹 9"/>
          <p:cNvGrpSpPr/>
          <p:nvPr userDrawn="1"/>
        </p:nvGrpSpPr>
        <p:grpSpPr>
          <a:xfrm rot="16200000" flipH="1">
            <a:off x="10408648" y="-17810"/>
            <a:ext cx="1768644" cy="1804264"/>
            <a:chOff x="-12031" y="4822661"/>
            <a:chExt cx="2033337" cy="2074288"/>
          </a:xfrm>
        </p:grpSpPr>
        <p:sp>
          <p:nvSpPr>
            <p:cNvPr id="22" name="자유형 21"/>
            <p:cNvSpPr/>
            <p:nvPr userDrawn="1"/>
          </p:nvSpPr>
          <p:spPr>
            <a:xfrm>
              <a:off x="-12031" y="4822661"/>
              <a:ext cx="2033337" cy="2070723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rgbClr val="4A452A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  <p:sp>
          <p:nvSpPr>
            <p:cNvPr id="23" name="자유형 22"/>
            <p:cNvSpPr/>
            <p:nvPr userDrawn="1"/>
          </p:nvSpPr>
          <p:spPr>
            <a:xfrm>
              <a:off x="1" y="5170842"/>
              <a:ext cx="1666070" cy="1726107"/>
            </a:xfrm>
            <a:custGeom>
              <a:avLst/>
              <a:gdLst>
                <a:gd name="connsiteX0" fmla="*/ 279428 w 2033337"/>
                <a:gd name="connsiteY0" fmla="*/ 0 h 1959139"/>
                <a:gd name="connsiteX1" fmla="*/ 2033337 w 2033337"/>
                <a:gd name="connsiteY1" fmla="*/ 1753910 h 1959139"/>
                <a:gd name="connsiteX2" fmla="*/ 2017810 w 2033337"/>
                <a:gd name="connsiteY2" fmla="*/ 1959139 h 1959139"/>
                <a:gd name="connsiteX3" fmla="*/ 0 w 2033337"/>
                <a:gd name="connsiteY3" fmla="*/ 1959139 h 1959139"/>
                <a:gd name="connsiteX4" fmla="*/ 0 w 2033337"/>
                <a:gd name="connsiteY4" fmla="*/ 24333 h 1959139"/>
                <a:gd name="connsiteX5" fmla="*/ 100101 w 2033337"/>
                <a:gd name="connsiteY5" fmla="*/ 9056 h 1959139"/>
                <a:gd name="connsiteX6" fmla="*/ 279428 w 2033337"/>
                <a:gd name="connsiteY6" fmla="*/ 0 h 195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3337" h="1959139">
                  <a:moveTo>
                    <a:pt x="279428" y="0"/>
                  </a:moveTo>
                  <a:cubicBezTo>
                    <a:pt x="1248086" y="0"/>
                    <a:pt x="2033337" y="785252"/>
                    <a:pt x="2033337" y="1753910"/>
                  </a:cubicBezTo>
                  <a:lnTo>
                    <a:pt x="2017810" y="1959139"/>
                  </a:lnTo>
                  <a:lnTo>
                    <a:pt x="0" y="1959139"/>
                  </a:lnTo>
                  <a:lnTo>
                    <a:pt x="0" y="24333"/>
                  </a:lnTo>
                  <a:lnTo>
                    <a:pt x="100101" y="9056"/>
                  </a:lnTo>
                  <a:cubicBezTo>
                    <a:pt x="159062" y="3067"/>
                    <a:pt x="218886" y="0"/>
                    <a:pt x="2794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/>
            </a:p>
          </p:txBody>
        </p:sp>
      </p:grpSp>
      <p:sp>
        <p:nvSpPr>
          <p:cNvPr id="17" name="타원 16"/>
          <p:cNvSpPr/>
          <p:nvPr userDrawn="1"/>
        </p:nvSpPr>
        <p:spPr>
          <a:xfrm>
            <a:off x="10939500" y="1747183"/>
            <a:ext cx="351919" cy="351919"/>
          </a:xfrm>
          <a:prstGeom prst="ellipse">
            <a:avLst/>
          </a:prstGeom>
          <a:solidFill>
            <a:srgbClr val="4A452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 userDrawn="1"/>
        </p:nvSpPr>
        <p:spPr>
          <a:xfrm>
            <a:off x="11299963" y="1899342"/>
            <a:ext cx="742686" cy="742686"/>
          </a:xfrm>
          <a:prstGeom prst="ellips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" name="직사각형 1"/>
          <p:cNvSpPr/>
          <p:nvPr userDrawn="1"/>
        </p:nvSpPr>
        <p:spPr>
          <a:xfrm>
            <a:off x="0" y="0"/>
            <a:ext cx="12192000" cy="6180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8415867" y="0"/>
            <a:ext cx="3776133" cy="618067"/>
          </a:xfrm>
          <a:custGeom>
            <a:avLst/>
            <a:gdLst>
              <a:gd name="connsiteX0" fmla="*/ 0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0 w 12192000"/>
              <a:gd name="connsiteY4" fmla="*/ 0 h 618067"/>
              <a:gd name="connsiteX0" fmla="*/ 812800 w 12192000"/>
              <a:gd name="connsiteY0" fmla="*/ 0 h 626534"/>
              <a:gd name="connsiteX1" fmla="*/ 12192000 w 12192000"/>
              <a:gd name="connsiteY1" fmla="*/ 8467 h 626534"/>
              <a:gd name="connsiteX2" fmla="*/ 12192000 w 12192000"/>
              <a:gd name="connsiteY2" fmla="*/ 626534 h 626534"/>
              <a:gd name="connsiteX3" fmla="*/ 0 w 12192000"/>
              <a:gd name="connsiteY3" fmla="*/ 626534 h 626534"/>
              <a:gd name="connsiteX4" fmla="*/ 812800 w 12192000"/>
              <a:gd name="connsiteY4" fmla="*/ 0 h 626534"/>
              <a:gd name="connsiteX0" fmla="*/ 866353 w 12192000"/>
              <a:gd name="connsiteY0" fmla="*/ 0 h 618067"/>
              <a:gd name="connsiteX1" fmla="*/ 12192000 w 12192000"/>
              <a:gd name="connsiteY1" fmla="*/ 0 h 618067"/>
              <a:gd name="connsiteX2" fmla="*/ 12192000 w 12192000"/>
              <a:gd name="connsiteY2" fmla="*/ 618067 h 618067"/>
              <a:gd name="connsiteX3" fmla="*/ 0 w 12192000"/>
              <a:gd name="connsiteY3" fmla="*/ 618067 h 618067"/>
              <a:gd name="connsiteX4" fmla="*/ 866353 w 12192000"/>
              <a:gd name="connsiteY4" fmla="*/ 0 h 61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18067">
                <a:moveTo>
                  <a:pt x="866353" y="0"/>
                </a:moveTo>
                <a:lnTo>
                  <a:pt x="12192000" y="0"/>
                </a:lnTo>
                <a:lnTo>
                  <a:pt x="12192000" y="618067"/>
                </a:lnTo>
                <a:lnTo>
                  <a:pt x="0" y="618067"/>
                </a:lnTo>
                <a:lnTo>
                  <a:pt x="8663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4" y="89052"/>
            <a:ext cx="439962" cy="4399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781800"/>
            <a:ext cx="12192000" cy="84667"/>
          </a:xfrm>
          <a:prstGeom prst="rect">
            <a:avLst/>
          </a:prstGeom>
          <a:solidFill>
            <a:srgbClr val="4A45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이등변 삼각형 10"/>
          <p:cNvSpPr/>
          <p:nvPr userDrawn="1"/>
        </p:nvSpPr>
        <p:spPr>
          <a:xfrm rot="6945975">
            <a:off x="1235399" y="6012865"/>
            <a:ext cx="753659" cy="649706"/>
          </a:xfrm>
          <a:prstGeom prst="triangle">
            <a:avLst/>
          </a:prstGeom>
          <a:solidFill>
            <a:srgbClr val="4A452A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4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타원 22"/>
          <p:cNvSpPr/>
          <p:nvPr userDrawn="1"/>
        </p:nvSpPr>
        <p:spPr>
          <a:xfrm>
            <a:off x="658323" y="896429"/>
            <a:ext cx="2254210" cy="2254210"/>
          </a:xfrm>
          <a:prstGeom prst="ellipse">
            <a:avLst/>
          </a:prstGeom>
          <a:noFill/>
          <a:ln w="381000">
            <a:solidFill>
              <a:srgbClr val="FF6E47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1" y="2023534"/>
            <a:ext cx="12192000" cy="23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0" y="1921934"/>
            <a:ext cx="87714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8771467" y="1921934"/>
            <a:ext cx="3420533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0" y="4357660"/>
            <a:ext cx="8771467" cy="101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1566333" y="4357660"/>
            <a:ext cx="10625667" cy="101600"/>
          </a:xfrm>
          <a:prstGeom prst="rect">
            <a:avLst/>
          </a:prstGeom>
          <a:solidFill>
            <a:srgbClr val="FF6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>
            <a:off x="10999159" y="6295765"/>
            <a:ext cx="268937" cy="268937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1" name="타원 30"/>
          <p:cNvSpPr/>
          <p:nvPr userDrawn="1"/>
        </p:nvSpPr>
        <p:spPr>
          <a:xfrm>
            <a:off x="10998960" y="5546786"/>
            <a:ext cx="534837" cy="534837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2" name="타원 31"/>
          <p:cNvSpPr/>
          <p:nvPr userDrawn="1"/>
        </p:nvSpPr>
        <p:spPr>
          <a:xfrm>
            <a:off x="2474184" y="219858"/>
            <a:ext cx="717750" cy="717750"/>
          </a:xfrm>
          <a:prstGeom prst="ellipse">
            <a:avLst/>
          </a:pr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3" name="타원 32"/>
          <p:cNvSpPr/>
          <p:nvPr userDrawn="1"/>
        </p:nvSpPr>
        <p:spPr>
          <a:xfrm>
            <a:off x="2042383" y="372754"/>
            <a:ext cx="302882" cy="302882"/>
          </a:xfrm>
          <a:prstGeom prst="ellipse">
            <a:avLst/>
          </a:prstGeom>
          <a:solidFill>
            <a:srgbClr val="FF6E47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39" name="자유형 38"/>
          <p:cNvSpPr/>
          <p:nvPr userDrawn="1"/>
        </p:nvSpPr>
        <p:spPr>
          <a:xfrm flipH="1">
            <a:off x="11342959" y="6110040"/>
            <a:ext cx="857061" cy="747960"/>
          </a:xfrm>
          <a:custGeom>
            <a:avLst/>
            <a:gdLst>
              <a:gd name="connsiteX0" fmla="*/ 117780 w 857061"/>
              <a:gd name="connsiteY0" fmla="*/ 0 h 747960"/>
              <a:gd name="connsiteX1" fmla="*/ 42193 w 857061"/>
              <a:gd name="connsiteY1" fmla="*/ 3817 h 747960"/>
              <a:gd name="connsiteX2" fmla="*/ 0 w 857061"/>
              <a:gd name="connsiteY2" fmla="*/ 10257 h 747960"/>
              <a:gd name="connsiteX3" fmla="*/ 0 w 857061"/>
              <a:gd name="connsiteY3" fmla="*/ 747960 h 747960"/>
              <a:gd name="connsiteX4" fmla="*/ 856404 w 857061"/>
              <a:gd name="connsiteY4" fmla="*/ 747960 h 747960"/>
              <a:gd name="connsiteX5" fmla="*/ 857061 w 857061"/>
              <a:gd name="connsiteY5" fmla="*/ 739281 h 747960"/>
              <a:gd name="connsiteX6" fmla="*/ 117780 w 857061"/>
              <a:gd name="connsiteY6" fmla="*/ 0 h 74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061" h="747960">
                <a:moveTo>
                  <a:pt x="117780" y="0"/>
                </a:moveTo>
                <a:cubicBezTo>
                  <a:pt x="92261" y="0"/>
                  <a:pt x="67045" y="1293"/>
                  <a:pt x="42193" y="3817"/>
                </a:cubicBezTo>
                <a:lnTo>
                  <a:pt x="0" y="10257"/>
                </a:lnTo>
                <a:lnTo>
                  <a:pt x="0" y="747960"/>
                </a:lnTo>
                <a:lnTo>
                  <a:pt x="856404" y="747960"/>
                </a:lnTo>
                <a:lnTo>
                  <a:pt x="857061" y="739281"/>
                </a:lnTo>
                <a:cubicBezTo>
                  <a:pt x="857061" y="330987"/>
                  <a:pt x="526074" y="0"/>
                  <a:pt x="117780" y="0"/>
                </a:cubicBezTo>
                <a:close/>
              </a:path>
            </a:pathLst>
          </a:custGeom>
          <a:solidFill>
            <a:srgbClr val="FF6E4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3176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3" r:id="rId2"/>
    <p:sldLayoutId id="2147483719" r:id="rId3"/>
    <p:sldLayoutId id="2147483718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1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389832"/>
            <a:ext cx="12192000" cy="829193"/>
          </a:xfrm>
          <a:prstGeom prst="rect">
            <a:avLst/>
          </a:prstGeom>
        </p:spPr>
        <p:txBody>
          <a:bodyPr tIns="0" bIns="0" anchor="b"/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rgbClr val="2585C2"/>
                </a:solidFill>
                <a:latin typeface="210 맨발의청춘 R" panose="02020603020101020101" pitchFamily="18" charset="-127"/>
                <a:ea typeface="210 맨발의청춘 R" panose="02020603020101020101" pitchFamily="18" charset="-127"/>
                <a:cs typeface="+mj-cs"/>
              </a:defRPr>
            </a:lvl1pPr>
          </a:lstStyle>
          <a:p>
            <a:r>
              <a:rPr lang="en-US" altLang="ko-KR" dirty="0">
                <a:solidFill>
                  <a:srgbClr val="23A198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  <a:r>
              <a:rPr lang="en-US" altLang="ko-KR" sz="5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5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dirty="0">
              <a:solidFill>
                <a:srgbClr val="23A198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7" name="텍스트 개체 틀 20"/>
          <p:cNvSpPr txBox="1">
            <a:spLocks/>
          </p:cNvSpPr>
          <p:nvPr/>
        </p:nvSpPr>
        <p:spPr>
          <a:xfrm>
            <a:off x="5418668" y="1471639"/>
            <a:ext cx="6723593" cy="388938"/>
          </a:xfrm>
          <a:prstGeom prst="rect">
            <a:avLst/>
          </a:prstGeom>
        </p:spPr>
        <p:txBody>
          <a:bodyPr lIns="0"/>
          <a:lstStyle>
            <a:lvl1pPr marL="45720" indent="0" algn="r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28170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u="sng" dirty="0">
                <a:solidFill>
                  <a:srgbClr val="23A198"/>
                </a:solidFill>
              </a:rPr>
              <a:t>주제 설정</a:t>
            </a:r>
            <a:endParaRPr lang="en-US" altLang="ko-KR" u="sng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 err="1">
                <a:solidFill>
                  <a:srgbClr val="23A198"/>
                </a:solidFill>
              </a:rPr>
              <a:t>주제란</a:t>
            </a:r>
            <a:r>
              <a:rPr lang="en-US" altLang="ko-KR" dirty="0">
                <a:solidFill>
                  <a:srgbClr val="23A198"/>
                </a:solidFill>
              </a:rPr>
              <a:t>?</a:t>
            </a: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주제 기본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문제제기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문제의 범위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공시와 통시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b="1" dirty="0">
                <a:solidFill>
                  <a:srgbClr val="23A198"/>
                </a:solidFill>
              </a:rPr>
              <a:t>학제간 연구</a:t>
            </a:r>
            <a:endParaRPr lang="en-US" altLang="ko-KR" b="1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3271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강의 요약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계획 수립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주제 설정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다음 강의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sz="2000" dirty="0">
                <a:solidFill>
                  <a:srgbClr val="23A198"/>
                </a:solidFill>
              </a:rPr>
              <a:t>논문 자료 조사 및 정리</a:t>
            </a:r>
            <a:endParaRPr lang="en-US" altLang="ko-KR" sz="2000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sz="3200" dirty="0"/>
          </a:p>
        </p:txBody>
      </p:sp>
      <p:sp>
        <p:nvSpPr>
          <p:cNvPr id="5" name="텍스트 개체 틀 20">
            <a:extLst>
              <a:ext uri="{FF2B5EF4-FFF2-40B4-BE49-F238E27FC236}">
                <a16:creationId xmlns:a16="http://schemas.microsoft.com/office/drawing/2014/main" id="{18D9D278-4331-4FAF-BF75-F8D12DF4F4C2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3770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01638">
              <a:buClr>
                <a:srgbClr val="23A198"/>
              </a:buClr>
              <a:tabLst>
                <a:tab pos="444500" algn="l"/>
              </a:tabLst>
            </a:pPr>
            <a:r>
              <a:rPr lang="ko-KR" altLang="en-US" dirty="0">
                <a:solidFill>
                  <a:srgbClr val="23A198"/>
                </a:solidFill>
              </a:rPr>
              <a:t>배울 내용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계획 수립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r>
              <a:rPr lang="ko-KR" altLang="en-US" dirty="0">
                <a:solidFill>
                  <a:srgbClr val="23A198"/>
                </a:solidFill>
              </a:rPr>
              <a:t>주제 설정</a:t>
            </a:r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>
              <a:solidFill>
                <a:srgbClr val="23A198"/>
              </a:solidFill>
            </a:endParaRPr>
          </a:p>
          <a:p>
            <a:pPr marL="628650" lvl="1" indent="-354013"/>
            <a:endParaRPr lang="en-US" altLang="ko-KR" dirty="0"/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9C4A5309-2068-47CC-8A25-25C91509AFE8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8911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>
                <a:solidFill>
                  <a:srgbClr val="23A198"/>
                </a:solidFill>
              </a:rPr>
              <a:t>계획 수립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458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u="sng" dirty="0">
                <a:solidFill>
                  <a:srgbClr val="23A198"/>
                </a:solidFill>
              </a:rPr>
              <a:t>주제 설정</a:t>
            </a:r>
            <a:endParaRPr lang="en-US" altLang="ko-KR" u="sng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 err="1">
                <a:solidFill>
                  <a:srgbClr val="23A198"/>
                </a:solidFill>
              </a:rPr>
              <a:t>주제란</a:t>
            </a:r>
            <a:r>
              <a:rPr lang="en-US" altLang="ko-KR" dirty="0">
                <a:solidFill>
                  <a:srgbClr val="23A198"/>
                </a:solidFill>
              </a:rPr>
              <a:t>?</a:t>
            </a: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주제 기본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문제제기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총론 및 각론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공시와 통시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학제간 연구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4277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u="sng" dirty="0">
                <a:solidFill>
                  <a:srgbClr val="23A198"/>
                </a:solidFill>
              </a:rPr>
              <a:t>주제 설정</a:t>
            </a:r>
            <a:endParaRPr lang="en-US" altLang="ko-KR" u="sng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b="1" dirty="0" err="1">
                <a:solidFill>
                  <a:srgbClr val="23A198"/>
                </a:solidFill>
              </a:rPr>
              <a:t>주제란</a:t>
            </a:r>
            <a:r>
              <a:rPr lang="en-US" altLang="ko-KR" dirty="0">
                <a:solidFill>
                  <a:srgbClr val="23A198"/>
                </a:solidFill>
              </a:rPr>
              <a:t>?</a:t>
            </a: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주제 기본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문제제기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문제의 범위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공시와 통시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학제간 연구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3443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u="sng" dirty="0">
                <a:solidFill>
                  <a:srgbClr val="23A198"/>
                </a:solidFill>
              </a:rPr>
              <a:t>주제 설정</a:t>
            </a:r>
            <a:endParaRPr lang="en-US" altLang="ko-KR" u="sng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 err="1">
                <a:solidFill>
                  <a:srgbClr val="23A198"/>
                </a:solidFill>
              </a:rPr>
              <a:t>주제란</a:t>
            </a:r>
            <a:r>
              <a:rPr lang="en-US" altLang="ko-KR" dirty="0">
                <a:solidFill>
                  <a:srgbClr val="23A198"/>
                </a:solidFill>
              </a:rPr>
              <a:t>?</a:t>
            </a: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b="1" dirty="0">
                <a:solidFill>
                  <a:srgbClr val="23A198"/>
                </a:solidFill>
              </a:rPr>
              <a:t>주제 기본 요건</a:t>
            </a:r>
            <a:endParaRPr lang="en-US" altLang="ko-KR" b="1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문제제기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문제의 범위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공시와 통시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학제간 연구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9618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u="sng" dirty="0">
                <a:solidFill>
                  <a:srgbClr val="23A198"/>
                </a:solidFill>
              </a:rPr>
              <a:t>주제 설정</a:t>
            </a:r>
            <a:endParaRPr lang="en-US" altLang="ko-KR" u="sng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 err="1">
                <a:solidFill>
                  <a:srgbClr val="23A198"/>
                </a:solidFill>
              </a:rPr>
              <a:t>주제란</a:t>
            </a:r>
            <a:r>
              <a:rPr lang="en-US" altLang="ko-KR" dirty="0">
                <a:solidFill>
                  <a:srgbClr val="23A198"/>
                </a:solidFill>
              </a:rPr>
              <a:t>?</a:t>
            </a: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주제 기본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b="1" dirty="0">
                <a:solidFill>
                  <a:srgbClr val="23A198"/>
                </a:solidFill>
              </a:rPr>
              <a:t>문제제기</a:t>
            </a:r>
            <a:endParaRPr lang="en-US" altLang="ko-KR" b="1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문제의 범위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공시와 통시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학제간 연구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947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u="sng" dirty="0">
                <a:solidFill>
                  <a:srgbClr val="23A198"/>
                </a:solidFill>
              </a:rPr>
              <a:t>주제 설정</a:t>
            </a:r>
            <a:endParaRPr lang="en-US" altLang="ko-KR" u="sng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 err="1">
                <a:solidFill>
                  <a:srgbClr val="23A198"/>
                </a:solidFill>
              </a:rPr>
              <a:t>주제란</a:t>
            </a:r>
            <a:r>
              <a:rPr lang="en-US" altLang="ko-KR" dirty="0">
                <a:solidFill>
                  <a:srgbClr val="23A198"/>
                </a:solidFill>
              </a:rPr>
              <a:t>?</a:t>
            </a: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주제 기본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문제제기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b="1" dirty="0">
                <a:solidFill>
                  <a:srgbClr val="23A198"/>
                </a:solidFill>
              </a:rPr>
              <a:t>문제의 범위</a:t>
            </a:r>
            <a:endParaRPr lang="en-US" altLang="ko-KR" b="1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공시와 통시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학제간 연구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1529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4"/>
          <p:cNvSpPr txBox="1">
            <a:spLocks/>
          </p:cNvSpPr>
          <p:nvPr/>
        </p:nvSpPr>
        <p:spPr>
          <a:xfrm>
            <a:off x="304800" y="881063"/>
            <a:ext cx="11498179" cy="5507705"/>
          </a:xfrm>
          <a:prstGeom prst="rect">
            <a:avLst/>
          </a:prstGeom>
        </p:spPr>
        <p:txBody>
          <a:bodyPr/>
          <a:lstStyle>
            <a:lvl1pPr marL="355600" indent="-309563" algn="l" defTabSz="914400" rtl="0" eaLnBrk="1" latinLnBrk="1" hangingPunct="1">
              <a:lnSpc>
                <a:spcPct val="100000"/>
              </a:lnSpc>
              <a:spcBef>
                <a:spcPts val="1500"/>
              </a:spcBef>
              <a:buClr>
                <a:srgbClr val="2585C2"/>
              </a:buClr>
              <a:buSzPct val="80000"/>
              <a:buFont typeface="Wingdings" panose="05000000000000000000" pitchFamily="2" charset="2"/>
              <a:buChar char="u"/>
              <a:defRPr sz="2800" kern="1200" baseline="0">
                <a:solidFill>
                  <a:srgbClr val="2585C2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541338" indent="-26670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나눔스퀘어라운드 Bold" panose="020B0600000101010101" pitchFamily="50" charset="-127"/>
              <a:buChar char="»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100000"/>
              </a:lnSpc>
              <a:spcBef>
                <a:spcPts val="1500"/>
              </a:spcBef>
              <a:spcAft>
                <a:spcPts val="400"/>
              </a:spcAft>
              <a:buClr>
                <a:srgbClr val="2585C2"/>
              </a:buClr>
              <a:buSzPct val="80000"/>
              <a:buFont typeface="Wingdings" panose="05000000000000000000" pitchFamily="2" charset="2"/>
              <a:buChar char="§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" indent="0">
              <a:buClr>
                <a:srgbClr val="23A198"/>
              </a:buClr>
              <a:buNone/>
            </a:pPr>
            <a:r>
              <a:rPr lang="ko-KR" altLang="en-US" u="sng" dirty="0">
                <a:solidFill>
                  <a:srgbClr val="23A198"/>
                </a:solidFill>
              </a:rPr>
              <a:t>주제 설정</a:t>
            </a:r>
            <a:endParaRPr lang="en-US" altLang="ko-KR" u="sng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 err="1">
                <a:solidFill>
                  <a:srgbClr val="23A198"/>
                </a:solidFill>
              </a:rPr>
              <a:t>주제란</a:t>
            </a:r>
            <a:r>
              <a:rPr lang="en-US" altLang="ko-KR" dirty="0">
                <a:solidFill>
                  <a:srgbClr val="23A198"/>
                </a:solidFill>
              </a:rPr>
              <a:t>?</a:t>
            </a: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주제 기본 요건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문제제기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문제의 범위</a:t>
            </a:r>
            <a:endParaRPr lang="en-US" altLang="ko-KR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b="1" dirty="0">
                <a:solidFill>
                  <a:srgbClr val="23A198"/>
                </a:solidFill>
              </a:rPr>
              <a:t>공시와 통시</a:t>
            </a:r>
            <a:endParaRPr lang="en-US" altLang="ko-KR" b="1" dirty="0">
              <a:solidFill>
                <a:srgbClr val="23A198"/>
              </a:solidFill>
            </a:endParaRPr>
          </a:p>
          <a:p>
            <a:pPr marL="44450" indent="0">
              <a:buClr>
                <a:srgbClr val="23A198"/>
              </a:buClr>
              <a:buNone/>
            </a:pPr>
            <a:r>
              <a:rPr lang="ko-KR" altLang="en-US" dirty="0">
                <a:solidFill>
                  <a:srgbClr val="23A198"/>
                </a:solidFill>
              </a:rPr>
              <a:t>학제간 연구</a:t>
            </a:r>
            <a:endParaRPr lang="en-US" altLang="ko-KR" dirty="0">
              <a:solidFill>
                <a:srgbClr val="23A198"/>
              </a:solidFill>
            </a:endParaRPr>
          </a:p>
        </p:txBody>
      </p:sp>
      <p:sp>
        <p:nvSpPr>
          <p:cNvPr id="4" name="텍스트 개체 틀 20">
            <a:extLst>
              <a:ext uri="{FF2B5EF4-FFF2-40B4-BE49-F238E27FC236}">
                <a16:creationId xmlns:a16="http://schemas.microsoft.com/office/drawing/2014/main" id="{21CECFF0-E02F-4EC5-A9D6-EF491E7F1713}"/>
              </a:ext>
            </a:extLst>
          </p:cNvPr>
          <p:cNvSpPr txBox="1">
            <a:spLocks/>
          </p:cNvSpPr>
          <p:nvPr/>
        </p:nvSpPr>
        <p:spPr>
          <a:xfrm>
            <a:off x="660933" y="101595"/>
            <a:ext cx="7636400" cy="388938"/>
          </a:xfrm>
          <a:prstGeom prst="rect">
            <a:avLst/>
          </a:prstGeom>
        </p:spPr>
        <p:txBody>
          <a:bodyPr lIns="0" rIns="0"/>
          <a:lstStyle>
            <a:lvl1pPr marL="45720" indent="0" algn="l" defTabSz="914400" rtl="0" eaLnBrk="1" latinLnBrk="1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3000" b="0" kern="1200" baseline="0"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  <a:cs typeface="+mn-cs"/>
              </a:defRPr>
            </a:lvl1pPr>
            <a:lvl2pPr marL="45720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03.</a:t>
            </a:r>
            <a:r>
              <a:rPr lang="ko-KR" altLang="en-US" sz="2400" dirty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논문 계획 수립 및 주제 설정</a:t>
            </a:r>
            <a:endParaRPr lang="en-US" altLang="ko-KR" sz="2400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2830421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기본</Template>
  <TotalTime>10367</TotalTime>
  <Words>217</Words>
  <Application>Microsoft Office PowerPoint</Application>
  <PresentationFormat>Widescreen</PresentationFormat>
  <Paragraphs>85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KoPub돋움체 Bold</vt:lpstr>
      <vt:lpstr>맑은 고딕</vt:lpstr>
      <vt:lpstr>나눔스퀘어라운드 Bold</vt:lpstr>
      <vt:lpstr>Corbel</vt:lpstr>
      <vt:lpstr>Wingdings</vt:lpstr>
      <vt:lpstr>기본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 2019</dc:title>
  <dc:creator>kim ji</dc:creator>
  <cp:lastModifiedBy>youngjin yoon</cp:lastModifiedBy>
  <cp:revision>79</cp:revision>
  <dcterms:created xsi:type="dcterms:W3CDTF">2019-04-16T14:11:50Z</dcterms:created>
  <dcterms:modified xsi:type="dcterms:W3CDTF">2021-05-25T01:56:29Z</dcterms:modified>
</cp:coreProperties>
</file>