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286" r:id="rId2"/>
    <p:sldId id="287" r:id="rId3"/>
    <p:sldId id="289" r:id="rId4"/>
    <p:sldId id="296" r:id="rId5"/>
    <p:sldId id="298" r:id="rId6"/>
    <p:sldId id="299" r:id="rId7"/>
    <p:sldId id="29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9" d="100"/>
          <a:sy n="69" d="100"/>
        </p:scale>
        <p:origin x="165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8257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264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2430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04.</a:t>
            </a:r>
            <a:r>
              <a:rPr lang="ko-KR" altLang="en-US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자료</a:t>
            </a:r>
            <a:r>
              <a:rPr lang="en-US" altLang="ko-KR" dirty="0">
                <a:solidFill>
                  <a:srgbClr val="23A198"/>
                </a:solidFill>
              </a:rPr>
              <a:t> </a:t>
            </a:r>
            <a:r>
              <a:rPr lang="ko-KR" altLang="en-US" dirty="0">
                <a:solidFill>
                  <a:srgbClr val="23A198"/>
                </a:solidFill>
              </a:rPr>
              <a:t>조사 방법 소개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관찰과 실험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827CAB-A9B0-4F20-BF4D-21DE453A5BFD}"/>
              </a:ext>
            </a:extLst>
          </p:cNvPr>
          <p:cNvSpPr txBox="1"/>
          <p:nvPr/>
        </p:nvSpPr>
        <p:spPr>
          <a:xfrm>
            <a:off x="925551" y="1550022"/>
            <a:ext cx="4168129" cy="38286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지식 획득방법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sz="2500" b="1" dirty="0"/>
              <a:t>경험적 연구 </a:t>
            </a:r>
            <a:endParaRPr lang="en-US" altLang="ko-KR" sz="2500" b="1" dirty="0"/>
          </a:p>
          <a:p>
            <a:pPr marL="800100" lvl="1" indent="-342900">
              <a:lnSpc>
                <a:spcPct val="200000"/>
              </a:lnSpc>
              <a:buAutoNum type="arabicPeriod"/>
            </a:pPr>
            <a:r>
              <a:rPr lang="ko-KR" altLang="en-US" sz="2500" b="1" dirty="0"/>
              <a:t>직접 경험</a:t>
            </a:r>
            <a:r>
              <a:rPr lang="en-US" altLang="ko-KR" sz="2500" b="1" dirty="0"/>
              <a:t>: </a:t>
            </a:r>
            <a:r>
              <a:rPr lang="ko-KR" altLang="en-US" sz="2500" b="1" dirty="0"/>
              <a:t>관찰과 실험</a:t>
            </a:r>
            <a:endParaRPr lang="en-US" altLang="ko-KR" sz="2500" b="1" dirty="0"/>
          </a:p>
          <a:p>
            <a:pPr marL="800100" lvl="1" indent="-342900">
              <a:lnSpc>
                <a:spcPct val="200000"/>
              </a:lnSpc>
              <a:buAutoNum type="arabicPeriod"/>
            </a:pPr>
            <a:r>
              <a:rPr lang="ko-KR" altLang="en-US" sz="2500" b="1" dirty="0"/>
              <a:t>간접 경험</a:t>
            </a:r>
            <a:r>
              <a:rPr lang="en-US" altLang="ko-KR" sz="2500" b="1" dirty="0"/>
              <a:t>: </a:t>
            </a:r>
            <a:r>
              <a:rPr lang="ko-KR" altLang="en-US" sz="2500" b="1" dirty="0"/>
              <a:t>독서</a:t>
            </a:r>
            <a:endParaRPr lang="en-US" altLang="ko-KR" sz="2500" b="1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ko-KR" altLang="en-US" sz="2500" b="1" dirty="0"/>
              <a:t>이론적 연구 </a:t>
            </a:r>
            <a:r>
              <a:rPr lang="en-US" altLang="ko-KR" sz="2500" b="1" dirty="0"/>
              <a:t>: </a:t>
            </a:r>
            <a:r>
              <a:rPr lang="ko-KR" altLang="en-US" sz="2500" b="1" dirty="0"/>
              <a:t>추론</a:t>
            </a: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문헌 조사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FDA7C4-CC23-4E0A-91CD-DB1E6D8FE77C}"/>
              </a:ext>
            </a:extLst>
          </p:cNvPr>
          <p:cNvSpPr txBox="1"/>
          <p:nvPr/>
        </p:nvSpPr>
        <p:spPr>
          <a:xfrm>
            <a:off x="925551" y="1550022"/>
            <a:ext cx="2560316" cy="4601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도서관 문헌 조사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도서목록 카드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도서관 검색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저자 검색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참고문헌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학술지</a:t>
            </a: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980758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조사 및 통계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설문지와 통계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측정</a:t>
            </a:r>
            <a:r>
              <a:rPr lang="en-US" altLang="ko-KR" dirty="0">
                <a:solidFill>
                  <a:srgbClr val="23A198"/>
                </a:solidFill>
              </a:rPr>
              <a:t>, </a:t>
            </a:r>
            <a:r>
              <a:rPr lang="ko-KR" altLang="en-US" dirty="0">
                <a:solidFill>
                  <a:srgbClr val="23A198"/>
                </a:solidFill>
              </a:rPr>
              <a:t>척도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모집단과 표본</a:t>
            </a:r>
            <a:r>
              <a:rPr lang="en-US" altLang="ko-KR" dirty="0">
                <a:solidFill>
                  <a:srgbClr val="23A198"/>
                </a:solidFill>
              </a:rPr>
              <a:t>, </a:t>
            </a:r>
            <a:r>
              <a:rPr lang="ko-KR" altLang="en-US" dirty="0" err="1">
                <a:solidFill>
                  <a:srgbClr val="23A198"/>
                </a:solidFill>
              </a:rPr>
              <a:t>표집</a:t>
            </a:r>
            <a:endParaRPr lang="en-US" altLang="ko-KR" dirty="0">
              <a:solidFill>
                <a:srgbClr val="23A198"/>
              </a:solidFill>
            </a:endParaRPr>
          </a:p>
          <a:p>
            <a:pPr marL="501650" indent="-457200">
              <a:buClr>
                <a:srgbClr val="23A198"/>
              </a:buClr>
            </a:pPr>
            <a:r>
              <a:rPr lang="ko-KR" altLang="en-US" dirty="0">
                <a:solidFill>
                  <a:srgbClr val="23A198"/>
                </a:solidFill>
              </a:rPr>
              <a:t>질문방식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97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인터넷 조사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9ADB33-1DF0-49A9-9B4E-906518DB4C0B}"/>
              </a:ext>
            </a:extLst>
          </p:cNvPr>
          <p:cNvSpPr txBox="1"/>
          <p:nvPr/>
        </p:nvSpPr>
        <p:spPr>
          <a:xfrm>
            <a:off x="925551" y="1550022"/>
            <a:ext cx="2239716" cy="2289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500" b="1" dirty="0"/>
              <a:t>도서관 사이트 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포털 사이트</a:t>
            </a:r>
            <a:endParaRPr lang="en-US" altLang="ko-KR" sz="2500" b="1" dirty="0"/>
          </a:p>
          <a:p>
            <a:pPr>
              <a:lnSpc>
                <a:spcPct val="200000"/>
              </a:lnSpc>
            </a:pPr>
            <a:r>
              <a:rPr lang="ko-KR" altLang="en-US" sz="2500" b="1" dirty="0"/>
              <a:t>관련 기관 등</a:t>
            </a:r>
            <a:endParaRPr lang="en-US" sz="2500" b="1" dirty="0"/>
          </a:p>
        </p:txBody>
      </p:sp>
    </p:spTree>
    <p:extLst>
      <p:ext uri="{BB962C8B-B14F-4D97-AF65-F5344CB8AC3E}">
        <p14:creationId xmlns:p14="http://schemas.microsoft.com/office/powerpoint/2010/main" val="4210764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자료 조사 방법 소개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>
                <a:solidFill>
                  <a:srgbClr val="23A198"/>
                </a:solidFill>
              </a:rPr>
              <a:t>목차 작성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04.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자료 조사 및 정리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10344</TotalTime>
  <Words>117</Words>
  <Application>Microsoft Office PowerPoint</Application>
  <PresentationFormat>Widescreen</PresentationFormat>
  <Paragraphs>42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81</cp:revision>
  <dcterms:created xsi:type="dcterms:W3CDTF">2019-04-16T14:11:50Z</dcterms:created>
  <dcterms:modified xsi:type="dcterms:W3CDTF">2021-05-27T01:01:15Z</dcterms:modified>
</cp:coreProperties>
</file>