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1" r:id="rId2"/>
    <p:sldId id="271" r:id="rId3"/>
    <p:sldId id="272" r:id="rId4"/>
    <p:sldId id="275" r:id="rId5"/>
    <p:sldId id="276" r:id="rId6"/>
    <p:sldId id="273" r:id="rId7"/>
    <p:sldId id="277" r:id="rId8"/>
    <p:sldId id="278" r:id="rId9"/>
    <p:sldId id="274" r:id="rId10"/>
    <p:sldId id="286" r:id="rId11"/>
    <p:sldId id="28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276316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8044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80303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256699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38446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756049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15948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70781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8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308116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9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5476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통계학이란</a:t>
            </a:r>
            <a:r>
              <a:rPr lang="en-US" altLang="ko-KR" sz="3600" dirty="0"/>
              <a:t>?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218973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통계표</a:t>
            </a:r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04A81A28-2401-4513-8A9E-F0784C281F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altLang="ko-KR" dirty="0"/>
              <a:t>(1)</a:t>
            </a:r>
            <a:r>
              <a:rPr lang="ko-KR" altLang="en-US" dirty="0"/>
              <a:t>구조 통계표</a:t>
            </a:r>
          </a:p>
          <a:p>
            <a:pPr fontAlgn="base"/>
            <a:r>
              <a:rPr lang="ko-KR" altLang="en-US" dirty="0"/>
              <a:t>시간적이나 장소적으로 한정된 </a:t>
            </a:r>
            <a:endParaRPr lang="en-US" altLang="ko-KR" dirty="0"/>
          </a:p>
          <a:p>
            <a:pPr fontAlgn="base"/>
            <a:r>
              <a:rPr lang="ko-KR" altLang="en-US" dirty="0"/>
              <a:t>단일의 통계 집단의 구조를 </a:t>
            </a:r>
            <a:endParaRPr lang="en-US" altLang="ko-KR" dirty="0"/>
          </a:p>
          <a:p>
            <a:pPr fontAlgn="base"/>
            <a:r>
              <a:rPr lang="ko-KR" altLang="en-US" dirty="0"/>
              <a:t>나타내는 통계표이다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4354D652-F0E4-4200-BD89-D3D42C875E5B}"/>
              </a:ext>
            </a:extLst>
          </p:cNvPr>
          <p:cNvGraphicFramePr>
            <a:graphicFrameLocks noGrp="1"/>
          </p:cNvGraphicFramePr>
          <p:nvPr/>
        </p:nvGraphicFramePr>
        <p:xfrm>
          <a:off x="6096000" y="1981201"/>
          <a:ext cx="3793744" cy="2337602"/>
        </p:xfrm>
        <a:graphic>
          <a:graphicData uri="http://schemas.openxmlformats.org/drawingml/2006/table">
            <a:tbl>
              <a:tblPr/>
              <a:tblGrid>
                <a:gridCol w="1896872">
                  <a:extLst>
                    <a:ext uri="{9D8B030D-6E8A-4147-A177-3AD203B41FA5}">
                      <a16:colId xmlns:a16="http://schemas.microsoft.com/office/drawing/2014/main" val="3340331347"/>
                    </a:ext>
                  </a:extLst>
                </a:gridCol>
                <a:gridCol w="1896872">
                  <a:extLst>
                    <a:ext uri="{9D8B030D-6E8A-4147-A177-3AD203B41FA5}">
                      <a16:colId xmlns:a16="http://schemas.microsoft.com/office/drawing/2014/main" val="4163901389"/>
                    </a:ext>
                  </a:extLst>
                </a:gridCol>
              </a:tblGrid>
              <a:tr h="38804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한양신명조"/>
                          <a:ea typeface="한양신명조"/>
                        </a:rPr>
                        <a:t>계 급</a:t>
                      </a: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한양신명조"/>
                          <a:ea typeface="한양신명조"/>
                        </a:rPr>
                        <a:t>돗 수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4954171"/>
                  </a:ext>
                </a:extLst>
              </a:tr>
              <a:tr h="38991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한양신명조"/>
                          <a:ea typeface="한양신명조"/>
                        </a:rPr>
                        <a:t>1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한양신명조"/>
                          <a:ea typeface="한양신명조"/>
                        </a:rPr>
                        <a:t>4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5179980"/>
                  </a:ext>
                </a:extLst>
              </a:tr>
              <a:tr h="38991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한양신명조"/>
                          <a:ea typeface="한양신명조"/>
                        </a:rPr>
                        <a:t>2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한양신명조"/>
                          <a:ea typeface="한양신명조"/>
                        </a:rPr>
                        <a:t>10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222641"/>
                  </a:ext>
                </a:extLst>
              </a:tr>
              <a:tr h="38991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한양신명조"/>
                          <a:ea typeface="한양신명조"/>
                        </a:rPr>
                        <a:t>3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한양신명조"/>
                          <a:ea typeface="한양신명조"/>
                        </a:rPr>
                        <a:t>20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564147"/>
                  </a:ext>
                </a:extLst>
              </a:tr>
              <a:tr h="38991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한양신명조"/>
                          <a:ea typeface="한양신명조"/>
                        </a:rPr>
                        <a:t>4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한양신명조"/>
                          <a:ea typeface="한양신명조"/>
                        </a:rPr>
                        <a:t>15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3218059"/>
                  </a:ext>
                </a:extLst>
              </a:tr>
              <a:tr h="38991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한양신명조"/>
                          <a:ea typeface="한양신명조"/>
                        </a:rPr>
                        <a:t>합 계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한양신명조"/>
                          <a:ea typeface="한양신명조"/>
                        </a:rPr>
                        <a:t>49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8438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146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통계표</a:t>
            </a:r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04A81A28-2401-4513-8A9E-F0784C281F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altLang="ko-KR" dirty="0"/>
              <a:t>(2)</a:t>
            </a:r>
            <a:r>
              <a:rPr lang="ko-KR" altLang="en-US" dirty="0"/>
              <a:t>계열 통계표</a:t>
            </a:r>
          </a:p>
          <a:p>
            <a:pPr fontAlgn="base"/>
            <a:r>
              <a:rPr lang="ko-KR" altLang="en-US" dirty="0"/>
              <a:t>시간적으로 배열된 시계열표</a:t>
            </a:r>
            <a:r>
              <a:rPr lang="en-US" altLang="ko-KR" dirty="0"/>
              <a:t>, </a:t>
            </a:r>
          </a:p>
          <a:p>
            <a:pPr fontAlgn="base"/>
            <a:r>
              <a:rPr lang="ko-KR" altLang="en-US" dirty="0"/>
              <a:t>장소적으로 배열된 장소적 </a:t>
            </a:r>
            <a:r>
              <a:rPr lang="ko-KR" altLang="en-US" dirty="0" err="1"/>
              <a:t>계열표</a:t>
            </a:r>
            <a:endParaRPr lang="en-US" altLang="ko-KR" dirty="0"/>
          </a:p>
          <a:p>
            <a:pPr marL="0" indent="0" fontAlgn="base">
              <a:buNone/>
            </a:pPr>
            <a:r>
              <a:rPr lang="en-US" altLang="ko-KR" dirty="0"/>
              <a:t> </a:t>
            </a:r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1B5EFC2-78D3-4636-BFB8-534929DA2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2233" y="1328737"/>
            <a:ext cx="62007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43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목차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ko-KR" altLang="en-US" dirty="0"/>
              <a:t>통계학이란</a:t>
            </a:r>
            <a:r>
              <a:rPr lang="en-US" altLang="ko-KR" dirty="0"/>
              <a:t>?</a:t>
            </a:r>
          </a:p>
          <a:p>
            <a:r>
              <a:rPr lang="ko-KR" altLang="en-US" dirty="0"/>
              <a:t>통계학의 종류</a:t>
            </a:r>
            <a:endParaRPr lang="en-US" altLang="ko-KR" dirty="0"/>
          </a:p>
          <a:p>
            <a:r>
              <a:rPr lang="ko-KR" altLang="en-US" dirty="0"/>
              <a:t>통계조사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759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1.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통계학이란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marL="0" indent="0"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통계학의 정의</a:t>
            </a:r>
            <a:endParaRPr lang="en-US" altLang="ko-KR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dirty="0"/>
              <a:t>통계학</a:t>
            </a:r>
            <a:r>
              <a:rPr lang="en-US" altLang="ko-KR" dirty="0"/>
              <a:t>(statistics)</a:t>
            </a:r>
            <a:r>
              <a:rPr lang="ko-KR" altLang="en-US" dirty="0"/>
              <a:t>이란 자연 또는 사회 제현상에 대한 우리의 관심 대상이 정확히 선정되어 야 하며</a:t>
            </a:r>
            <a:r>
              <a:rPr lang="en-US" altLang="ko-KR" dirty="0"/>
              <a:t>, </a:t>
            </a:r>
            <a:r>
              <a:rPr lang="ko-KR" altLang="en-US" dirty="0"/>
              <a:t>연구목적에 필요한 자료와 정보가 최적의 방법으로 수집되고</a:t>
            </a:r>
            <a:r>
              <a:rPr lang="en-US" altLang="ko-KR" dirty="0"/>
              <a:t>, </a:t>
            </a:r>
            <a:r>
              <a:rPr lang="ko-KR" altLang="en-US" dirty="0"/>
              <a:t>수집된 자료는 과학적인 이론에 의해 요약</a:t>
            </a:r>
            <a:r>
              <a:rPr lang="en-US" altLang="ko-KR" dirty="0"/>
              <a:t>, </a:t>
            </a:r>
            <a:r>
              <a:rPr lang="ko-KR" altLang="en-US" dirty="0"/>
              <a:t>정리</a:t>
            </a:r>
            <a:r>
              <a:rPr lang="en-US" altLang="ko-KR" dirty="0"/>
              <a:t>, </a:t>
            </a:r>
            <a:r>
              <a:rPr lang="ko-KR" altLang="en-US" dirty="0"/>
              <a:t>분석되어 과학적인 추론과 불확실한 </a:t>
            </a:r>
            <a:r>
              <a:rPr lang="ko-KR" altLang="en-US" dirty="0" err="1"/>
              <a:t>미래을</a:t>
            </a:r>
            <a:r>
              <a:rPr lang="ko-KR" altLang="en-US" dirty="0"/>
              <a:t> 대비하기 위한 합리적인 의사결정을 해야 한다</a:t>
            </a:r>
            <a:r>
              <a:rPr lang="en-US" altLang="ko-KR" dirty="0"/>
              <a:t>. </a:t>
            </a:r>
            <a:r>
              <a:rPr lang="ko-KR" altLang="en-US" dirty="0"/>
              <a:t>이러한 결론에 도달하기 위한 방법을 연구하는 학문이 통계학이다</a:t>
            </a:r>
            <a:r>
              <a:rPr lang="en-US" altLang="ko-KR" dirty="0"/>
              <a:t>. </a:t>
            </a:r>
            <a:endParaRPr lang="ko-KR" altLang="en-US" dirty="0"/>
          </a:p>
          <a:p>
            <a:pPr fontAlgn="base"/>
            <a:r>
              <a:rPr lang="ko-KR" altLang="en-US" dirty="0"/>
              <a:t>통계학은 자연 과학을 포함하여 의학</a:t>
            </a:r>
            <a:r>
              <a:rPr lang="en-US" altLang="ko-KR" dirty="0"/>
              <a:t>, </a:t>
            </a:r>
            <a:r>
              <a:rPr lang="ko-KR" altLang="en-US" dirty="0"/>
              <a:t>공학</a:t>
            </a:r>
            <a:r>
              <a:rPr lang="en-US" altLang="ko-KR" dirty="0"/>
              <a:t>, </a:t>
            </a:r>
            <a:r>
              <a:rPr lang="ko-KR" altLang="en-US" dirty="0"/>
              <a:t>농학 등의 모든 학문분야에 이용되고 있는 이유는 과학성에 있다</a:t>
            </a:r>
            <a:r>
              <a:rPr lang="en-US" altLang="ko-KR" dirty="0"/>
              <a:t>. </a:t>
            </a:r>
            <a:r>
              <a:rPr lang="ko-KR" altLang="en-US" dirty="0"/>
              <a:t>즉 통계학에서는 어떤 자료에 근거하여 자연 또는 사회 제 현상에 대한 과학적인 추론과 불확실한 미래를 대비하기 위한 합리적인 의자결정을 하고자 하는 학문이다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1108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1.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통계학이란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marL="0" indent="0"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기술통계학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VS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추측통계학</a:t>
            </a:r>
            <a:endParaRPr lang="en-US" altLang="ko-KR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fontAlgn="base"/>
            <a:r>
              <a:rPr lang="ko-KR" altLang="en-US" dirty="0" err="1"/>
              <a:t>추축통계학이란</a:t>
            </a:r>
            <a:r>
              <a:rPr lang="ko-KR" altLang="en-US" dirty="0"/>
              <a:t> 현대통계학의 핵심이 되는 분야인 추축통계학은 실제로 관측한 표본을 이용하여 불확실한 모집단의 특성에 대하여 추측할 때 이런 과학적 추론 방법을 다루는 분야를 말한다</a:t>
            </a:r>
            <a:r>
              <a:rPr lang="en-US" altLang="ko-KR" dirty="0"/>
              <a:t>. </a:t>
            </a:r>
            <a:endParaRPr lang="ko-KR" altLang="en-US" dirty="0"/>
          </a:p>
          <a:p>
            <a:pPr fontAlgn="base"/>
            <a:r>
              <a:rPr lang="ko-KR" altLang="en-US" dirty="0" err="1"/>
              <a:t>기술통계학이란</a:t>
            </a:r>
            <a:r>
              <a:rPr lang="ko-KR" altLang="en-US" dirty="0"/>
              <a:t> 자료를 수집하고 정리하여 도표나 표를 만들거나 자료를 요약하여 대푯값이나 변동의 크기 등을 구하는 방법을 다루는 분야이다</a:t>
            </a:r>
            <a:r>
              <a:rPr lang="en-US" altLang="ko-KR" dirty="0"/>
              <a:t>. </a:t>
            </a:r>
            <a:endParaRPr lang="ko-KR" altLang="en-US" dirty="0"/>
          </a:p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8249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1.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통계학이란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marL="0" indent="0"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모집단과 표본</a:t>
            </a:r>
            <a:endParaRPr lang="en-US" altLang="ko-KR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fontAlgn="base"/>
            <a:r>
              <a:rPr lang="ko-KR" altLang="en-US" dirty="0"/>
              <a:t>방대한 자료 중에서 일부를 추출하여 통계적 처리를 하게 된다</a:t>
            </a:r>
            <a:r>
              <a:rPr lang="en-US" altLang="ko-KR" dirty="0"/>
              <a:t>. </a:t>
            </a:r>
            <a:r>
              <a:rPr lang="ko-KR" altLang="en-US" dirty="0"/>
              <a:t>이때</a:t>
            </a:r>
            <a:r>
              <a:rPr lang="en-US" altLang="ko-KR" dirty="0"/>
              <a:t>, </a:t>
            </a:r>
            <a:r>
              <a:rPr lang="ko-KR" altLang="en-US" dirty="0"/>
              <a:t>연구 대상이 되는 모든 가능한 </a:t>
            </a:r>
            <a:r>
              <a:rPr lang="ko-KR" altLang="en-US" dirty="0" err="1"/>
              <a:t>관측값이나</a:t>
            </a:r>
            <a:r>
              <a:rPr lang="ko-KR" altLang="en-US" dirty="0"/>
              <a:t> 측정값의 집합을 모집단 또는 통계적 모집단이라 한다</a:t>
            </a:r>
            <a:r>
              <a:rPr lang="en-US" altLang="ko-KR" dirty="0"/>
              <a:t>. </a:t>
            </a:r>
            <a:endParaRPr lang="ko-KR" altLang="en-US" dirty="0"/>
          </a:p>
          <a:p>
            <a:pPr fontAlgn="base"/>
            <a:r>
              <a:rPr lang="ko-KR" altLang="en-US" dirty="0"/>
              <a:t>통계적 처리를 위하여 모집단에서 실제로 추출한 </a:t>
            </a:r>
            <a:r>
              <a:rPr lang="ko-KR" altLang="en-US" dirty="0" err="1"/>
              <a:t>관측값이나</a:t>
            </a:r>
            <a:r>
              <a:rPr lang="ko-KR" altLang="en-US" dirty="0"/>
              <a:t> 측정값의 집합을 표본 </a:t>
            </a:r>
            <a:r>
              <a:rPr lang="ko-KR" altLang="en-US" dirty="0" err="1"/>
              <a:t>이라하며</a:t>
            </a:r>
            <a:r>
              <a:rPr lang="ko-KR" altLang="en-US" dirty="0"/>
              <a:t> 표본의 특성을 수치로 나타낸 것을 통계량이라고 한다</a:t>
            </a:r>
            <a:r>
              <a:rPr lang="en-US" altLang="ko-KR" dirty="0"/>
              <a:t>. </a:t>
            </a:r>
            <a:endParaRPr lang="ko-KR" altLang="en-US" dirty="0"/>
          </a:p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6946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통계학의 종류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249EE05-AAED-485E-AED0-A21219A07D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altLang="ko-KR" dirty="0"/>
              <a:t>(1) </a:t>
            </a:r>
            <a:r>
              <a:rPr lang="ko-KR" altLang="en-US" dirty="0"/>
              <a:t>기술통계학</a:t>
            </a:r>
          </a:p>
          <a:p>
            <a:pPr fontAlgn="base"/>
            <a:r>
              <a:rPr lang="ko-KR" altLang="en-US" dirty="0"/>
              <a:t>기술통계학은 통계적 자료를 수집하여 이를 바탕으로 정리 및 요약을 한 후 자료를 해석하는 자료특성의 계산 방법과 관련된 통계학으로 전수 조사가 가능할 때에 주로 쓰인다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721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통계학의 종류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249EE05-AAED-485E-AED0-A21219A07D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altLang="ko-KR" dirty="0"/>
              <a:t>(2)</a:t>
            </a:r>
            <a:r>
              <a:rPr lang="ko-KR" altLang="en-US" dirty="0"/>
              <a:t>추측통계학 </a:t>
            </a:r>
          </a:p>
          <a:p>
            <a:pPr fontAlgn="base"/>
            <a:r>
              <a:rPr lang="ko-KR" altLang="en-US" dirty="0"/>
              <a:t>추측통계학은 불확실한 모집단에서 뽑은 표본을 분석하여 이를 기초로 모집단의 특성을 추측 규명하는 통계학이다</a:t>
            </a:r>
            <a:r>
              <a:rPr lang="en-US" altLang="ko-KR" dirty="0"/>
              <a:t>.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559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통계학의 종류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249EE05-AAED-485E-AED0-A21219A07D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ko-KR" altLang="en-US" dirty="0"/>
              <a:t>기술통계학과 추측통계학 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B7E5AE6-69C4-41C5-BF3A-4631ACF562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467" y="990600"/>
            <a:ext cx="39909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76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통계조사</a:t>
            </a:r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04A81A28-2401-4513-8A9E-F0784C281F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fontAlgn="base">
              <a:buNone/>
            </a:pPr>
            <a:r>
              <a:rPr lang="en-US" altLang="ko-KR" dirty="0"/>
              <a:t>(1)</a:t>
            </a:r>
            <a:r>
              <a:rPr lang="ko-KR" altLang="en-US" dirty="0"/>
              <a:t>직접조사</a:t>
            </a:r>
          </a:p>
          <a:p>
            <a:pPr fontAlgn="base"/>
            <a:r>
              <a:rPr lang="ko-KR" altLang="en-US" dirty="0"/>
              <a:t>직접조사에는 전수조사와 같이 모집단 전체를 조사하는 </a:t>
            </a:r>
            <a:r>
              <a:rPr lang="ko-KR" altLang="en-US" dirty="0" err="1"/>
              <a:t>방법이있고</a:t>
            </a:r>
            <a:r>
              <a:rPr lang="ko-KR" altLang="en-US" dirty="0"/>
              <a:t> 표본조사처럼 전체 중일부만 하는 경우도 있다</a:t>
            </a:r>
            <a:r>
              <a:rPr lang="en-US" altLang="ko-KR" dirty="0"/>
              <a:t>. </a:t>
            </a:r>
            <a:endParaRPr lang="ko-KR" altLang="en-US" dirty="0"/>
          </a:p>
          <a:p>
            <a:pPr marL="0" indent="0" fontAlgn="base">
              <a:buNone/>
            </a:pPr>
            <a:r>
              <a:rPr lang="en-US" altLang="ko-KR" dirty="0"/>
              <a:t>(2)</a:t>
            </a:r>
            <a:r>
              <a:rPr lang="ko-KR" altLang="en-US" dirty="0"/>
              <a:t>간접조사</a:t>
            </a:r>
          </a:p>
          <a:p>
            <a:pPr fontAlgn="base"/>
            <a:r>
              <a:rPr lang="ko-KR" altLang="en-US" dirty="0"/>
              <a:t>관찰의 주체가 관찰과 집계과정을 직접 행하는 것이 아니라 다른 목적으로 관찰된 것을 현 조사 목적에 간접적으로 이용하여 조사하는 것이다</a:t>
            </a:r>
            <a:r>
              <a:rPr lang="en-US" altLang="ko-KR" dirty="0"/>
              <a:t>. 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4886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1369</TotalTime>
  <Words>376</Words>
  <Application>Microsoft Office PowerPoint</Application>
  <PresentationFormat>와이드스크린</PresentationFormat>
  <Paragraphs>64</Paragraphs>
  <Slides>11</Slides>
  <Notes>11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6" baseType="lpstr">
      <vt:lpstr>맑은 고딕</vt:lpstr>
      <vt:lpstr>한양신명조</vt:lpstr>
      <vt:lpstr>Calibri</vt:lpstr>
      <vt:lpstr>Calibri Light</vt:lpstr>
      <vt:lpstr>추억</vt:lpstr>
      <vt:lpstr>논문통계분석 with AMOS Part1 기초 통계이론 통계학이란? </vt:lpstr>
      <vt:lpstr>목차</vt:lpstr>
      <vt:lpstr>1.통계학이란?</vt:lpstr>
      <vt:lpstr>1.통계학이란?</vt:lpstr>
      <vt:lpstr>1.통계학이란?</vt:lpstr>
      <vt:lpstr>통계학의 종류</vt:lpstr>
      <vt:lpstr>통계학의 종류</vt:lpstr>
      <vt:lpstr>통계학의 종류</vt:lpstr>
      <vt:lpstr>통계조사</vt:lpstr>
      <vt:lpstr>통계표</vt:lpstr>
      <vt:lpstr>통계표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이 정훈</cp:lastModifiedBy>
  <cp:revision>65</cp:revision>
  <dcterms:created xsi:type="dcterms:W3CDTF">2020-03-28T01:35:51Z</dcterms:created>
  <dcterms:modified xsi:type="dcterms:W3CDTF">2020-11-16T02:28:36Z</dcterms:modified>
</cp:coreProperties>
</file>