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Ex2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61" r:id="rId2"/>
    <p:sldId id="271" r:id="rId3"/>
    <p:sldId id="272" r:id="rId4"/>
    <p:sldId id="286" r:id="rId5"/>
    <p:sldId id="294" r:id="rId6"/>
    <p:sldId id="295" r:id="rId7"/>
    <p:sldId id="296" r:id="rId8"/>
    <p:sldId id="297" r:id="rId9"/>
    <p:sldId id="287" r:id="rId10"/>
    <p:sldId id="298" r:id="rId11"/>
    <p:sldId id="288" r:id="rId12"/>
    <p:sldId id="300" r:id="rId13"/>
    <p:sldId id="299" r:id="rId14"/>
    <p:sldId id="289" r:id="rId15"/>
    <p:sldId id="301" r:id="rId16"/>
    <p:sldId id="290" r:id="rId17"/>
    <p:sldId id="302" r:id="rId18"/>
    <p:sldId id="291" r:id="rId19"/>
    <p:sldId id="303" r:id="rId20"/>
    <p:sldId id="292" r:id="rId21"/>
    <p:sldId id="293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1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/표준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B002896B-D363-4EA9-8BDA-32132C0503F4}">
          <cx:tx>
            <cx:txData>
              <cx:f>Sheet1!$A$1</cx:f>
              <cx:v>계열1</cx:v>
            </cx:txData>
          </cx:tx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Sheet1!$A$2:$A$51</cx:f>
        <cx:lvl ptCount="50">
          <cx:pt idx="0">항목 1</cx:pt>
          <cx:pt idx="1">항목 3</cx:pt>
          <cx:pt idx="2">항목 1</cx:pt>
          <cx:pt idx="3">항목 2</cx:pt>
          <cx:pt idx="4">항목 4</cx:pt>
          <cx:pt idx="5">항목 1</cx:pt>
          <cx:pt idx="6">항목 4</cx:pt>
          <cx:pt idx="7">항목 3</cx:pt>
          <cx:pt idx="8">항목 4</cx:pt>
          <cx:pt idx="9">항목 1</cx:pt>
          <cx:pt idx="10">항목 2</cx:pt>
          <cx:pt idx="11">항목 4</cx:pt>
          <cx:pt idx="12">항목 4</cx:pt>
          <cx:pt idx="13">항목 2</cx:pt>
          <cx:pt idx="14">항목 1</cx:pt>
          <cx:pt idx="15">항목 1</cx:pt>
          <cx:pt idx="16">항목 1</cx:pt>
          <cx:pt idx="17">항목 4</cx:pt>
          <cx:pt idx="18">항목 4</cx:pt>
          <cx:pt idx="19">항목 4</cx:pt>
          <cx:pt idx="20">항목 1</cx:pt>
          <cx:pt idx="21">항목 1</cx:pt>
          <cx:pt idx="22">항목 4</cx:pt>
          <cx:pt idx="23">항목 1</cx:pt>
          <cx:pt idx="24">항목 1</cx:pt>
          <cx:pt idx="25">항목 4</cx:pt>
          <cx:pt idx="26">항목 1</cx:pt>
          <cx:pt idx="27">항목 4</cx:pt>
          <cx:pt idx="28">항목 4</cx:pt>
          <cx:pt idx="29">항목 4</cx:pt>
          <cx:pt idx="30">항목 4</cx:pt>
          <cx:pt idx="31">항목 2</cx:pt>
          <cx:pt idx="32">항목 4</cx:pt>
          <cx:pt idx="33">항목 1</cx:pt>
          <cx:pt idx="34">항목 4</cx:pt>
          <cx:pt idx="35">항목 1</cx:pt>
          <cx:pt idx="36">항목 4</cx:pt>
          <cx:pt idx="37">항목 2</cx:pt>
          <cx:pt idx="38">항목 4</cx:pt>
          <cx:pt idx="39">항목 3</cx:pt>
          <cx:pt idx="40">항목 4</cx:pt>
          <cx:pt idx="41">항목 4</cx:pt>
          <cx:pt idx="42">항목 2</cx:pt>
          <cx:pt idx="43">항목 4</cx:pt>
          <cx:pt idx="44">항목 1</cx:pt>
          <cx:pt idx="45">항목 1</cx:pt>
          <cx:pt idx="46">항목 1</cx:pt>
          <cx:pt idx="47">항목 2</cx:pt>
          <cx:pt idx="48">항목 4</cx:pt>
          <cx:pt idx="49">항목 4</cx:pt>
        </cx:lvl>
      </cx:strDim>
      <cx:numDim type="val">
        <cx:f>Sheet1!$B$2:$B$51</cx:f>
        <cx:lvl ptCount="50" formatCode="G/표준">
          <cx:pt idx="0">1</cx:pt>
          <cx:pt idx="1">1</cx:pt>
          <cx:pt idx="2">1</cx:pt>
          <cx:pt idx="3">1</cx:pt>
          <cx:pt idx="4">1</cx:pt>
          <cx:pt idx="5">1</cx:pt>
          <cx:pt idx="6">1</cx:pt>
          <cx:pt idx="7">1</cx:pt>
          <cx:pt idx="8">1</cx:pt>
          <cx:pt idx="9">1</cx:pt>
          <cx:pt idx="10">1</cx:pt>
          <cx:pt idx="11">1</cx:pt>
          <cx:pt idx="12">1</cx:pt>
          <cx:pt idx="13">1</cx:pt>
          <cx:pt idx="14">1</cx:pt>
          <cx:pt idx="15">1</cx:pt>
          <cx:pt idx="16">1</cx:pt>
          <cx:pt idx="17">1</cx:pt>
          <cx:pt idx="18">1</cx:pt>
          <cx:pt idx="19">1</cx:pt>
          <cx:pt idx="20">1</cx:pt>
          <cx:pt idx="21">1</cx:pt>
          <cx:pt idx="22">1</cx:pt>
          <cx:pt idx="23">1</cx:pt>
          <cx:pt idx="24">1</cx:pt>
          <cx:pt idx="25">1</cx:pt>
          <cx:pt idx="26">1</cx:pt>
          <cx:pt idx="27">1</cx:pt>
          <cx:pt idx="28">1</cx:pt>
          <cx:pt idx="29">1</cx:pt>
          <cx:pt idx="30">1</cx:pt>
          <cx:pt idx="31">1</cx:pt>
          <cx:pt idx="32">1</cx:pt>
          <cx:pt idx="33">1</cx:pt>
          <cx:pt idx="34">1</cx:pt>
          <cx:pt idx="35">1</cx:pt>
          <cx:pt idx="36">1</cx:pt>
          <cx:pt idx="37">1</cx:pt>
          <cx:pt idx="38">1</cx:pt>
          <cx:pt idx="39">1</cx:pt>
          <cx:pt idx="40">1</cx:pt>
          <cx:pt idx="41">1</cx:pt>
          <cx:pt idx="42">1</cx:pt>
          <cx:pt idx="43">1</cx:pt>
          <cx:pt idx="44">1</cx:pt>
          <cx:pt idx="45">1</cx:pt>
          <cx:pt idx="46">1</cx:pt>
          <cx:pt idx="47">1</cx:pt>
          <cx:pt idx="48">1</cx:pt>
          <cx:pt idx="49">1</cx:pt>
        </cx:lvl>
      </cx:numDim>
    </cx:data>
  </cx:chartData>
  <cx:chart>
    <cx:title pos="t" align="ctr" overlay="0"/>
    <cx:plotArea>
      <cx:plotAreaRegion>
        <cx:series layoutId="clusteredColumn" uniqueId="{B0AA4D3F-B624-4782-8979-AE015294B3C6}">
          <cx:tx>
            <cx:txData>
              <cx:f>Sheet1!$B$1</cx:f>
              <cx:v>계열1</cx:v>
            </cx:txData>
          </cx:tx>
          <cx:dataId val="0"/>
          <cx:layoutPr>
            <cx:aggregation/>
          </cx:layoutPr>
          <cx:axisId val="1"/>
        </cx:series>
        <cx:series layoutId="paretoLine" ownerIdx="0" uniqueId="{63A08215-B36F-42C0-A874-E94CEDBF9622}">
          <cx:axisId val="2"/>
        </cx:series>
      </cx:plotAreaRegion>
      <cx:axis id="0">
        <cx:catScaling gapWidth="0"/>
        <cx:tickLabels/>
      </cx:axis>
      <cx:axis id="1">
        <cx:valScaling/>
        <cx:majorGridlines/>
        <cx:tickLabels/>
      </cx:axis>
      <cx:axis id="2">
        <cx:valScaling max="1" min="0"/>
        <cx:units unit="percentage"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20085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0533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585194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408744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3903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8613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8846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576479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18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446679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19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5412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03039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65695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7961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5669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2786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391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0029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3058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5059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9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243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14/relationships/chartEx" Target="../charts/chartEx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ko.wikipedia.org/wiki/%ED%99%95%EB%A5%A0_%EB%B6%84%ED%8F%AC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hyperlink" Target="https://ko.wikipedia.org/w/index.php?title=%EB%A7%A5%EC%8A%A4_O._%EB%A1%9C%EB%A0%8C%EC%B8%A0&amp;action=edit&amp;redlink=1" TargetMode="External"/><Relationship Id="rId4" Type="http://schemas.openxmlformats.org/officeDocument/2006/relationships/hyperlink" Target="https://ko.wikipedia.org/w/index.php?title=%EC%82%AC%ED%9A%8C%EC%A0%81_%EB%B6%88%ED%8F%89%EB%93%B1&amp;action=edit&amp;redlink=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자료의 정리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도수분포표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2688DC8-8F92-4906-AB10-CC3447203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" y="2147676"/>
            <a:ext cx="82105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53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예제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EC33B25-7E95-4A67-A62F-43D2D66E82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921" y="1915969"/>
            <a:ext cx="81819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05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예제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EC33B25-7E95-4A67-A62F-43D2D66E82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921" y="1915969"/>
            <a:ext cx="8181975" cy="35433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6BD42CB-0E59-4728-90CB-4FDA4ABD51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5699" y="4478858"/>
            <a:ext cx="5070042" cy="103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8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도수분포표의 종류</a:t>
            </a:r>
          </a:p>
          <a:p>
            <a:pPr marL="0" indent="0" fontAlgn="base">
              <a:buNone/>
            </a:pPr>
            <a:r>
              <a:rPr lang="en-US" altLang="ko-KR" dirty="0"/>
              <a:t>(1) </a:t>
            </a:r>
            <a:r>
              <a:rPr lang="ko-KR" altLang="en-US" dirty="0"/>
              <a:t>상대 도수 분포표</a:t>
            </a:r>
          </a:p>
          <a:p>
            <a:pPr fontAlgn="base"/>
            <a:r>
              <a:rPr lang="ko-KR" altLang="en-US" dirty="0"/>
              <a:t>계급과 이에 대한 상대 도수를 대응시킨 표를 의미한다</a:t>
            </a:r>
            <a:r>
              <a:rPr lang="en-US" altLang="ko-KR" dirty="0"/>
              <a:t>.</a:t>
            </a:r>
            <a:endParaRPr lang="ko-KR" altLang="en-US" dirty="0"/>
          </a:p>
          <a:p>
            <a:pPr marL="0" indent="0" fontAlgn="base">
              <a:buNone/>
            </a:pPr>
            <a:r>
              <a:rPr lang="en-US" altLang="ko-KR" dirty="0"/>
              <a:t>(2) </a:t>
            </a:r>
            <a:r>
              <a:rPr lang="ko-KR" altLang="en-US" dirty="0"/>
              <a:t>누적 도수 분포표</a:t>
            </a:r>
          </a:p>
          <a:p>
            <a:pPr fontAlgn="base"/>
            <a:r>
              <a:rPr lang="ko-KR" altLang="en-US" dirty="0"/>
              <a:t>계급과 이에 대한 상대 도수를 대응시킨 표를 의미</a:t>
            </a:r>
          </a:p>
          <a:p>
            <a:pPr marL="0" indent="0" fontAlgn="base">
              <a:buNone/>
            </a:pPr>
            <a:r>
              <a:rPr lang="en-US" altLang="ko-KR" dirty="0"/>
              <a:t>(3) </a:t>
            </a:r>
            <a:r>
              <a:rPr lang="ko-KR" altLang="en-US" dirty="0"/>
              <a:t>누적 사대 도수 </a:t>
            </a:r>
          </a:p>
          <a:p>
            <a:pPr fontAlgn="base"/>
            <a:r>
              <a:rPr lang="ko-KR" altLang="en-US" dirty="0"/>
              <a:t>계급과 이에 대한 누적 </a:t>
            </a:r>
            <a:r>
              <a:rPr lang="ko-KR" altLang="en-US" dirty="0" err="1"/>
              <a:t>상대도수를</a:t>
            </a:r>
            <a:r>
              <a:rPr lang="ko-KR" altLang="en-US" dirty="0"/>
              <a:t> </a:t>
            </a:r>
            <a:r>
              <a:rPr lang="ko-KR" altLang="en-US" dirty="0" err="1"/>
              <a:t>총도수로</a:t>
            </a:r>
            <a:r>
              <a:rPr lang="ko-KR" altLang="en-US" dirty="0"/>
              <a:t> 나눈 몫을 소수 또는 퍼센트로 나타낸 도수를 대응시킨 표를 의미</a:t>
            </a:r>
          </a:p>
        </p:txBody>
      </p:sp>
    </p:spTree>
    <p:extLst>
      <p:ext uri="{BB962C8B-B14F-4D97-AF65-F5344CB8AC3E}">
        <p14:creationId xmlns:p14="http://schemas.microsoft.com/office/powerpoint/2010/main" val="295647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도수분포표의 그래프</a:t>
            </a:r>
          </a:p>
          <a:p>
            <a:pPr fontAlgn="base"/>
            <a:r>
              <a:rPr lang="en-US" altLang="ko-KR" dirty="0"/>
              <a:t>(1)</a:t>
            </a:r>
            <a:r>
              <a:rPr lang="ko-KR" altLang="en-US" dirty="0"/>
              <a:t>히스토그램</a:t>
            </a:r>
          </a:p>
          <a:p>
            <a:pPr fontAlgn="base"/>
            <a:r>
              <a:rPr lang="en-US" altLang="ko-KR" dirty="0"/>
              <a:t>X</a:t>
            </a:r>
            <a:r>
              <a:rPr lang="ko-KR" altLang="en-US" dirty="0"/>
              <a:t>축 위의 도수 분포표의 계급에 대응하는 구간을 잡고</a:t>
            </a:r>
            <a:r>
              <a:rPr lang="en-US" altLang="ko-KR" dirty="0"/>
              <a:t>, </a:t>
            </a:r>
            <a:r>
              <a:rPr lang="ko-KR" altLang="en-US" dirty="0"/>
              <a:t>이 구간을 밑변으로 하여 도수 또는 상대 도수에 비례하는 높이를 갖는 직사각형을 차례로 붙여서 그려 놓은 그래프이다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6" name="차트 5">
                <a:extLst>
                  <a:ext uri="{FF2B5EF4-FFF2-40B4-BE49-F238E27FC236}">
                    <a16:creationId xmlns:a16="http://schemas.microsoft.com/office/drawing/2014/main" id="{4220C3FF-35A9-4A90-989B-6F176D0864B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065595132"/>
                  </p:ext>
                </p:extLst>
              </p:nvPr>
            </p:nvGraphicFramePr>
            <p:xfrm>
              <a:off x="2844800" y="3577168"/>
              <a:ext cx="6363855" cy="258348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6" name="차트 5">
                <a:extLst>
                  <a:ext uri="{FF2B5EF4-FFF2-40B4-BE49-F238E27FC236}">
                    <a16:creationId xmlns:a16="http://schemas.microsoft.com/office/drawing/2014/main" id="{4220C3FF-35A9-4A90-989B-6F176D0864B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44800" y="3577168"/>
                <a:ext cx="6363855" cy="258348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649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도수분포표의 그래프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AD635E6-8D5B-4BED-A25C-AD1F2BBF8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6549" y="1774305"/>
            <a:ext cx="7601960" cy="45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07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도수분포표의 그래프</a:t>
            </a:r>
          </a:p>
          <a:p>
            <a:pPr fontAlgn="base"/>
            <a:r>
              <a:rPr lang="en-US" altLang="ko-KR" dirty="0"/>
              <a:t>(2)</a:t>
            </a:r>
            <a:r>
              <a:rPr lang="ko-KR" altLang="en-US" dirty="0"/>
              <a:t>도수 다각형</a:t>
            </a:r>
          </a:p>
          <a:p>
            <a:pPr fontAlgn="base"/>
            <a:r>
              <a:rPr lang="ko-KR" altLang="en-US" dirty="0"/>
              <a:t>히스토그램의 윗변 중점을 연결하여 만든 그래프이다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6" name="차트 5">
                <a:extLst>
                  <a:ext uri="{FF2B5EF4-FFF2-40B4-BE49-F238E27FC236}">
                    <a16:creationId xmlns:a16="http://schemas.microsoft.com/office/drawing/2014/main" id="{78DE4844-5F4F-4B3C-BA24-74113FB2EB6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79564051"/>
                  </p:ext>
                </p:extLst>
              </p:nvPr>
            </p:nvGraphicFramePr>
            <p:xfrm>
              <a:off x="3359150" y="3281892"/>
              <a:ext cx="5406159" cy="2980363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6" name="차트 5">
                <a:extLst>
                  <a:ext uri="{FF2B5EF4-FFF2-40B4-BE49-F238E27FC236}">
                    <a16:creationId xmlns:a16="http://schemas.microsoft.com/office/drawing/2014/main" id="{78DE4844-5F4F-4B3C-BA24-74113FB2EB6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9150" y="3281892"/>
                <a:ext cx="5406159" cy="298036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835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도수분포표의 그래프</a:t>
            </a:r>
          </a:p>
          <a:p>
            <a:pPr fontAlgn="base"/>
            <a:r>
              <a:rPr lang="en-US" altLang="ko-KR" dirty="0"/>
              <a:t>(2)</a:t>
            </a:r>
            <a:r>
              <a:rPr lang="ko-KR" altLang="en-US" dirty="0"/>
              <a:t>도수 다각형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CA33DF7-311B-4B0B-8213-B196BEAAB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9534" y="2384453"/>
            <a:ext cx="7570758" cy="380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40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도수분포표의 그래프</a:t>
            </a:r>
          </a:p>
          <a:p>
            <a:pPr fontAlgn="base"/>
            <a:r>
              <a:rPr lang="en-US" altLang="ko-KR" dirty="0"/>
              <a:t>(3)</a:t>
            </a:r>
            <a:r>
              <a:rPr lang="ko-KR" altLang="en-US" dirty="0"/>
              <a:t>도수 분포 곡선</a:t>
            </a:r>
          </a:p>
          <a:p>
            <a:pPr fontAlgn="base"/>
            <a:r>
              <a:rPr lang="ko-KR" altLang="en-US" dirty="0"/>
              <a:t>도수 분포표에 자료의 수를 한없이 많이 잡고 계급의 간격을 한없이 작게 잡으면 도수 다각형의 곡선에 가까워진다</a:t>
            </a:r>
            <a:r>
              <a:rPr lang="en-US" altLang="ko-KR" dirty="0"/>
              <a:t>. </a:t>
            </a:r>
            <a:r>
              <a:rPr lang="ko-KR" altLang="en-US" dirty="0"/>
              <a:t>이 극한의 곡선을 말한다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1488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도수분포표의 그래프</a:t>
            </a:r>
          </a:p>
          <a:p>
            <a:pPr fontAlgn="base"/>
            <a:r>
              <a:rPr lang="en-US" altLang="ko-KR" dirty="0"/>
              <a:t>(3)</a:t>
            </a:r>
            <a:r>
              <a:rPr lang="ko-KR" altLang="en-US" dirty="0"/>
              <a:t>도수 분포 곡선</a:t>
            </a:r>
          </a:p>
          <a:p>
            <a:pPr fontAlgn="base"/>
            <a:r>
              <a:rPr lang="ko-KR" altLang="en-US" dirty="0"/>
              <a:t>도수 분포표에 자료의 수를 한없이 많이 잡고 계급의 간격을 한없이 작게 잡으면 도수 다각형의 곡선에 가까워진다</a:t>
            </a:r>
            <a:r>
              <a:rPr lang="en-US" altLang="ko-KR" dirty="0"/>
              <a:t>. </a:t>
            </a:r>
            <a:r>
              <a:rPr lang="ko-KR" altLang="en-US" dirty="0"/>
              <a:t>이 극한의 곡선을 말한다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8781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목차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ko-KR" altLang="en-US" dirty="0"/>
              <a:t>자료의 종류</a:t>
            </a:r>
            <a:endParaRPr lang="en-US" altLang="ko-KR" dirty="0"/>
          </a:p>
          <a:p>
            <a:r>
              <a:rPr lang="ko-KR" altLang="en-US" dirty="0"/>
              <a:t>자료의 정리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30759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도수분포표의 그래프</a:t>
            </a:r>
          </a:p>
          <a:p>
            <a:pPr fontAlgn="base"/>
            <a:r>
              <a:rPr lang="en-US" altLang="ko-KR" dirty="0"/>
              <a:t>(4)</a:t>
            </a:r>
            <a:r>
              <a:rPr lang="ko-KR" altLang="en-US" dirty="0"/>
              <a:t>누적 분포 곡선</a:t>
            </a:r>
          </a:p>
          <a:p>
            <a:pPr fontAlgn="base"/>
            <a:r>
              <a:rPr lang="ko-KR" altLang="en-US" dirty="0"/>
              <a:t>누적 도수 분포표의 결과를 나타낸 것이다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804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295401" y="1981201"/>
            <a:ext cx="4800600" cy="3809999"/>
          </a:xfrm>
        </p:spPr>
        <p:txBody>
          <a:bodyPr rtlCol="0">
            <a:normAutofit fontScale="85000" lnSpcReduction="10000"/>
          </a:bodyPr>
          <a:lstStyle/>
          <a:p>
            <a:pPr fontAlgn="base"/>
            <a:r>
              <a:rPr lang="ko-KR" altLang="en-US" dirty="0"/>
              <a:t>도수분포표의 그래프</a:t>
            </a:r>
          </a:p>
          <a:p>
            <a:pPr fontAlgn="base"/>
            <a:r>
              <a:rPr lang="en-US" altLang="ko-KR" dirty="0"/>
              <a:t>(5)</a:t>
            </a:r>
            <a:r>
              <a:rPr lang="ko-KR" altLang="en-US" dirty="0"/>
              <a:t>로렌츠 곡선</a:t>
            </a:r>
          </a:p>
          <a:p>
            <a:pPr fontAlgn="base">
              <a:lnSpc>
                <a:spcPct val="120000"/>
              </a:lnSpc>
            </a:pPr>
            <a:r>
              <a:rPr lang="ko-KR" altLang="en-US" dirty="0"/>
              <a:t>경제학에서 </a:t>
            </a:r>
            <a:r>
              <a:rPr lang="ko-KR" altLang="en-US" b="1" dirty="0"/>
              <a:t>로렌츠 곡선</a:t>
            </a:r>
            <a:r>
              <a:rPr lang="ko-KR" altLang="en-US" dirty="0"/>
              <a:t>은 하위 </a:t>
            </a:r>
            <a:r>
              <a:rPr lang="en-US" altLang="ko-KR" i="1" dirty="0"/>
              <a:t>x</a:t>
            </a:r>
            <a:r>
              <a:rPr lang="en-US" altLang="ko-KR" dirty="0"/>
              <a:t>%</a:t>
            </a:r>
            <a:r>
              <a:rPr lang="ko-KR" altLang="en-US" dirty="0"/>
              <a:t>의 가구가 </a:t>
            </a:r>
            <a:r>
              <a:rPr lang="en-US" altLang="ko-KR" i="1" dirty="0"/>
              <a:t>y</a:t>
            </a:r>
            <a:r>
              <a:rPr lang="en-US" altLang="ko-KR" dirty="0"/>
              <a:t>%</a:t>
            </a:r>
            <a:r>
              <a:rPr lang="ko-KR" altLang="en-US" dirty="0"/>
              <a:t>의 소득이 분배될 때의 </a:t>
            </a:r>
            <a:r>
              <a:rPr lang="ko-KR" altLang="en-US" dirty="0">
                <a:hlinkClick r:id="rId3" tooltip="확률 분포"/>
              </a:rPr>
              <a:t>확률 분포</a:t>
            </a:r>
            <a:r>
              <a:rPr lang="ko-KR" altLang="en-US" dirty="0"/>
              <a:t>를 누적 분포 함수의 그래프로 나타낸 것이다</a:t>
            </a:r>
            <a:r>
              <a:rPr lang="en-US" altLang="ko-KR" dirty="0"/>
              <a:t>. </a:t>
            </a:r>
            <a:r>
              <a:rPr lang="ko-KR" altLang="en-US" dirty="0"/>
              <a:t>로렌츠 곡선은 소득 분배 정도를 나타낼 때 주로 이용된다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  <a:endParaRPr lang="en-US" altLang="ko-KR" dirty="0"/>
          </a:p>
          <a:p>
            <a:pPr fontAlgn="base">
              <a:lnSpc>
                <a:spcPct val="120000"/>
              </a:lnSpc>
            </a:pPr>
            <a:r>
              <a:rPr lang="ko-KR" altLang="en-US" dirty="0"/>
              <a:t>가구의 누적 백분율은 </a:t>
            </a:r>
            <a:r>
              <a:rPr lang="en-US" altLang="ko-KR" dirty="0"/>
              <a:t>x</a:t>
            </a:r>
            <a:r>
              <a:rPr lang="ko-KR" altLang="en-US" dirty="0"/>
              <a:t>축에</a:t>
            </a:r>
            <a:r>
              <a:rPr lang="en-US" altLang="ko-KR" dirty="0"/>
              <a:t>, </a:t>
            </a:r>
            <a:r>
              <a:rPr lang="ko-KR" altLang="en-US" dirty="0"/>
              <a:t>소득의 비율은 </a:t>
            </a:r>
            <a:r>
              <a:rPr lang="en-US" altLang="ko-KR" dirty="0"/>
              <a:t>y</a:t>
            </a:r>
            <a:r>
              <a:rPr lang="ko-KR" altLang="en-US" dirty="0"/>
              <a:t>축에 표시한다</a:t>
            </a:r>
            <a:r>
              <a:rPr lang="en-US" altLang="ko-KR" dirty="0"/>
              <a:t>. </a:t>
            </a:r>
            <a:r>
              <a:rPr lang="ko-KR" altLang="en-US" dirty="0"/>
              <a:t>로렌츠 곡선은 재산의 분포를 나타내는 데에도 사용될 수 있으며 </a:t>
            </a:r>
            <a:r>
              <a:rPr lang="ko-KR" altLang="en-US" dirty="0">
                <a:hlinkClick r:id="rId4" tooltip="사회적 불평등 (없는 문서)"/>
              </a:rPr>
              <a:t>사회적 불평등</a:t>
            </a:r>
            <a:r>
              <a:rPr lang="ko-KR" altLang="en-US" dirty="0"/>
              <a:t>의 정도를 측정하는 척도로 사용한다</a:t>
            </a:r>
            <a:r>
              <a:rPr lang="en-US" altLang="ko-KR" dirty="0"/>
              <a:t>. </a:t>
            </a:r>
            <a:r>
              <a:rPr lang="ko-KR" altLang="en-US" dirty="0"/>
              <a:t>로렌츠 곡선은 </a:t>
            </a:r>
            <a:r>
              <a:rPr lang="ko-KR" altLang="en-US" dirty="0">
                <a:hlinkClick r:id="rId5" tooltip="맥스 O. 로렌츠 (없는 문서)"/>
              </a:rPr>
              <a:t>맥스 </a:t>
            </a:r>
            <a:r>
              <a:rPr lang="en-US" altLang="ko-KR" dirty="0">
                <a:hlinkClick r:id="rId5" tooltip="맥스 O. 로렌츠 (없는 문서)"/>
              </a:rPr>
              <a:t>O. </a:t>
            </a:r>
            <a:r>
              <a:rPr lang="ko-KR" altLang="en-US" dirty="0">
                <a:hlinkClick r:id="rId5" tooltip="맥스 O. 로렌츠 (없는 문서)"/>
              </a:rPr>
              <a:t>로렌츠</a:t>
            </a:r>
            <a:r>
              <a:rPr lang="ko-KR" altLang="en-US" dirty="0"/>
              <a:t>가 소득 분포를 나타내기 위해 개발하였다</a:t>
            </a:r>
            <a:r>
              <a:rPr lang="en-US" altLang="ko-KR" dirty="0"/>
              <a:t> 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1CDA486-642C-42C7-A844-EF782DA2D5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800" y="2119312"/>
            <a:ext cx="57150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3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종류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연구자의 관심의 대상이 되는 성격 또는 속성을 변수이라 하며</a:t>
            </a:r>
            <a:r>
              <a:rPr lang="en-US" altLang="ko-KR" dirty="0"/>
              <a:t>, </a:t>
            </a:r>
            <a:r>
              <a:rPr lang="ko-KR" altLang="en-US" dirty="0"/>
              <a:t>성적</a:t>
            </a:r>
            <a:r>
              <a:rPr lang="en-US" altLang="ko-KR" dirty="0"/>
              <a:t>, </a:t>
            </a:r>
            <a:r>
              <a:rPr lang="ko-KR" altLang="en-US" dirty="0"/>
              <a:t>성별</a:t>
            </a:r>
            <a:r>
              <a:rPr lang="en-US" altLang="ko-KR" dirty="0"/>
              <a:t>, </a:t>
            </a:r>
            <a:r>
              <a:rPr lang="ko-KR" altLang="en-US" dirty="0"/>
              <a:t>키</a:t>
            </a:r>
            <a:r>
              <a:rPr lang="en-US" altLang="ko-KR" dirty="0"/>
              <a:t>, </a:t>
            </a:r>
            <a:r>
              <a:rPr lang="ko-KR" altLang="en-US" dirty="0"/>
              <a:t>몸무게 등 같이 한가지 이상의 자료 값을 가질 수 있는 것을 말한다</a:t>
            </a:r>
            <a:r>
              <a:rPr lang="en-US" altLang="ko-KR" dirty="0"/>
              <a:t>. </a:t>
            </a:r>
            <a:r>
              <a:rPr lang="ko-KR" altLang="en-US" dirty="0"/>
              <a:t>이러한 변수를 관찰하여 기록한 결과를 자료라고 한다</a:t>
            </a:r>
            <a:r>
              <a:rPr lang="en-US" altLang="ko-KR" dirty="0"/>
              <a:t>. </a:t>
            </a:r>
            <a:r>
              <a:rPr lang="ko-KR" altLang="en-US" dirty="0"/>
              <a:t>자료는 크게 양적자료와 질적자료로 나누어 진다</a:t>
            </a:r>
            <a:r>
              <a:rPr lang="en-US" altLang="ko-KR" dirty="0"/>
              <a:t>. </a:t>
            </a:r>
            <a:endParaRPr lang="ko-KR" altLang="en-US" dirty="0"/>
          </a:p>
          <a:p>
            <a:pPr fontAlgn="base"/>
            <a:r>
              <a:rPr lang="ko-KR" altLang="en-US" b="1" dirty="0"/>
              <a:t>질적자료 </a:t>
            </a:r>
            <a:r>
              <a:rPr lang="en-US" altLang="ko-KR" b="1" dirty="0"/>
              <a:t>: </a:t>
            </a:r>
            <a:r>
              <a:rPr lang="ko-KR" altLang="en-US" dirty="0" err="1"/>
              <a:t>종교라든지</a:t>
            </a:r>
            <a:r>
              <a:rPr lang="ko-KR" altLang="en-US" dirty="0"/>
              <a:t> 직업 </a:t>
            </a:r>
            <a:r>
              <a:rPr lang="en-US" altLang="ko-KR" dirty="0"/>
              <a:t>, </a:t>
            </a:r>
            <a:r>
              <a:rPr lang="ko-KR" altLang="en-US" dirty="0"/>
              <a:t>성별변수와 같이 그 속성을 숫자로 나타낼 수 없는 경우</a:t>
            </a:r>
          </a:p>
          <a:p>
            <a:pPr fontAlgn="base"/>
            <a:r>
              <a:rPr lang="ko-KR" altLang="en-US" b="1" dirty="0"/>
              <a:t>양적자료 </a:t>
            </a:r>
            <a:r>
              <a:rPr lang="en-US" altLang="ko-KR" b="1" dirty="0"/>
              <a:t>: </a:t>
            </a:r>
            <a:r>
              <a:rPr lang="ko-KR" altLang="en-US" dirty="0"/>
              <a:t>자료자체가 숫자로 표현되어 있으며</a:t>
            </a:r>
            <a:r>
              <a:rPr lang="en-US" altLang="ko-KR" dirty="0"/>
              <a:t>, </a:t>
            </a:r>
            <a:r>
              <a:rPr lang="ko-KR" altLang="en-US" dirty="0"/>
              <a:t>이 때 숫자는 질적자료와 달리 자 료의 속성을 그대로 반영한다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108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줄기</a:t>
            </a:r>
            <a:r>
              <a:rPr lang="en-US" altLang="ko-KR" dirty="0"/>
              <a:t>-</a:t>
            </a:r>
            <a:r>
              <a:rPr lang="ko-KR" altLang="en-US" dirty="0"/>
              <a:t>잎</a:t>
            </a:r>
            <a:r>
              <a:rPr lang="en-US" altLang="ko-KR" dirty="0"/>
              <a:t>-</a:t>
            </a:r>
            <a:r>
              <a:rPr lang="ko-KR" altLang="en-US" dirty="0"/>
              <a:t>그림</a:t>
            </a:r>
          </a:p>
          <a:p>
            <a:pPr fontAlgn="base"/>
            <a:r>
              <a:rPr lang="ko-KR" altLang="en-US" dirty="0"/>
              <a:t>자료의 기본적 형태를 보기 쉽게 알아볼 수 있도록 배열과 히스토그램을 복합적으로 나타내어 어떤 값에 대한 </a:t>
            </a:r>
            <a:r>
              <a:rPr lang="ko-KR" altLang="en-US" dirty="0" err="1"/>
              <a:t>관측값을</a:t>
            </a:r>
            <a:r>
              <a:rPr lang="ko-KR" altLang="en-US" dirty="0"/>
              <a:t> 표현</a:t>
            </a:r>
            <a:r>
              <a:rPr lang="en-US" altLang="ko-KR" dirty="0"/>
              <a:t>, </a:t>
            </a:r>
            <a:r>
              <a:rPr lang="ko-KR" altLang="en-US" dirty="0"/>
              <a:t>분석하는 방법이다</a:t>
            </a:r>
            <a:r>
              <a:rPr lang="en-US" altLang="ko-KR" dirty="0"/>
              <a:t>. </a:t>
            </a:r>
            <a:endParaRPr lang="ko-KR" altLang="en-US" dirty="0"/>
          </a:p>
          <a:p>
            <a:pPr fontAlgn="base"/>
            <a:r>
              <a:rPr lang="ko-KR" altLang="en-US" dirty="0"/>
              <a:t>먼저자료의 줄기 부분을 선택해야한다</a:t>
            </a:r>
            <a:r>
              <a:rPr lang="en-US" altLang="ko-KR" dirty="0"/>
              <a:t>. </a:t>
            </a:r>
            <a:r>
              <a:rPr lang="ko-KR" altLang="en-US" dirty="0"/>
              <a:t>줄기부분을 제외하는 나머지 부분을 잎이라고 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A79287-5FE6-4CF4-B0A2-C977B5A2B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5412" y="3758326"/>
            <a:ext cx="17811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46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줄기</a:t>
            </a:r>
            <a:r>
              <a:rPr lang="en-US" altLang="ko-KR" dirty="0"/>
              <a:t>-</a:t>
            </a:r>
            <a:r>
              <a:rPr lang="ko-KR" altLang="en-US" dirty="0"/>
              <a:t>잎</a:t>
            </a:r>
            <a:r>
              <a:rPr lang="en-US" altLang="ko-KR" dirty="0"/>
              <a:t>-</a:t>
            </a:r>
            <a:r>
              <a:rPr lang="ko-KR" altLang="en-US" dirty="0"/>
              <a:t>그림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DDA8EA1-F33D-4AAD-8AB1-5615B361F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682" y="2146226"/>
            <a:ext cx="8065100" cy="408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1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8AA4CB9-B19D-48C4-9CDD-C89855BFC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305" y="2230815"/>
            <a:ext cx="7990654" cy="3357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17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8AA4CB9-B19D-48C4-9CDD-C89855BFC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305" y="2230815"/>
            <a:ext cx="7990654" cy="335718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808FA32C-A8BC-474D-A46A-45A528AFF5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" y="4695902"/>
            <a:ext cx="4908556" cy="109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6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예제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8AA4CB9-B19D-48C4-9CDD-C89855BFC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305" y="2230815"/>
            <a:ext cx="7990654" cy="335718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9B9FC02-093F-40E4-82CF-4E3A72A1CD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1" y="4684324"/>
            <a:ext cx="5497484" cy="113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34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자료의 정리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ko-KR" altLang="en-US" dirty="0"/>
              <a:t>도수분포표</a:t>
            </a:r>
          </a:p>
          <a:p>
            <a:pPr fontAlgn="base"/>
            <a:r>
              <a:rPr lang="ko-KR" altLang="en-US" dirty="0"/>
              <a:t>각 자료 값이 나타내는 빈도수를 도수라 하고</a:t>
            </a:r>
            <a:r>
              <a:rPr lang="en-US" altLang="ko-KR" dirty="0"/>
              <a:t>, </a:t>
            </a:r>
            <a:r>
              <a:rPr lang="ko-KR" altLang="en-US" dirty="0"/>
              <a:t>이 도수를 전체 자료의 숫자로 나눈 것을 </a:t>
            </a:r>
            <a:r>
              <a:rPr lang="ko-KR" altLang="en-US" dirty="0" err="1"/>
              <a:t>상대도수라</a:t>
            </a:r>
            <a:r>
              <a:rPr lang="ko-KR" altLang="en-US" dirty="0"/>
              <a:t> 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B7348FC-C55A-41AF-9C13-7248E0F75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544808992">
            <a:extLst>
              <a:ext uri="{FF2B5EF4-FFF2-40B4-BE49-F238E27FC236}">
                <a16:creationId xmlns:a16="http://schemas.microsoft.com/office/drawing/2014/main" id="{72AAD625-A838-4B42-957C-89C3771A4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309" y="2689518"/>
            <a:ext cx="3297382" cy="262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5310682-80E8-4474-A52B-8B651EF6B7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593" y="5265276"/>
            <a:ext cx="8372475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83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1636</TotalTime>
  <Words>484</Words>
  <Application>Microsoft Office PowerPoint</Application>
  <PresentationFormat>와이드스크린</PresentationFormat>
  <Paragraphs>89</Paragraphs>
  <Slides>21</Slides>
  <Notes>21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5" baseType="lpstr">
      <vt:lpstr>맑은 고딕</vt:lpstr>
      <vt:lpstr>Calibri</vt:lpstr>
      <vt:lpstr>Calibri Light</vt:lpstr>
      <vt:lpstr>추억</vt:lpstr>
      <vt:lpstr>논문통계분석 with AMOS Part1 기초 통계이론 자료의 정리 </vt:lpstr>
      <vt:lpstr>목차</vt:lpstr>
      <vt:lpstr>자료의 종류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  <vt:lpstr>자료의 정리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이 정훈</cp:lastModifiedBy>
  <cp:revision>69</cp:revision>
  <dcterms:created xsi:type="dcterms:W3CDTF">2020-03-28T01:35:51Z</dcterms:created>
  <dcterms:modified xsi:type="dcterms:W3CDTF">2020-11-12T22:05:07Z</dcterms:modified>
</cp:coreProperties>
</file>