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61" r:id="rId2"/>
    <p:sldId id="271" r:id="rId3"/>
    <p:sldId id="272" r:id="rId4"/>
    <p:sldId id="286" r:id="rId5"/>
    <p:sldId id="287" r:id="rId6"/>
    <p:sldId id="288" r:id="rId7"/>
    <p:sldId id="289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23" d="100"/>
          <a:sy n="123" d="100"/>
        </p:scale>
        <p:origin x="114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8D91D4-ED2D-4491-A788-E87BB8EDE19F}" type="datetimeFigureOut">
              <a:rPr lang="ko-KR" altLang="en-US" smtClean="0"/>
              <a:t>2020-11-13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AAE5F5-1908-4735-9C19-F84A634F07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49591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190996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803039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3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1256699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4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2532354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5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651474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6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9568817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7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580440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61791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707666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95911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297968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구역 머리글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31903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651522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2020-11-13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62073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2020-11-13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2243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2020-11-13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270770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BF9397C2-9AA6-4F5B-B2CE-8E0EA8212182}" type="datetimeFigureOut">
              <a:rPr lang="ko-KR" altLang="en-US" smtClean="0"/>
              <a:t>2020-11-13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776392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62877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BF9397C2-9AA6-4F5B-B2CE-8E0EA8212182}" type="datetimeFigureOut">
              <a:rPr lang="ko-KR" altLang="en-US" smtClean="0"/>
              <a:t>2020-11-13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1536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1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algn="r"/>
            <a:r>
              <a:rPr lang="ko-KR" altLang="en-US" sz="6000" dirty="0">
                <a:latin typeface="맑은 고딕" panose="020B0503020000020004" pitchFamily="50" charset="-127"/>
              </a:rPr>
              <a:t>논문통계분석 </a:t>
            </a:r>
            <a:r>
              <a:rPr lang="en-US" altLang="ko-KR" sz="6000" dirty="0">
                <a:latin typeface="맑은 고딕" panose="020B0503020000020004" pitchFamily="50" charset="-127"/>
              </a:rPr>
              <a:t>with AMOS</a:t>
            </a:r>
            <a:br>
              <a:rPr lang="en-US" altLang="ko-KR" sz="6000" dirty="0"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sz="3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Part1 </a:t>
            </a:r>
            <a:r>
              <a:rPr lang="ko-KR" altLang="en-US" sz="3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기초 통계이론</a:t>
            </a:r>
            <a:br>
              <a:rPr lang="en-US" altLang="ko-KR" sz="3600"/>
            </a:br>
            <a:r>
              <a:rPr lang="ko-KR" altLang="en-US" sz="3600"/>
              <a:t>모수통계학과</a:t>
            </a:r>
            <a:r>
              <a:rPr lang="ko-KR" altLang="en-US" sz="3600" dirty="0"/>
              <a:t> </a:t>
            </a:r>
            <a:r>
              <a:rPr lang="ko-KR" altLang="en-US" sz="3600" dirty="0" err="1"/>
              <a:t>비모수통계학</a:t>
            </a:r>
            <a:r>
              <a:rPr lang="ko-KR" altLang="en-US" sz="6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 rtlCol="0"/>
          <a:lstStyle/>
          <a:p>
            <a:pPr algn="r" rtl="0"/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강사 이정훈</a:t>
            </a:r>
          </a:p>
        </p:txBody>
      </p:sp>
    </p:spTree>
    <p:extLst>
      <p:ext uri="{BB962C8B-B14F-4D97-AF65-F5344CB8AC3E}">
        <p14:creationId xmlns:p14="http://schemas.microsoft.com/office/powerpoint/2010/main" val="1744596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목차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r>
              <a:rPr lang="ko-KR" altLang="en-US" dirty="0" err="1"/>
              <a:t>모수</a:t>
            </a:r>
            <a:r>
              <a:rPr lang="ko-KR" altLang="en-US" dirty="0"/>
              <a:t> 통계학이란</a:t>
            </a:r>
            <a:r>
              <a:rPr lang="en-US" altLang="ko-KR" dirty="0"/>
              <a:t>?</a:t>
            </a:r>
          </a:p>
          <a:p>
            <a:r>
              <a:rPr lang="ko-KR" altLang="en-US" dirty="0" err="1"/>
              <a:t>비모수</a:t>
            </a:r>
            <a:r>
              <a:rPr lang="ko-KR" altLang="en-US" dirty="0"/>
              <a:t> 통계이란</a:t>
            </a:r>
            <a:r>
              <a:rPr lang="en-US" altLang="ko-KR" dirty="0"/>
              <a:t>?</a:t>
            </a:r>
          </a:p>
          <a:p>
            <a:r>
              <a:rPr lang="ko-KR" altLang="en-US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비모수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통계학과 </a:t>
            </a:r>
            <a:r>
              <a:rPr lang="ko-KR" altLang="en-US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모수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통계학의 분석법</a:t>
            </a:r>
          </a:p>
        </p:txBody>
      </p:sp>
    </p:spTree>
    <p:extLst>
      <p:ext uri="{BB962C8B-B14F-4D97-AF65-F5344CB8AC3E}">
        <p14:creationId xmlns:p14="http://schemas.microsoft.com/office/powerpoint/2010/main" val="2307592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ko-KR" altLang="en-US" dirty="0" err="1"/>
              <a:t>모수통계학</a:t>
            </a:r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marL="0" indent="0" fontAlgn="base">
              <a:buNone/>
            </a:pPr>
            <a:r>
              <a:rPr lang="en-US" altLang="ko-KR" dirty="0"/>
              <a:t>(1)</a:t>
            </a:r>
            <a:r>
              <a:rPr lang="ko-KR" altLang="en-US" dirty="0" err="1"/>
              <a:t>모수</a:t>
            </a:r>
            <a:r>
              <a:rPr lang="ko-KR" altLang="en-US" dirty="0"/>
              <a:t> 통계학</a:t>
            </a:r>
          </a:p>
          <a:p>
            <a:pPr fontAlgn="base"/>
            <a:r>
              <a:rPr lang="ko-KR" altLang="en-US" dirty="0" err="1"/>
              <a:t>모수</a:t>
            </a:r>
            <a:r>
              <a:rPr lang="ko-KR" altLang="en-US" dirty="0"/>
              <a:t> 통계학</a:t>
            </a:r>
            <a:r>
              <a:rPr lang="en-US" altLang="ko-KR" dirty="0"/>
              <a:t> (parametric statistics)</a:t>
            </a:r>
            <a:r>
              <a:rPr lang="ko-KR" altLang="en-US" dirty="0"/>
              <a:t>은 모집단의 분포모양에 대한 가정이 있어야 한다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11086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ko-KR" altLang="en-US" dirty="0" err="1"/>
              <a:t>비모수통계학</a:t>
            </a:r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marL="0" indent="0" fontAlgn="base">
              <a:buNone/>
            </a:pPr>
            <a:r>
              <a:rPr lang="en-US" altLang="ko-KR" dirty="0"/>
              <a:t>(2) </a:t>
            </a:r>
            <a:r>
              <a:rPr lang="ko-KR" altLang="en-US" dirty="0" err="1"/>
              <a:t>비모수</a:t>
            </a:r>
            <a:r>
              <a:rPr lang="ko-KR" altLang="en-US" dirty="0"/>
              <a:t> 통계학</a:t>
            </a:r>
          </a:p>
          <a:p>
            <a:pPr fontAlgn="base"/>
            <a:r>
              <a:rPr lang="en-US" altLang="ko-KR" dirty="0"/>
              <a:t>-</a:t>
            </a:r>
            <a:r>
              <a:rPr lang="ko-KR" altLang="en-US" dirty="0"/>
              <a:t>정의</a:t>
            </a:r>
          </a:p>
          <a:p>
            <a:pPr fontAlgn="base"/>
            <a:r>
              <a:rPr lang="ko-KR" altLang="en-US" dirty="0" err="1"/>
              <a:t>비모수</a:t>
            </a:r>
            <a:r>
              <a:rPr lang="ko-KR" altLang="en-US" dirty="0"/>
              <a:t> 통계</a:t>
            </a:r>
            <a:r>
              <a:rPr lang="en-US" altLang="ko-KR" dirty="0"/>
              <a:t>(Non-parametric statistics)</a:t>
            </a:r>
            <a:r>
              <a:rPr lang="ko-KR" altLang="en-US" dirty="0"/>
              <a:t>는 통계학에서 </a:t>
            </a:r>
            <a:r>
              <a:rPr lang="ko-KR" altLang="en-US" dirty="0" err="1"/>
              <a:t>모수에</a:t>
            </a:r>
            <a:r>
              <a:rPr lang="ko-KR" altLang="en-US" dirty="0"/>
              <a:t> 대한 가정을 전제로 하지 않고 모집단의 형태에 관계없이 주어진 데이터에서 직접 확률을 계산하여 통계학적 검정을 하는 분석법이다</a:t>
            </a:r>
            <a:r>
              <a:rPr lang="en-US" altLang="ko-KR" dirty="0"/>
              <a:t>. </a:t>
            </a:r>
            <a:r>
              <a:rPr lang="ko-KR" altLang="en-US" dirty="0" err="1"/>
              <a:t>비모수적</a:t>
            </a:r>
            <a:r>
              <a:rPr lang="en-US" altLang="ko-KR" dirty="0"/>
              <a:t>(Non-parametric), </a:t>
            </a:r>
            <a:r>
              <a:rPr lang="ko-KR" altLang="en-US" dirty="0" err="1"/>
              <a:t>비모수검정법</a:t>
            </a:r>
            <a:r>
              <a:rPr lang="ko-KR" altLang="en-US" dirty="0"/>
              <a:t> 혹은 분포무관</a:t>
            </a:r>
            <a:r>
              <a:rPr lang="en-US" altLang="ko-KR" dirty="0"/>
              <a:t>(Distribution-free)</a:t>
            </a:r>
            <a:r>
              <a:rPr lang="ko-KR" altLang="en-US" dirty="0" err="1"/>
              <a:t>검정법이라고도</a:t>
            </a:r>
            <a:r>
              <a:rPr lang="ko-KR" altLang="en-US" dirty="0"/>
              <a:t> 한다</a:t>
            </a:r>
            <a:r>
              <a:rPr lang="en-US" altLang="ko-KR" dirty="0"/>
              <a:t>. </a:t>
            </a:r>
            <a:endParaRPr lang="ko-KR" altLang="en-US" dirty="0"/>
          </a:p>
          <a:p>
            <a:pPr fontAlgn="base"/>
            <a:r>
              <a:rPr lang="ko-KR" altLang="en-US" dirty="0" err="1"/>
              <a:t>비모수</a:t>
            </a:r>
            <a:r>
              <a:rPr lang="ko-KR" altLang="en-US" dirty="0"/>
              <a:t> 통계학은 모집단에 대한 가정이 필요하지 않으며</a:t>
            </a:r>
            <a:r>
              <a:rPr lang="en-US" altLang="ko-KR" dirty="0"/>
              <a:t>, </a:t>
            </a:r>
            <a:r>
              <a:rPr lang="ko-KR" altLang="en-US" dirty="0"/>
              <a:t>표본의 크기가 적어도 되며</a:t>
            </a:r>
            <a:r>
              <a:rPr lang="en-US" altLang="ko-KR" dirty="0"/>
              <a:t>, </a:t>
            </a:r>
            <a:r>
              <a:rPr lang="ko-KR" altLang="en-US" dirty="0"/>
              <a:t>질적 자료나 수량적 자료 중에서 빈도수와 같은 비연속적인 자료를 많이 사용한다</a:t>
            </a:r>
            <a:r>
              <a:rPr lang="en-US" altLang="ko-KR" dirty="0"/>
              <a:t>.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40431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ko-KR" altLang="en-US" dirty="0" err="1"/>
              <a:t>비모수통계학</a:t>
            </a:r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fontAlgn="base"/>
            <a:r>
              <a:rPr lang="en-US" altLang="ko-KR" dirty="0"/>
              <a:t>-</a:t>
            </a:r>
            <a:r>
              <a:rPr lang="ko-KR" altLang="en-US" dirty="0" err="1"/>
              <a:t>비모수</a:t>
            </a:r>
            <a:r>
              <a:rPr lang="ko-KR" altLang="en-US" dirty="0"/>
              <a:t> 통계법 사용의 조건</a:t>
            </a:r>
          </a:p>
          <a:p>
            <a:pPr fontAlgn="base"/>
            <a:r>
              <a:rPr lang="ko-KR" altLang="en-US" dirty="0"/>
              <a:t>① 자료가 나타내는 모집단의 현상이 정규분포가 아닐 때</a:t>
            </a:r>
          </a:p>
          <a:p>
            <a:pPr fontAlgn="base"/>
            <a:r>
              <a:rPr lang="ko-KR" altLang="en-US" dirty="0"/>
              <a:t>② 자료가 나타내는 모집단의 현상이 정규분포로 적절히 변환되지 못할 때</a:t>
            </a:r>
          </a:p>
          <a:p>
            <a:pPr fontAlgn="base"/>
            <a:r>
              <a:rPr lang="ko-KR" altLang="en-US" dirty="0"/>
              <a:t>③ 자료의 표본</a:t>
            </a:r>
            <a:r>
              <a:rPr lang="en-US" altLang="ko-KR" dirty="0"/>
              <a:t>(sample) </a:t>
            </a:r>
            <a:r>
              <a:rPr lang="ko-KR" altLang="en-US" dirty="0"/>
              <a:t>수가 적을 때</a:t>
            </a:r>
          </a:p>
          <a:p>
            <a:pPr fontAlgn="base"/>
            <a:r>
              <a:rPr lang="ko-KR" altLang="en-US" dirty="0"/>
              <a:t>④ 자료들이 서로 독립적일 때</a:t>
            </a:r>
          </a:p>
          <a:p>
            <a:pPr fontAlgn="base"/>
            <a:r>
              <a:rPr lang="ko-KR" altLang="en-US" dirty="0"/>
              <a:t>⑤ </a:t>
            </a:r>
            <a:r>
              <a:rPr lang="ko-KR" altLang="en-US" dirty="0" err="1"/>
              <a:t>변인의</a:t>
            </a:r>
            <a:r>
              <a:rPr lang="ko-KR" altLang="en-US" dirty="0"/>
              <a:t> 척도가 명명척도나 </a:t>
            </a:r>
            <a:r>
              <a:rPr lang="ko-KR" altLang="en-US" dirty="0" err="1"/>
              <a:t>서열척도일</a:t>
            </a:r>
            <a:r>
              <a:rPr lang="ko-KR" altLang="en-US" dirty="0"/>
              <a:t> 때</a:t>
            </a:r>
          </a:p>
        </p:txBody>
      </p:sp>
    </p:spTree>
    <p:extLst>
      <p:ext uri="{BB962C8B-B14F-4D97-AF65-F5344CB8AC3E}">
        <p14:creationId xmlns:p14="http://schemas.microsoft.com/office/powerpoint/2010/main" val="2914361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ko-KR" altLang="en-US" dirty="0" err="1"/>
              <a:t>비모수통계학</a:t>
            </a:r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fontAlgn="base"/>
            <a:r>
              <a:rPr lang="en-US" altLang="ko-KR" dirty="0"/>
              <a:t>-</a:t>
            </a:r>
            <a:r>
              <a:rPr lang="ko-KR" altLang="en-US" dirty="0" err="1"/>
              <a:t>비모수</a:t>
            </a:r>
            <a:r>
              <a:rPr lang="ko-KR" altLang="en-US" dirty="0"/>
              <a:t> 통계의 특징</a:t>
            </a:r>
          </a:p>
          <a:p>
            <a:pPr fontAlgn="base"/>
            <a:r>
              <a:rPr lang="ko-KR" altLang="en-US" dirty="0"/>
              <a:t>①가정을 만족시키지 못한 상태에서 그대로 </a:t>
            </a:r>
            <a:r>
              <a:rPr lang="ko-KR" altLang="en-US" dirty="0" err="1"/>
              <a:t>모수</a:t>
            </a:r>
            <a:r>
              <a:rPr lang="ko-KR" altLang="en-US" dirty="0"/>
              <a:t> 통계분석을 함으로써 발생할 수 있는 오류를 줄일 수 있다</a:t>
            </a:r>
            <a:r>
              <a:rPr lang="en-US" altLang="ko-KR" dirty="0"/>
              <a:t>.</a:t>
            </a:r>
            <a:endParaRPr lang="ko-KR" altLang="en-US" dirty="0"/>
          </a:p>
          <a:p>
            <a:pPr fontAlgn="base"/>
            <a:r>
              <a:rPr lang="ko-KR" altLang="en-US" dirty="0"/>
              <a:t>②질적척도로 측정된 자료도 분석이 가능하다</a:t>
            </a:r>
            <a:r>
              <a:rPr lang="en-US" altLang="ko-KR" dirty="0"/>
              <a:t>.</a:t>
            </a:r>
            <a:endParaRPr lang="ko-KR" altLang="en-US" dirty="0"/>
          </a:p>
          <a:p>
            <a:pPr fontAlgn="base"/>
            <a:r>
              <a:rPr lang="ko-KR" altLang="en-US" dirty="0"/>
              <a:t>③비교적 신속하고 쉽게 통계량을 구할 수 있으며 결과에 대한 해석 및 이해 또한 용이하다</a:t>
            </a:r>
            <a:r>
              <a:rPr lang="en-US" altLang="ko-KR" dirty="0"/>
              <a:t>.</a:t>
            </a:r>
            <a:endParaRPr lang="ko-KR" altLang="en-US" dirty="0"/>
          </a:p>
          <a:p>
            <a:pPr fontAlgn="base"/>
            <a:r>
              <a:rPr lang="ko-KR" altLang="en-US" dirty="0"/>
              <a:t>④많은 표본을 추출하기 어려운 경우에 사용하기 적합하다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03288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ko-KR" altLang="en-US" dirty="0" err="1"/>
              <a:t>모수통계학과</a:t>
            </a:r>
            <a:r>
              <a:rPr lang="ko-KR" altLang="en-US" dirty="0"/>
              <a:t> </a:t>
            </a:r>
            <a:r>
              <a:rPr lang="ko-KR" altLang="en-US" dirty="0" err="1"/>
              <a:t>비모수통계학</a:t>
            </a:r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6" name="내용 개체 틀 5">
            <a:extLst>
              <a:ext uri="{FF2B5EF4-FFF2-40B4-BE49-F238E27FC236}">
                <a16:creationId xmlns:a16="http://schemas.microsoft.com/office/drawing/2014/main" id="{4B0DB22E-5E0C-4BE1-9DC3-00C724048F8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527369" y="1981200"/>
            <a:ext cx="7137261" cy="3810000"/>
          </a:xfrm>
        </p:spPr>
      </p:pic>
    </p:spTree>
    <p:extLst>
      <p:ext uri="{BB962C8B-B14F-4D97-AF65-F5344CB8AC3E}">
        <p14:creationId xmlns:p14="http://schemas.microsoft.com/office/powerpoint/2010/main" val="2788439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추억">
  <a:themeElements>
    <a:clrScheme name="추억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추억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추억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1358</TotalTime>
  <Words>224</Words>
  <Application>Microsoft Office PowerPoint</Application>
  <PresentationFormat>와이드스크린</PresentationFormat>
  <Paragraphs>35</Paragraphs>
  <Slides>7</Slides>
  <Notes>7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1" baseType="lpstr">
      <vt:lpstr>맑은 고딕</vt:lpstr>
      <vt:lpstr>Calibri</vt:lpstr>
      <vt:lpstr>Calibri Light</vt:lpstr>
      <vt:lpstr>추억</vt:lpstr>
      <vt:lpstr>논문통계분석 with AMOS Part1 기초 통계이론 모수통계학과 비모수통계학 </vt:lpstr>
      <vt:lpstr>목차</vt:lpstr>
      <vt:lpstr>모수통계학</vt:lpstr>
      <vt:lpstr>비모수통계학</vt:lpstr>
      <vt:lpstr>비모수통계학</vt:lpstr>
      <vt:lpstr>비모수통계학</vt:lpstr>
      <vt:lpstr>모수통계학과 비모수통계학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행정, 입법고시,  금융공기업을 위한 통계학 Part1 행렬대수와 확률론 Ⅰ-2-1 선형대수학 (벡터)</dc:title>
  <dc:creator>정훈 이</dc:creator>
  <cp:lastModifiedBy>이 정훈</cp:lastModifiedBy>
  <cp:revision>65</cp:revision>
  <dcterms:created xsi:type="dcterms:W3CDTF">2020-03-28T01:35:51Z</dcterms:created>
  <dcterms:modified xsi:type="dcterms:W3CDTF">2020-11-12T21:57:25Z</dcterms:modified>
</cp:coreProperties>
</file>