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85" r:id="rId2"/>
    <p:sldId id="286" r:id="rId3"/>
    <p:sldId id="261" r:id="rId4"/>
    <p:sldId id="287" r:id="rId5"/>
    <p:sldId id="28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7" Type="http://schemas.openxmlformats.org/officeDocument/2006/relationships/image" Target="../media/image13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7" Type="http://schemas.openxmlformats.org/officeDocument/2006/relationships/image" Target="../media/image21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gif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논문통계분석 </a:t>
            </a:r>
            <a:r>
              <a:rPr lang="en-US" altLang="ko-KR" sz="6000" dirty="0">
                <a:latin typeface="맑은 고딕" panose="020B0503020000020004" pitchFamily="50" charset="-127"/>
              </a:rPr>
              <a:t>with AMOS</a:t>
            </a:r>
            <a:br>
              <a:rPr lang="en-US" altLang="ko-KR" sz="6000" dirty="0">
                <a:latin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기초 통계이론</a:t>
            </a:r>
            <a:br>
              <a:rPr lang="en-US" altLang="ko-KR" sz="3600" dirty="0"/>
            </a:br>
            <a:r>
              <a:rPr lang="ko-KR" altLang="en-US" sz="3600" dirty="0"/>
              <a:t>기초수학</a:t>
            </a:r>
            <a:r>
              <a:rPr lang="en-US" altLang="ko-KR" sz="3600" dirty="0"/>
              <a:t>4</a:t>
            </a:r>
            <a:r>
              <a:rPr lang="en-US" altLang="ko-KR" sz="3600" dirty="0">
                <a:latin typeface="08서울남산체 B" panose="02020603020101020101" pitchFamily="18" charset="-127"/>
                <a:ea typeface="08서울남산체 B" panose="02020603020101020101" pitchFamily="18" charset="-127"/>
              </a:rPr>
              <a:t> (</a:t>
            </a:r>
            <a:r>
              <a:rPr lang="ko-KR" altLang="en-US" sz="3600" dirty="0">
                <a:latin typeface="08서울남산체 B" panose="02020603020101020101" pitchFamily="18" charset="-127"/>
                <a:ea typeface="08서울남산체 B" panose="02020603020101020101" pitchFamily="18" charset="-127"/>
              </a:rPr>
              <a:t>함수의 적분</a:t>
            </a:r>
            <a:r>
              <a:rPr lang="en-US" altLang="ko-KR" sz="3600" dirty="0">
                <a:latin typeface="08서울남산체 B" panose="02020603020101020101" pitchFamily="18" charset="-127"/>
                <a:ea typeface="08서울남산체 B" panose="02020603020101020101" pitchFamily="18" charset="-127"/>
              </a:rPr>
              <a:t>)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>
                <a:latin typeface="맑은 고딕" panose="020B0503020000020004" pitchFamily="50" charset="-127"/>
                <a:ea typeface="맑은 고딕" panose="020B0503020000020004" pitchFamily="50" charset="-127"/>
              </a:rPr>
              <a:t>강사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일변수함수의 적분이란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6400200" cy="14707640"/>
          </a:xfrm>
        </p:spPr>
        <p:txBody>
          <a:bodyPr/>
          <a:lstStyle/>
          <a:p>
            <a:r>
              <a:rPr lang="ko-KR" altLang="en-US" dirty="0"/>
              <a:t>함수           가 </a:t>
            </a:r>
            <a:r>
              <a:rPr lang="ko-KR" altLang="en-US" dirty="0" err="1"/>
              <a:t>닫힌구간</a:t>
            </a:r>
            <a:r>
              <a:rPr lang="ko-KR" altLang="en-US" dirty="0"/>
              <a:t>                   에서 정의된 연속함수 일 때</a:t>
            </a:r>
            <a:endParaRPr lang="en-US" altLang="ko-KR" dirty="0"/>
          </a:p>
          <a:p>
            <a:pPr marL="0" indent="0">
              <a:buNone/>
            </a:pPr>
            <a:r>
              <a:rPr lang="ko-KR" altLang="en-US" dirty="0" err="1"/>
              <a:t>닫힌구간을</a:t>
            </a:r>
            <a:r>
              <a:rPr lang="ko-KR" altLang="en-US" dirty="0"/>
              <a:t> 동일한 폭                             을 갖는 각 점을      </a:t>
            </a:r>
            <a:endParaRPr lang="en-US" altLang="ko-KR" dirty="0"/>
          </a:p>
          <a:p>
            <a:pPr marL="0" indent="0">
              <a:buNone/>
            </a:pPr>
            <a:r>
              <a:rPr lang="ko-KR" altLang="en-US" dirty="0"/>
              <a:t> 라 하자</a:t>
            </a:r>
            <a:r>
              <a:rPr lang="en-US" altLang="ko-KR" dirty="0"/>
              <a:t>.</a:t>
            </a:r>
          </a:p>
          <a:p>
            <a:pPr marL="0" indent="0">
              <a:buNone/>
            </a:pPr>
            <a:r>
              <a:rPr lang="ko-KR" altLang="en-US" dirty="0"/>
              <a:t>임의의 점                                     에 대해서 </a:t>
            </a:r>
          </a:p>
          <a:p>
            <a:endParaRPr lang="en-US" altLang="ko-KR" dirty="0"/>
          </a:p>
          <a:p>
            <a:endParaRPr lang="ko-KR" altLang="en-US" dirty="0"/>
          </a:p>
          <a:p>
            <a:pPr marL="0" indent="0">
              <a:buNone/>
            </a:pPr>
            <a:r>
              <a:rPr lang="ko-KR" altLang="en-US" dirty="0"/>
              <a:t>위의 극한값이 존재하면 </a:t>
            </a:r>
            <a:r>
              <a:rPr lang="ko-KR" altLang="en-US" dirty="0" err="1"/>
              <a:t>적분가능</a:t>
            </a:r>
            <a:r>
              <a:rPr lang="en-US" altLang="ko-KR" dirty="0"/>
              <a:t>(</a:t>
            </a:r>
            <a:r>
              <a:rPr lang="en-US" altLang="ko-KR" dirty="0" err="1"/>
              <a:t>integrable</a:t>
            </a:r>
            <a:r>
              <a:rPr lang="en-US" altLang="ko-KR" dirty="0"/>
              <a:t>)</a:t>
            </a:r>
            <a:r>
              <a:rPr lang="ko-KR" altLang="en-US" dirty="0"/>
              <a:t>하다고 한다</a:t>
            </a:r>
            <a:r>
              <a:rPr lang="en-US" altLang="ko-KR" dirty="0"/>
              <a:t>. 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9014726" cy="1545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_x510045928" descr="DRW00004f6c6c7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472" y="1827213"/>
            <a:ext cx="70643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1" name="_x599729592" descr="DRW00004f6c6c8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233" y="1824748"/>
            <a:ext cx="60483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3" name="_x510029080" descr="DRW00004f6c6c9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816" y="2152878"/>
            <a:ext cx="1555750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5" name="_x510034768" descr="DRW00004f6c6c9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539" y="2302104"/>
            <a:ext cx="3657600" cy="36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33" name="_x510035560" descr="DRW00004f6c6ca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071" y="3134830"/>
            <a:ext cx="1958975" cy="36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35" name="_x510038296" descr="DRW00004f6c6ca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472" y="3586729"/>
            <a:ext cx="4100513" cy="833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74013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미적분학의</a:t>
            </a:r>
            <a:r>
              <a:rPr lang="ko-KR" altLang="en-US" dirty="0"/>
              <a:t> 기본정리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6400200" cy="14707640"/>
          </a:xfrm>
        </p:spPr>
        <p:txBody>
          <a:bodyPr/>
          <a:lstStyle/>
          <a:p>
            <a:r>
              <a:rPr lang="en-US" altLang="ko-KR" dirty="0"/>
              <a:t>(1) </a:t>
            </a:r>
            <a:r>
              <a:rPr lang="ko-KR" altLang="en-US" dirty="0" err="1"/>
              <a:t>미적분학의</a:t>
            </a:r>
            <a:r>
              <a:rPr lang="ko-KR" altLang="en-US" dirty="0"/>
              <a:t> 기본정리</a:t>
            </a:r>
            <a:r>
              <a:rPr lang="en-US" altLang="ko-KR" dirty="0"/>
              <a:t>1</a:t>
            </a:r>
          </a:p>
          <a:p>
            <a:pPr marL="0" indent="0">
              <a:buNone/>
            </a:pPr>
            <a:r>
              <a:rPr lang="ko-KR" altLang="en-US" dirty="0"/>
              <a:t>함수      가 </a:t>
            </a:r>
            <a:r>
              <a:rPr lang="ko-KR" altLang="en-US" dirty="0" err="1"/>
              <a:t>닫힌구간</a:t>
            </a:r>
            <a:r>
              <a:rPr lang="ko-KR" altLang="en-US" dirty="0"/>
              <a:t>             에서 연속이라 하고 다음과 같이 정의하자</a:t>
            </a:r>
            <a:r>
              <a:rPr lang="en-US" altLang="ko-KR" dirty="0"/>
              <a:t>.</a:t>
            </a:r>
          </a:p>
          <a:p>
            <a:pPr marL="0" indent="0">
              <a:buNone/>
            </a:pPr>
            <a:r>
              <a:rPr lang="en-US" altLang="ko-KR" dirty="0"/>
              <a:t>  </a:t>
            </a:r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en-US" altLang="ko-KR" dirty="0"/>
              <a:t>                               </a:t>
            </a:r>
            <a:r>
              <a:rPr lang="ko-KR" altLang="en-US" dirty="0"/>
              <a:t>이다</a:t>
            </a:r>
            <a:r>
              <a:rPr lang="en-US" altLang="ko-KR" dirty="0"/>
              <a:t>. </a:t>
            </a:r>
          </a:p>
          <a:p>
            <a:r>
              <a:rPr lang="en-US" altLang="ko-KR" dirty="0"/>
              <a:t>(2) </a:t>
            </a:r>
            <a:r>
              <a:rPr lang="ko-KR" altLang="en-US" dirty="0" err="1"/>
              <a:t>미적분학의</a:t>
            </a:r>
            <a:r>
              <a:rPr lang="ko-KR" altLang="en-US" dirty="0"/>
              <a:t> 기본정리</a:t>
            </a:r>
            <a:r>
              <a:rPr lang="en-US" altLang="ko-KR" dirty="0"/>
              <a:t>2</a:t>
            </a:r>
          </a:p>
          <a:p>
            <a:pPr marL="0" indent="0">
              <a:buNone/>
            </a:pPr>
            <a:r>
              <a:rPr lang="ko-KR" altLang="en-US" dirty="0"/>
              <a:t>                                   이라 하면 다음이 성립한다</a:t>
            </a:r>
            <a:r>
              <a:rPr lang="en-US" altLang="ko-KR" dirty="0"/>
              <a:t>.</a:t>
            </a:r>
          </a:p>
          <a:p>
            <a:pPr marL="0" indent="0">
              <a:buNone/>
            </a:pPr>
            <a:endParaRPr lang="ko-KR" altLang="en-US" dirty="0"/>
          </a:p>
          <a:p>
            <a:endParaRPr lang="en-US" altLang="ko-KR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9014726" cy="1545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6" name="_x510045352" descr="DRW00004f6c6ce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211" y="2278743"/>
            <a:ext cx="1619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8" name="_x510046504" descr="DRW00004f6c6cf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940" y="2278743"/>
            <a:ext cx="59531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" name="_x510048088" descr="DRW00004f6c6d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550" y="2830286"/>
            <a:ext cx="2374900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2" name="_x510042544" descr="DRW00004f6c6d0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748" y="3628118"/>
            <a:ext cx="167957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4" name="_x599749248" descr="DRW00004f6c6d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423" y="4582886"/>
            <a:ext cx="17748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Rectangle 1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6" name="_x599745072" descr="DRW00004f6c6d1c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462" y="5464628"/>
            <a:ext cx="3267075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0876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다변수함수의 적분이란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709" y="1825625"/>
            <a:ext cx="10515599" cy="4351338"/>
          </a:xfrm>
        </p:spPr>
        <p:txBody>
          <a:bodyPr/>
          <a:lstStyle/>
          <a:p>
            <a:r>
              <a:rPr lang="ko-KR" altLang="en-US" dirty="0"/>
              <a:t>영역          위에서        의 이중 적분을 </a:t>
            </a:r>
            <a:r>
              <a:rPr lang="en-US" altLang="ko-KR" dirty="0"/>
              <a:t>(</a:t>
            </a:r>
            <a:r>
              <a:rPr lang="ko-KR" altLang="en-US" dirty="0"/>
              <a:t>극한이 존재하면</a:t>
            </a:r>
            <a:r>
              <a:rPr lang="en-US" altLang="ko-KR" dirty="0"/>
              <a:t>) </a:t>
            </a:r>
            <a:r>
              <a:rPr lang="ko-KR" altLang="en-US" dirty="0"/>
              <a:t>다음과 같이 정의한다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" name="_x638340648" descr="DRW00004f6c6d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358" y="1828768"/>
            <a:ext cx="2286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75" name="_x638342880" descr="DRW00004f6c6d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0243" y="1847429"/>
            <a:ext cx="1619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77" name="_x638343096" descr="DRW00004f6c6d4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862" y="3029889"/>
            <a:ext cx="6551613" cy="85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5337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  <a:r>
              <a:rPr lang="en-US" altLang="ko-KR" dirty="0"/>
              <a:t>(example)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709" y="1825625"/>
            <a:ext cx="10515599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ko-KR" dirty="0"/>
              <a:t>(1) </a:t>
            </a:r>
            <a:r>
              <a:rPr lang="ko-KR" altLang="en-US" dirty="0"/>
              <a:t>정적분                     의 값을 </a:t>
            </a:r>
            <a:r>
              <a:rPr lang="ko-KR" altLang="en-US" dirty="0" err="1"/>
              <a:t>계산하시오</a:t>
            </a:r>
            <a:r>
              <a:rPr lang="en-US" altLang="ko-KR" dirty="0"/>
              <a:t>.</a:t>
            </a:r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en-US" altLang="ko-KR" dirty="0"/>
              <a:t>(2) </a:t>
            </a:r>
            <a:r>
              <a:rPr lang="ko-KR" altLang="en-US" dirty="0" err="1"/>
              <a:t>적분값</a:t>
            </a:r>
            <a:r>
              <a:rPr lang="ko-KR" altLang="en-US" dirty="0"/>
              <a:t>                                        을 </a:t>
            </a:r>
            <a:r>
              <a:rPr lang="ko-KR" altLang="en-US" dirty="0" err="1"/>
              <a:t>계산하시오</a:t>
            </a:r>
            <a:r>
              <a:rPr lang="en-US" altLang="ko-KR" dirty="0"/>
              <a:t>.</a:t>
            </a:r>
          </a:p>
          <a:p>
            <a:pPr marL="0" indent="0">
              <a:buNone/>
            </a:pPr>
            <a:endParaRPr lang="en-US" altLang="ko-KR" dirty="0"/>
          </a:p>
          <a:p>
            <a:pPr marL="457200" indent="-457200">
              <a:buAutoNum type="arabicParenBoth" startAt="3"/>
            </a:pPr>
            <a:r>
              <a:rPr lang="ko-KR" altLang="en-US" dirty="0"/>
              <a:t>               과                          으로 둘러싸인 영역</a:t>
            </a:r>
            <a:r>
              <a:rPr lang="en-US" altLang="ko-KR" dirty="0"/>
              <a:t>(</a:t>
            </a:r>
            <a:r>
              <a:rPr lang="ko-KR" altLang="en-US" dirty="0"/>
              <a:t>경계를 포함</a:t>
            </a:r>
            <a:r>
              <a:rPr lang="en-US" altLang="ko-KR" dirty="0"/>
              <a:t>)</a:t>
            </a:r>
            <a:r>
              <a:rPr lang="ko-KR" altLang="en-US" dirty="0"/>
              <a:t>을            라  할 때                  </a:t>
            </a:r>
            <a:endParaRPr lang="en-US" altLang="ko-KR" dirty="0"/>
          </a:p>
          <a:p>
            <a:pPr marL="0" indent="0">
              <a:buNone/>
            </a:pPr>
            <a:r>
              <a:rPr lang="en-US" altLang="ko-KR" dirty="0"/>
              <a:t>                                       </a:t>
            </a:r>
            <a:r>
              <a:rPr lang="ko-KR" altLang="en-US" dirty="0"/>
              <a:t>를 구하시오</a:t>
            </a:r>
            <a:r>
              <a:rPr lang="en-US" altLang="ko-KR" dirty="0"/>
              <a:t>. </a:t>
            </a:r>
          </a:p>
          <a:p>
            <a:r>
              <a:rPr lang="en-US" altLang="ko-KR" dirty="0"/>
              <a:t>  </a:t>
            </a:r>
          </a:p>
          <a:p>
            <a:pPr marL="0" indent="0">
              <a:buNone/>
            </a:pPr>
            <a:endParaRPr lang="ko-KR" altLang="en-US" dirty="0"/>
          </a:p>
          <a:p>
            <a:pPr marL="0" indent="0">
              <a:buNone/>
            </a:pP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7" name="_x504665720" descr="DRW00004f6c6d8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677" y="1794903"/>
            <a:ext cx="1143000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099" name="_x504720224" descr="DRW00004f6c6d8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343" y="2667000"/>
            <a:ext cx="2141538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101" name="_x504721232" descr="DRW00004f6c6d9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000" y="3578921"/>
            <a:ext cx="947738" cy="36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103" name="_x504721808" descr="DRW00004f6c6da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852" y="3560255"/>
            <a:ext cx="1270000" cy="36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105" name="_x504727424" descr="DRW00004f6c6da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2550" y="3636313"/>
            <a:ext cx="2286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107" name="_x510011512" descr="DRW00004f6c6db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" y="4140200"/>
            <a:ext cx="1941513" cy="67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0678997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1358</TotalTime>
  <Words>140</Words>
  <Application>Microsoft Office PowerPoint</Application>
  <PresentationFormat>와이드스크린</PresentationFormat>
  <Paragraphs>30</Paragraphs>
  <Slides>5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0" baseType="lpstr">
      <vt:lpstr>08서울남산체 B</vt:lpstr>
      <vt:lpstr>맑은 고딕</vt:lpstr>
      <vt:lpstr>Calibri</vt:lpstr>
      <vt:lpstr>Calibri Light</vt:lpstr>
      <vt:lpstr>추억</vt:lpstr>
      <vt:lpstr>논문통계분석 with AMOS Part1 기초 통계이론 기초수학4 (함수의 적분) </vt:lpstr>
      <vt:lpstr>일변수함수의 적분이란?</vt:lpstr>
      <vt:lpstr>미적분학의 기본정리</vt:lpstr>
      <vt:lpstr>다변수함수의 적분이란?</vt:lpstr>
      <vt:lpstr>예제(example)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70</cp:revision>
  <dcterms:created xsi:type="dcterms:W3CDTF">2020-03-28T01:35:51Z</dcterms:created>
  <dcterms:modified xsi:type="dcterms:W3CDTF">2020-11-16T02:49:07Z</dcterms:modified>
</cp:coreProperties>
</file>