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680" r:id="rId2"/>
    <p:sldId id="726" r:id="rId3"/>
    <p:sldId id="682" r:id="rId4"/>
    <p:sldId id="683" r:id="rId5"/>
    <p:sldId id="684" r:id="rId6"/>
    <p:sldId id="685" r:id="rId7"/>
    <p:sldId id="686" r:id="rId8"/>
    <p:sldId id="681" r:id="rId9"/>
    <p:sldId id="687" r:id="rId10"/>
    <p:sldId id="688" r:id="rId11"/>
    <p:sldId id="689" r:id="rId12"/>
    <p:sldId id="690" r:id="rId13"/>
    <p:sldId id="691" r:id="rId14"/>
    <p:sldId id="692" r:id="rId15"/>
    <p:sldId id="693" r:id="rId16"/>
    <p:sldId id="694" r:id="rId17"/>
    <p:sldId id="695" r:id="rId18"/>
    <p:sldId id="696" r:id="rId19"/>
    <p:sldId id="697" r:id="rId20"/>
    <p:sldId id="698" r:id="rId21"/>
    <p:sldId id="699" r:id="rId22"/>
    <p:sldId id="700" r:id="rId23"/>
    <p:sldId id="701" r:id="rId24"/>
    <p:sldId id="702" r:id="rId25"/>
    <p:sldId id="703" r:id="rId26"/>
    <p:sldId id="704" r:id="rId27"/>
    <p:sldId id="705" r:id="rId28"/>
    <p:sldId id="706" r:id="rId29"/>
    <p:sldId id="707" r:id="rId30"/>
    <p:sldId id="708" r:id="rId31"/>
    <p:sldId id="709" r:id="rId32"/>
    <p:sldId id="710" r:id="rId33"/>
    <p:sldId id="711" r:id="rId34"/>
    <p:sldId id="712" r:id="rId35"/>
    <p:sldId id="713" r:id="rId36"/>
    <p:sldId id="714" r:id="rId37"/>
    <p:sldId id="715" r:id="rId38"/>
    <p:sldId id="716" r:id="rId39"/>
    <p:sldId id="717" r:id="rId40"/>
    <p:sldId id="718" r:id="rId41"/>
    <p:sldId id="719" r:id="rId42"/>
    <p:sldId id="720" r:id="rId43"/>
    <p:sldId id="721" r:id="rId44"/>
    <p:sldId id="722" r:id="rId45"/>
    <p:sldId id="723" r:id="rId46"/>
    <p:sldId id="724" r:id="rId47"/>
    <p:sldId id="725" r:id="rId4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14"/>
    <a:srgbClr val="9A7500"/>
    <a:srgbClr val="03012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43" d="100"/>
          <a:sy n="143" d="100"/>
        </p:scale>
        <p:origin x="-492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3C4D8-71B7-4F13-BD2E-CFE11C36E193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DC60C-CF20-4A62-910F-221DAF4415B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2020-10-08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1142990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44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endParaRPr lang="en-US" altLang="ko-KR" sz="4400" dirty="0" smtClean="0"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2867243"/>
            <a:ext cx="7572428" cy="152349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강의개요 및 권장 학습순서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본 과정은 </a:t>
            </a:r>
            <a:r>
              <a:rPr lang="ko-KR" altLang="en-US" sz="1000" dirty="0" smtClean="0">
                <a:sym typeface="Wingdings" pitchFamily="2" charset="2"/>
              </a:rPr>
              <a:t>한국어 </a:t>
            </a:r>
            <a:r>
              <a:rPr lang="ko-KR" altLang="en-US" sz="1000" dirty="0" smtClean="0">
                <a:sym typeface="Wingdings" pitchFamily="2" charset="2"/>
              </a:rPr>
              <a:t>텍스트분석이나 형태소 분석을 </a:t>
            </a:r>
            <a:r>
              <a:rPr lang="ko-KR" altLang="en-US" sz="1000" dirty="0" smtClean="0">
                <a:sym typeface="Wingdings" pitchFamily="2" charset="2"/>
              </a:rPr>
              <a:t>위한 </a:t>
            </a:r>
            <a:r>
              <a:rPr lang="en-US" altLang="ko-KR" sz="1000" dirty="0" err="1" smtClean="0">
                <a:sym typeface="Wingdings" pitchFamily="2" charset="2"/>
              </a:rPr>
              <a:t>KoNLPy</a:t>
            </a:r>
            <a:r>
              <a:rPr lang="en-US" altLang="ko-KR" sz="1000" dirty="0" smtClean="0"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패키지에 대한 학습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과정입니다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한국어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텍스트마이닝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및 텍스트분석을 위해서는 다양한 라이브러리와 패키지들이 있는데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그중에서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가장 많이 사용되고 있는 </a:t>
            </a:r>
            <a:r>
              <a:rPr lang="en-US" altLang="ko-KR" sz="1000" dirty="0" err="1" smtClean="0">
                <a:sym typeface="Wingdings" pitchFamily="2" charset="2"/>
              </a:rPr>
              <a:t>KoNLPy</a:t>
            </a:r>
            <a:r>
              <a:rPr lang="en-US" altLang="ko-KR" sz="1000" dirty="0" smtClean="0"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패키지에 기반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하여 한국어 </a:t>
            </a:r>
            <a:r>
              <a:rPr lang="ko-KR" altLang="en-US" sz="1000" dirty="0" smtClean="0">
                <a:sym typeface="Wingdings" pitchFamily="2" charset="2"/>
              </a:rPr>
              <a:t>자연어 처리를 분석하고 관련된 여러 라이브러리를 학습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하는 과정입니다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000" dirty="0" smtClean="0"/>
              <a:t>NLTK	</a:t>
            </a:r>
            <a:r>
              <a:rPr lang="en-US" altLang="ko-KR" sz="1000" dirty="0" err="1" smtClean="0"/>
              <a:t>KoNLPy</a:t>
            </a:r>
            <a:endParaRPr lang="en-US" altLang="ko-KR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Installation(2)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222" y="1787603"/>
            <a:ext cx="6289557" cy="2639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Installation(3)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222" y="1792590"/>
            <a:ext cx="6289557" cy="262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Installation(4)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621" y="1792590"/>
            <a:ext cx="4298759" cy="2629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Installation(5)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621" y="1797644"/>
            <a:ext cx="4298759" cy="2619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Installation(6)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621" y="1992645"/>
            <a:ext cx="4298759" cy="2229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Installation(7)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600" y="1428742"/>
            <a:ext cx="3138801" cy="35146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Installation(8)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600" y="1446656"/>
            <a:ext cx="3138801" cy="34788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Installation(9)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168" y="1500180"/>
            <a:ext cx="3569664" cy="33974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Installation(10)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596" y="1288880"/>
            <a:ext cx="3962809" cy="371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Installation(11)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596" y="1287708"/>
            <a:ext cx="3962809" cy="3721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44682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KoNLPY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는 무엇인가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?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먼저 발음은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“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코엔엘파이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”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또는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“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코엔엘피와이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라고 보통 읽는다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Konlpy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란 </a:t>
            </a:r>
            <a:r>
              <a:rPr lang="ko-KR" altLang="en-US" sz="1000" dirty="0" smtClean="0">
                <a:sym typeface="Wingdings" pitchFamily="2" charset="2"/>
              </a:rPr>
              <a:t>한국어 자연어 처리 및 형태소</a:t>
            </a:r>
            <a:r>
              <a:rPr lang="en-US" altLang="ko-KR" sz="1000" dirty="0" smtClean="0">
                <a:sym typeface="Wingdings" pitchFamily="2" charset="2"/>
              </a:rPr>
              <a:t>(</a:t>
            </a:r>
            <a:r>
              <a:rPr lang="ko-KR" altLang="en-US" sz="1000" dirty="0" smtClean="0">
                <a:sym typeface="Wingdings" pitchFamily="2" charset="2"/>
              </a:rPr>
              <a:t>품사</a:t>
            </a:r>
            <a:r>
              <a:rPr lang="en-US" altLang="ko-KR" sz="1000" dirty="0" smtClean="0">
                <a:sym typeface="Wingdings" pitchFamily="2" charset="2"/>
              </a:rPr>
              <a:t>)</a:t>
            </a:r>
            <a:r>
              <a:rPr lang="ko-KR" altLang="en-US" sz="1000" dirty="0" smtClean="0">
                <a:sym typeface="Wingdings" pitchFamily="2" charset="2"/>
              </a:rPr>
              <a:t> 분석에 반드시 필요한 패키지</a:t>
            </a:r>
            <a:r>
              <a:rPr lang="en-US" altLang="ko-KR" sz="1000" dirty="0" smtClean="0">
                <a:sym typeface="Wingdings" pitchFamily="2" charset="2"/>
              </a:rPr>
              <a:t>(Package)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 할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Nltk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패키지는 영어 위주로 패키지가 되어 있기 때문에 </a:t>
            </a:r>
            <a:r>
              <a:rPr lang="ko-KR" altLang="en-US" sz="1000" dirty="0" smtClean="0">
                <a:sym typeface="Wingdings" pitchFamily="2" charset="2"/>
              </a:rPr>
              <a:t>형태소 </a:t>
            </a:r>
            <a:r>
              <a:rPr lang="ko-KR" altLang="en-US" sz="1000" dirty="0" err="1" smtClean="0">
                <a:sym typeface="Wingdings" pitchFamily="2" charset="2"/>
              </a:rPr>
              <a:t>분석시에는</a:t>
            </a:r>
            <a:r>
              <a:rPr lang="ko-KR" altLang="en-US" sz="1000" dirty="0" smtClean="0">
                <a:sym typeface="Wingdings" pitchFamily="2" charset="2"/>
              </a:rPr>
              <a:t> 주로 </a:t>
            </a:r>
            <a:r>
              <a:rPr lang="en-US" altLang="ko-KR" sz="1000" dirty="0" err="1" smtClean="0">
                <a:sym typeface="Wingdings" pitchFamily="2" charset="2"/>
              </a:rPr>
              <a:t>Konlpy</a:t>
            </a:r>
            <a:r>
              <a:rPr lang="ko-KR" altLang="en-US" sz="1000" dirty="0" smtClean="0">
                <a:sym typeface="Wingdings" pitchFamily="2" charset="2"/>
              </a:rPr>
              <a:t>를 사용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기본적으로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문장내에서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단어는 독립적인 고유한 문법 역할을 가지고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우리가 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알고있듯이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그러한 것에는 </a:t>
            </a:r>
            <a:r>
              <a:rPr lang="en-US" altLang="ko-KR" sz="1000" dirty="0" smtClean="0">
                <a:sym typeface="Wingdings" pitchFamily="2" charset="2"/>
              </a:rPr>
              <a:t>‘</a:t>
            </a:r>
            <a:r>
              <a:rPr lang="ko-KR" altLang="en-US" sz="1000" dirty="0" smtClean="0">
                <a:sym typeface="Wingdings" pitchFamily="2" charset="2"/>
              </a:rPr>
              <a:t>명사</a:t>
            </a:r>
            <a:r>
              <a:rPr lang="en-US" altLang="ko-KR" sz="1000" dirty="0" smtClean="0">
                <a:sym typeface="Wingdings" pitchFamily="2" charset="2"/>
              </a:rPr>
              <a:t>’, ‘</a:t>
            </a:r>
            <a:r>
              <a:rPr lang="ko-KR" altLang="en-US" sz="1000" dirty="0" smtClean="0">
                <a:sym typeface="Wingdings" pitchFamily="2" charset="2"/>
              </a:rPr>
              <a:t>형용사</a:t>
            </a:r>
            <a:r>
              <a:rPr lang="en-US" altLang="ko-KR" sz="1000" dirty="0" smtClean="0">
                <a:sym typeface="Wingdings" pitchFamily="2" charset="2"/>
              </a:rPr>
              <a:t>’, ‘</a:t>
            </a:r>
            <a:r>
              <a:rPr lang="ko-KR" altLang="en-US" sz="1000" dirty="0" smtClean="0">
                <a:sym typeface="Wingdings" pitchFamily="2" charset="2"/>
              </a:rPr>
              <a:t>부사</a:t>
            </a:r>
            <a:r>
              <a:rPr lang="en-US" altLang="ko-KR" sz="1000" dirty="0" smtClean="0">
                <a:sym typeface="Wingdings" pitchFamily="2" charset="2"/>
              </a:rPr>
              <a:t>’, ‘</a:t>
            </a:r>
            <a:r>
              <a:rPr lang="ko-KR" altLang="en-US" sz="1000" dirty="0" smtClean="0">
                <a:sym typeface="Wingdings" pitchFamily="2" charset="2"/>
              </a:rPr>
              <a:t>동사</a:t>
            </a:r>
            <a:r>
              <a:rPr lang="en-US" altLang="ko-KR" sz="1000" dirty="0" smtClean="0">
                <a:sym typeface="Wingdings" pitchFamily="2" charset="2"/>
              </a:rPr>
              <a:t>’ </a:t>
            </a:r>
            <a:r>
              <a:rPr lang="ko-KR" altLang="en-US" sz="1000" dirty="0" smtClean="0">
                <a:sym typeface="Wingdings" pitchFamily="2" charset="2"/>
              </a:rPr>
              <a:t>등의 고유한 문법적인 기능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을 담고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이러한 것은 한국어를 비롯한 영어 등 거의 대부분의 언어가 가지고 있는 특징이다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대다수의 언어는 </a:t>
            </a:r>
            <a:r>
              <a:rPr lang="ko-KR" altLang="en-US" sz="1000" dirty="0" smtClean="0">
                <a:sym typeface="Wingdings" pitchFamily="2" charset="2"/>
              </a:rPr>
              <a:t>명사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동사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형용사 등으로 문장 안에서 품사에 맞는 역할을 수행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한다는 뜻이다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Installation(12)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166" y="1287708"/>
            <a:ext cx="3919669" cy="3721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Installation(13)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401" y="2071684"/>
            <a:ext cx="5809198" cy="2000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Installation(14)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444" y="1714494"/>
            <a:ext cx="8591113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Installation(15)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76" y="1714494"/>
            <a:ext cx="3543249" cy="2786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Installation(16)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76" y="2606132"/>
            <a:ext cx="3543249" cy="10028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Installation(17)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138" y="2643188"/>
            <a:ext cx="8485725" cy="928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Installation(18)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1376703"/>
            <a:ext cx="5143536" cy="3461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Installation(19)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26" y="1928808"/>
            <a:ext cx="8376352" cy="2357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한국어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형태소 분석의 어려움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67765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한국어 형태소 분석은 왜 어려울까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영어는 </a:t>
            </a:r>
            <a:r>
              <a:rPr lang="ko-KR" altLang="en-US" sz="1000" dirty="0" smtClean="0">
                <a:sym typeface="Wingdings" pitchFamily="2" charset="2"/>
              </a:rPr>
              <a:t>합성어</a:t>
            </a:r>
            <a:r>
              <a:rPr lang="en-US" altLang="ko-KR" sz="1000" dirty="0" smtClean="0">
                <a:sym typeface="Wingdings" pitchFamily="2" charset="2"/>
              </a:rPr>
              <a:t>(high school)</a:t>
            </a:r>
            <a:r>
              <a:rPr lang="ko-KR" altLang="en-US" sz="1000" dirty="0" smtClean="0">
                <a:sym typeface="Wingdings" pitchFamily="2" charset="2"/>
              </a:rPr>
              <a:t>나 줄임말</a:t>
            </a:r>
            <a:r>
              <a:rPr lang="en-US" altLang="ko-KR" sz="1000" dirty="0" smtClean="0">
                <a:sym typeface="Wingdings" pitchFamily="2" charset="2"/>
              </a:rPr>
              <a:t>(I’m)</a:t>
            </a:r>
            <a:r>
              <a:rPr lang="ko-KR" altLang="en-US" sz="1000" dirty="0" smtClean="0">
                <a:sym typeface="Wingdings" pitchFamily="2" charset="2"/>
              </a:rPr>
              <a:t>에 대한 예외처리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만 해주면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띄어쓰기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(space)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기준으로 토큰화 처리만 해줘도 각각의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단어별로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토큰화 처리가 잘 되어짐을 알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영어가 가지는 특성상 </a:t>
            </a:r>
            <a:r>
              <a:rPr lang="ko-KR" altLang="en-US" sz="1000" dirty="0" smtClean="0">
                <a:sym typeface="Wingdings" pitchFamily="2" charset="2"/>
              </a:rPr>
              <a:t>단어로 띄어쓰기가 되어지기 때문에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split()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함수로 처리만 해줘도 거의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단어별로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토큰화가 잘 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그러나 </a:t>
            </a:r>
            <a:r>
              <a:rPr lang="ko-KR" altLang="en-US" sz="1000" dirty="0" smtClean="0">
                <a:sym typeface="Wingdings" pitchFamily="2" charset="2"/>
              </a:rPr>
              <a:t>한국어는 단어 뒤에 조사가 붙어서 여러 중의적인 의미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가지기 때문에 매우 어렵다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영어로는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book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인데 한국어는 조사의 쓰임새나 용도에 따라 </a:t>
            </a:r>
            <a:r>
              <a:rPr lang="en-US" altLang="ko-KR" sz="1000" dirty="0" smtClean="0">
                <a:sym typeface="Wingdings" pitchFamily="2" charset="2"/>
              </a:rPr>
              <a:t>“</a:t>
            </a:r>
            <a:r>
              <a:rPr lang="ko-KR" altLang="en-US" sz="1000" dirty="0" smtClean="0">
                <a:sym typeface="Wingdings" pitchFamily="2" charset="2"/>
              </a:rPr>
              <a:t>책을</a:t>
            </a:r>
            <a:r>
              <a:rPr lang="en-US" altLang="ko-KR" sz="1000" dirty="0" smtClean="0">
                <a:sym typeface="Wingdings" pitchFamily="2" charset="2"/>
              </a:rPr>
              <a:t>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 될 수도 있고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en-US" altLang="ko-KR" sz="1000" dirty="0" smtClean="0">
                <a:sym typeface="Wingdings" pitchFamily="2" charset="2"/>
              </a:rPr>
              <a:t>“</a:t>
            </a:r>
            <a:r>
              <a:rPr lang="ko-KR" altLang="en-US" sz="1000" dirty="0" smtClean="0">
                <a:sym typeface="Wingdings" pitchFamily="2" charset="2"/>
              </a:rPr>
              <a:t>책으로</a:t>
            </a:r>
            <a:r>
              <a:rPr lang="en-US" altLang="ko-KR" sz="1000" dirty="0" smtClean="0">
                <a:sym typeface="Wingdings" pitchFamily="2" charset="2"/>
              </a:rPr>
              <a:t>”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누군가를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때렸다도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그외에도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주어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목적어 등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워낙에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여러 의미로 쓰이기 때문에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nltk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패키지가 한국어에는 잘 맞지 않는 것이다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결론적으로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한국어 </a:t>
            </a:r>
            <a:r>
              <a:rPr lang="en-US" altLang="ko-KR" sz="1000" dirty="0" smtClean="0">
                <a:sym typeface="Wingdings" pitchFamily="2" charset="2"/>
              </a:rPr>
              <a:t>NLP</a:t>
            </a:r>
            <a:r>
              <a:rPr lang="ko-KR" altLang="en-US" sz="1000" dirty="0" smtClean="0">
                <a:sym typeface="Wingdings" pitchFamily="2" charset="2"/>
              </a:rPr>
              <a:t>에서 조사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접미사 등은 분리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해줘야 함을 알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호수가 맑다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	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호수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맑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-,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다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한국어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형태소 분석의 어려움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67765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형태소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(morpheme)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는 크게 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‘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자립형태소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’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와 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‘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의존형태소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’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가 있다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.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형태소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(morpheme)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란 어떤 </a:t>
            </a:r>
            <a:r>
              <a:rPr lang="ko-KR" altLang="en-US" sz="1000" dirty="0" smtClean="0">
                <a:sym typeface="Wingdings" pitchFamily="2" charset="2"/>
              </a:rPr>
              <a:t>뜻이나 의미를 가진 가장 작은 단위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의 형태이다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크게 자립 형태소와 의존 형태소로 나뉜다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■</a:t>
            </a:r>
            <a:r>
              <a:rPr lang="en-US" altLang="ko-KR" sz="1000" dirty="0" smtClean="0"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자립 형태소 </a:t>
            </a:r>
            <a:r>
              <a:rPr lang="en-US" altLang="ko-KR" sz="1000" dirty="0" smtClean="0">
                <a:sym typeface="Wingdings" pitchFamily="2" charset="2"/>
              </a:rPr>
              <a:t>: </a:t>
            </a:r>
            <a:r>
              <a:rPr lang="ko-KR" altLang="en-US" sz="1000" dirty="0" smtClean="0">
                <a:sym typeface="Wingdings" pitchFamily="2" charset="2"/>
              </a:rPr>
              <a:t>조사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접미사</a:t>
            </a:r>
            <a:r>
              <a:rPr lang="en-US" altLang="ko-KR" sz="1000" dirty="0" smtClean="0"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등의 </a:t>
            </a:r>
            <a:r>
              <a:rPr lang="ko-KR" altLang="en-US" sz="1000" dirty="0" err="1" smtClean="0">
                <a:sym typeface="Wingdings" pitchFamily="2" charset="2"/>
              </a:rPr>
              <a:t>사용없이</a:t>
            </a:r>
            <a:r>
              <a:rPr lang="ko-KR" altLang="en-US" sz="1000" dirty="0" smtClean="0">
                <a:sym typeface="Wingdings" pitchFamily="2" charset="2"/>
              </a:rPr>
              <a:t> 자체적으로 자립하여 사용할 수 있는 단어의 형태</a:t>
            </a:r>
            <a:r>
              <a:rPr lang="en-US" altLang="ko-KR" sz="1000" dirty="0" smtClean="0">
                <a:sym typeface="Wingdings" pitchFamily="2" charset="2"/>
              </a:rPr>
              <a:t>.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	-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체언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명사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대명사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수사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수식언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형용사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부사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감탄사 등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■</a:t>
            </a:r>
            <a:r>
              <a:rPr lang="en-US" altLang="ko-KR" sz="1000" dirty="0" smtClean="0"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의존 형태소 </a:t>
            </a:r>
            <a:r>
              <a:rPr lang="en-US" altLang="ko-KR" sz="1000" dirty="0" smtClean="0">
                <a:sym typeface="Wingdings" pitchFamily="2" charset="2"/>
              </a:rPr>
              <a:t>: </a:t>
            </a:r>
            <a:r>
              <a:rPr lang="ko-KR" altLang="en-US" sz="1000" dirty="0" smtClean="0">
                <a:sym typeface="Wingdings" pitchFamily="2" charset="2"/>
              </a:rPr>
              <a:t>다른 형태소에 의존하여 즉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결합하는 단어의 형태</a:t>
            </a:r>
            <a:r>
              <a:rPr lang="en-US" altLang="ko-KR" sz="1000" dirty="0" smtClean="0">
                <a:sym typeface="Wingdings" pitchFamily="2" charset="2"/>
              </a:rPr>
              <a:t>.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	-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조사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접사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어미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어간 등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ex) </a:t>
            </a:r>
            <a:r>
              <a:rPr lang="ko-KR" altLang="en-US" sz="1000" dirty="0" smtClean="0">
                <a:sym typeface="Wingdings" pitchFamily="2" charset="2"/>
              </a:rPr>
              <a:t>아들이 학교에 갔다</a:t>
            </a:r>
            <a:r>
              <a:rPr lang="en-US" altLang="ko-KR" sz="1000" dirty="0" smtClean="0">
                <a:sym typeface="Wingdings" pitchFamily="2" charset="2"/>
              </a:rPr>
              <a:t>.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	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아들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학교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_______________________      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다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_______________________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67765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POS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란 무엇인가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?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먼저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POS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약자로써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“</a:t>
            </a:r>
            <a:r>
              <a:rPr lang="en-US" altLang="ko-KR" sz="1000" dirty="0" smtClean="0">
                <a:sym typeface="Wingdings" pitchFamily="2" charset="2"/>
              </a:rPr>
              <a:t>Part-Of-Speech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의 앞 글자를 따서 흔히 </a:t>
            </a:r>
            <a:r>
              <a:rPr lang="en-US" altLang="ko-KR" sz="1000" dirty="0" smtClean="0">
                <a:sym typeface="Wingdings" pitchFamily="2" charset="2"/>
              </a:rPr>
              <a:t>“POS </a:t>
            </a:r>
            <a:r>
              <a:rPr lang="ko-KR" altLang="en-US" sz="1000" dirty="0" err="1" smtClean="0">
                <a:sym typeface="Wingdings" pitchFamily="2" charset="2"/>
              </a:rPr>
              <a:t>태깅</a:t>
            </a:r>
            <a:r>
              <a:rPr lang="en-US" altLang="ko-KR" sz="1000" dirty="0" smtClean="0">
                <a:sym typeface="Wingdings" pitchFamily="2" charset="2"/>
              </a:rPr>
              <a:t>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이라고 많이 부른다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그러다보니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Konlpy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패키지내에서도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pos()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메서드를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사용해서 형태소 분석을 수행한다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이때의 </a:t>
            </a:r>
            <a:r>
              <a:rPr lang="en-US" altLang="ko-KR" sz="1000" dirty="0" smtClean="0">
                <a:sym typeface="Wingdings" pitchFamily="2" charset="2"/>
              </a:rPr>
              <a:t>pos() </a:t>
            </a:r>
            <a:r>
              <a:rPr lang="ko-KR" altLang="en-US" sz="1000" dirty="0" err="1" smtClean="0">
                <a:sym typeface="Wingdings" pitchFamily="2" charset="2"/>
              </a:rPr>
              <a:t>메서드가</a:t>
            </a:r>
            <a:r>
              <a:rPr lang="ko-KR" altLang="en-US" sz="1000" dirty="0" smtClean="0">
                <a:sym typeface="Wingdings" pitchFamily="2" charset="2"/>
              </a:rPr>
              <a:t> </a:t>
            </a:r>
            <a:r>
              <a:rPr lang="en-US" altLang="ko-KR" sz="1000" dirty="0" smtClean="0">
                <a:sym typeface="Wingdings" pitchFamily="2" charset="2"/>
              </a:rPr>
              <a:t>“Part-Of-Speech”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라고 보면 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이러한 품사 분류는 언어마다 조금씩의 차이는 있겠지만 대부분의 공통 품사는 아래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4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개 정도로 정해져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명사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동사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형용사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부사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등이다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일반적으로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텍스트마이닝이나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텍스트분석시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이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4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개의 품사를 분석하는데 집중하는 편이다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이유는 문장내의 단어에 대해서 언어학적으로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분석하는게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아니라 </a:t>
            </a:r>
            <a:r>
              <a:rPr lang="ko-KR" altLang="en-US" sz="1000" dirty="0" smtClean="0">
                <a:sym typeface="Wingdings" pitchFamily="2" charset="2"/>
              </a:rPr>
              <a:t>그 역할과 쓰임새 등에 포커스를 맞추는 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이기 때문이다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그렇다면 이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4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개의 품사에 집중하는 것만으로 충분할 것이다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BoW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– Bag of Words(1)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67765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Bag of words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란 무엇인가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사전적인 의미 그대로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ym typeface="Wingdings" pitchFamily="2" charset="2"/>
              </a:rPr>
              <a:t>단어주머니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란 뜻이다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이미 단어에서 거의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90%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는 다 답이 나온 용어이다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말 그대로 단어들의 주머니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사전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BoW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통해서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텍스트마이닝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및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텍스트분석시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단어가 얼마나 출현하였는지를 분석하는 방법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따라서 단어를 각각의 토큰으로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분리하는데만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신경을 쓰지 </a:t>
            </a:r>
            <a:r>
              <a:rPr lang="ko-KR" altLang="en-US" sz="1000" dirty="0" smtClean="0">
                <a:sym typeface="Wingdings" pitchFamily="2" charset="2"/>
              </a:rPr>
              <a:t>순서와 같은 것은 어떻게 되든 전혀 상관이 없다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순서는 크게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신경쓸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필요가 없다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단어의 출현이나 빈도 수에만 관심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 있어서 텍스트 데이터에서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전처리를하여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단어의 빈도 수를 체크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하는 방식이다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가방안에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어떤 문장을 넣고 흔들면 각각의 단어들로 쪼개져서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가방안에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흩어져 있는걸 생각하면 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순서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같은건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상관하지 않는다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BoW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– Bag of Words(2)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44682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BoW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는 왜 하는 것인가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컴퓨터는 사람이 아니기 때문에 텍스트를 해석하지 못한다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따라서 </a:t>
            </a:r>
            <a:r>
              <a:rPr lang="ko-KR" altLang="en-US" sz="1000" dirty="0" smtClean="0">
                <a:sym typeface="Wingdings" pitchFamily="2" charset="2"/>
              </a:rPr>
              <a:t>텍스트를 </a:t>
            </a:r>
            <a:r>
              <a:rPr lang="en-US" altLang="ko-KR" sz="1000" dirty="0" smtClean="0">
                <a:sym typeface="Wingdings" pitchFamily="2" charset="2"/>
              </a:rPr>
              <a:t>‘</a:t>
            </a:r>
            <a:r>
              <a:rPr lang="ko-KR" altLang="en-US" sz="1000" dirty="0" smtClean="0">
                <a:sym typeface="Wingdings" pitchFamily="2" charset="2"/>
              </a:rPr>
              <a:t>수치화</a:t>
            </a:r>
            <a:r>
              <a:rPr lang="en-US" altLang="ko-KR" sz="1000" dirty="0" smtClean="0">
                <a:sym typeface="Wingdings" pitchFamily="2" charset="2"/>
              </a:rPr>
              <a:t>’ </a:t>
            </a:r>
            <a:r>
              <a:rPr lang="ko-KR" altLang="en-US" sz="1000" dirty="0" smtClean="0">
                <a:sym typeface="Wingdings" pitchFamily="2" charset="2"/>
              </a:rPr>
              <a:t>함으로써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그러한 텍스트를 컴퓨터가 분석할 수 있도록 해주기 위함이다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빈도 수가 높은 그룹의 단어들에 대해서 분석을 수행해보면 </a:t>
            </a:r>
            <a:r>
              <a:rPr lang="ko-KR" altLang="en-US" sz="1000" dirty="0" smtClean="0">
                <a:sym typeface="Wingdings" pitchFamily="2" charset="2"/>
              </a:rPr>
              <a:t>그러한 텍스트 문서는 어떤 분류인지를 유추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할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예를 들어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 텍스트 문서를 분석해봤는데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어린이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’, 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아이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’, 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유치원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’, 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통학버스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’, ‘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돌보미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등의 단어가 높은 빈도 수를 차지한다면 그 문서는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유치원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관련 문서로 분류할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단어의 출현이나 빈도 수가 높다는 특징을 추출해서 그것을 </a:t>
            </a:r>
            <a:r>
              <a:rPr lang="en-US" altLang="ko-KR" sz="1000" dirty="0" smtClean="0">
                <a:sym typeface="Wingdings" pitchFamily="2" charset="2"/>
              </a:rPr>
              <a:t>‘</a:t>
            </a:r>
            <a:r>
              <a:rPr lang="ko-KR" altLang="en-US" sz="1000" dirty="0" smtClean="0">
                <a:sym typeface="Wingdings" pitchFamily="2" charset="2"/>
              </a:rPr>
              <a:t>수치화</a:t>
            </a:r>
            <a:r>
              <a:rPr lang="en-US" altLang="ko-KR" sz="1000" dirty="0" smtClean="0">
                <a:sym typeface="Wingdings" pitchFamily="2" charset="2"/>
              </a:rPr>
              <a:t>’ </a:t>
            </a:r>
            <a:r>
              <a:rPr lang="ko-KR" altLang="en-US" sz="1000" dirty="0" smtClean="0">
                <a:sym typeface="Wingdings" pitchFamily="2" charset="2"/>
              </a:rPr>
              <a:t>시키는 작업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이라고 보면 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BoW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– Bag of Words(3)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44682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BoW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방식의 장점과 단점은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장점은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ym typeface="Wingdings" pitchFamily="2" charset="2"/>
              </a:rPr>
              <a:t>쉽다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라는 것이다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직관적이고 많은 </a:t>
            </a:r>
            <a:r>
              <a:rPr lang="ko-KR" altLang="en-US" sz="1000" dirty="0" err="1" smtClean="0">
                <a:sym typeface="Wingdings" pitchFamily="2" charset="2"/>
              </a:rPr>
              <a:t>파이썬</a:t>
            </a:r>
            <a:r>
              <a:rPr lang="ko-KR" altLang="en-US" sz="1000" dirty="0" smtClean="0">
                <a:sym typeface="Wingdings" pitchFamily="2" charset="2"/>
              </a:rPr>
              <a:t> </a:t>
            </a:r>
            <a:r>
              <a:rPr lang="ko-KR" altLang="en-US" sz="1000" dirty="0" err="1" smtClean="0">
                <a:sym typeface="Wingdings" pitchFamily="2" charset="2"/>
              </a:rPr>
              <a:t>빅데이터</a:t>
            </a:r>
            <a:r>
              <a:rPr lang="ko-KR" altLang="en-US" sz="1000" dirty="0" smtClean="0">
                <a:sym typeface="Wingdings" pitchFamily="2" charset="2"/>
              </a:rPr>
              <a:t> 라이브러리에서 이러한 부분을 손쉽게 처리할 수 있도록 관련 모듈을 제공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하고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물론 그러한 라이브러리를 사용하지 않고도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파이썬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문법으로도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BoW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코드를 구현할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그러나 굳이 다 구현되어있는걸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안쓸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필요는 없다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ㅋ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BoW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코드를 구현하는 것도 사실 그렇게 어렵지는 않으므로 공부차원에서 </a:t>
            </a:r>
            <a:r>
              <a:rPr lang="ko-KR" altLang="en-US" sz="1000" dirty="0" smtClean="0">
                <a:sym typeface="Wingdings" pitchFamily="2" charset="2"/>
              </a:rPr>
              <a:t>혼자서 구현해보기를 권장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단점은 단어의 빈도 수에만 집중하기 때문에 </a:t>
            </a:r>
            <a:r>
              <a:rPr lang="ko-KR" altLang="en-US" sz="1000" dirty="0" err="1" smtClean="0">
                <a:sym typeface="Wingdings" pitchFamily="2" charset="2"/>
              </a:rPr>
              <a:t>문장내에서</a:t>
            </a:r>
            <a:r>
              <a:rPr lang="ko-KR" altLang="en-US" sz="1000" dirty="0" smtClean="0">
                <a:sym typeface="Wingdings" pitchFamily="2" charset="2"/>
              </a:rPr>
              <a:t> 역할이나 쓰임새에 따른 중요도를 판별하기가 힘들다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 예로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en-US" altLang="ko-KR" sz="1000" dirty="0" smtClean="0">
                <a:sym typeface="Wingdings" pitchFamily="2" charset="2"/>
              </a:rPr>
              <a:t>“</a:t>
            </a:r>
            <a:r>
              <a:rPr lang="ko-KR" altLang="en-US" sz="1000" dirty="0" smtClean="0">
                <a:sym typeface="Wingdings" pitchFamily="2" charset="2"/>
              </a:rPr>
              <a:t>여러 텍스트 문서에서 빈번하게 출현하는 단어가 정말 중요한 단어일까</a:t>
            </a:r>
            <a:r>
              <a:rPr lang="en-US" altLang="ko-KR" sz="1000" dirty="0" smtClean="0">
                <a:sym typeface="Wingdings" pitchFamily="2" charset="2"/>
              </a:rPr>
              <a:t>?”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라는 것에 대해서 한번 생각해보자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BoW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–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빈도 수 기반의 핵심어 추출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(1)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723823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BoW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방식의 장점과 단점은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단점은 단어의 빈도 수에만 집중하기 때문에 </a:t>
            </a:r>
            <a:r>
              <a:rPr lang="ko-KR" altLang="en-US" sz="1000" dirty="0" err="1" smtClean="0">
                <a:sym typeface="Wingdings" pitchFamily="2" charset="2"/>
              </a:rPr>
              <a:t>문장내에서</a:t>
            </a:r>
            <a:r>
              <a:rPr lang="ko-KR" altLang="en-US" sz="1000" dirty="0" smtClean="0">
                <a:sym typeface="Wingdings" pitchFamily="2" charset="2"/>
              </a:rPr>
              <a:t> 역할이나 쓰임새에 따른 중요도를 판별하기가 힘들다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 예로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en-US" altLang="ko-KR" sz="1000" dirty="0" smtClean="0">
                <a:sym typeface="Wingdings" pitchFamily="2" charset="2"/>
              </a:rPr>
              <a:t>“</a:t>
            </a:r>
            <a:r>
              <a:rPr lang="ko-KR" altLang="en-US" sz="1000" dirty="0" smtClean="0">
                <a:sym typeface="Wingdings" pitchFamily="2" charset="2"/>
              </a:rPr>
              <a:t>여러 텍스트 문서에서 빈번하게 출현하는 단어가 정말 중요한 단어일까</a:t>
            </a:r>
            <a:r>
              <a:rPr lang="en-US" altLang="ko-KR" sz="1000" dirty="0" smtClean="0">
                <a:sym typeface="Wingdings" pitchFamily="2" charset="2"/>
              </a:rPr>
              <a:t>?”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라는 것에 대해서 한번 생각해보자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!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TV </a:t>
            </a:r>
            <a:r>
              <a:rPr lang="ko-KR" altLang="en-US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홈쇼핑별로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‘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컴퓨터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’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를 판매하는 경우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당연히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컴퓨터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판매하는 홈쇼핑 시간이므로 각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채널별로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쇼호스트가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하는 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단어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중에는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컴퓨터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라는 단어가 가장 많이 나올 것이다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빈도 수가 가장 높은 </a:t>
            </a:r>
            <a:r>
              <a:rPr lang="ko-KR" altLang="en-US" sz="1000" dirty="0" err="1" smtClean="0">
                <a:sym typeface="Wingdings" pitchFamily="2" charset="2"/>
              </a:rPr>
              <a:t>단어중</a:t>
            </a:r>
            <a:r>
              <a:rPr lang="ko-KR" altLang="en-US" sz="1000" dirty="0" smtClean="0">
                <a:sym typeface="Wingdings" pitchFamily="2" charset="2"/>
              </a:rPr>
              <a:t> 하나가 </a:t>
            </a:r>
            <a:r>
              <a:rPr lang="en-US" altLang="ko-KR" sz="1000" dirty="0" smtClean="0">
                <a:sym typeface="Wingdings" pitchFamily="2" charset="2"/>
              </a:rPr>
              <a:t>‘</a:t>
            </a:r>
            <a:r>
              <a:rPr lang="ko-KR" altLang="en-US" sz="1000" dirty="0" smtClean="0">
                <a:sym typeface="Wingdings" pitchFamily="2" charset="2"/>
              </a:rPr>
              <a:t>컴퓨터</a:t>
            </a:r>
            <a:r>
              <a:rPr lang="en-US" altLang="ko-KR" sz="1000" dirty="0" smtClean="0"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라는 것이다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그럼 단순히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컴퓨터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라는 말이 모든 채널에서 쇼호스트가 가장 많이 하는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말중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하나니깐 </a:t>
            </a:r>
            <a:r>
              <a:rPr lang="ko-KR" altLang="en-US" sz="1000" dirty="0" smtClean="0">
                <a:sym typeface="Wingdings" pitchFamily="2" charset="2"/>
              </a:rPr>
              <a:t>가장 중요한 핵심어 단어일까</a:t>
            </a:r>
            <a:r>
              <a:rPr lang="en-US" altLang="ko-KR" sz="1000" dirty="0" smtClean="0">
                <a:sym typeface="Wingdings" pitchFamily="2" charset="2"/>
              </a:rPr>
              <a:t>?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만약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C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홈쇼핑 채널에서는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‘CPU’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라는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말이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컴퓨터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못지않게 많이 나오고 있다면 이 경우에는 모든 문서에서 골고루 나오는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컴퓨터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란 단어보다 </a:t>
            </a:r>
            <a:r>
              <a:rPr lang="en-US" altLang="ko-KR" sz="1000" dirty="0" smtClean="0">
                <a:sym typeface="Wingdings" pitchFamily="2" charset="2"/>
              </a:rPr>
              <a:t>‘CPU’ </a:t>
            </a:r>
            <a:r>
              <a:rPr lang="ko-KR" altLang="en-US" sz="1000" dirty="0" smtClean="0">
                <a:sym typeface="Wingdings" pitchFamily="2" charset="2"/>
              </a:rPr>
              <a:t>단어를</a:t>
            </a:r>
            <a:r>
              <a:rPr lang="en-US" altLang="ko-KR" sz="1000" dirty="0" smtClean="0"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더 핵심어로 추출해야 하지 않을까</a:t>
            </a:r>
            <a:r>
              <a:rPr lang="en-US" altLang="ko-KR" sz="1000" dirty="0" smtClean="0">
                <a:sym typeface="Wingdings" pitchFamily="2" charset="2"/>
              </a:rPr>
              <a:t>?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BoW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– 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빈도 수 기반의 핵심어 추출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(2)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198515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TV </a:t>
            </a:r>
            <a:r>
              <a:rPr lang="ko-KR" altLang="en-US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홈쇼핑별로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‘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컴퓨터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’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를 판매하는 경우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단순히 빈도 수로만 핵심어를 추출하는 것에 대해서는 </a:t>
            </a:r>
            <a:r>
              <a:rPr lang="ko-KR" altLang="en-US" sz="1000" dirty="0" smtClean="0">
                <a:sym typeface="Wingdings" pitchFamily="2" charset="2"/>
              </a:rPr>
              <a:t>분명 문제점이 있고 생각해봐야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비록 다른 채널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다른 문서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에서는 빈도 수가 적게 나오는 단어라 할지라도 특정 채널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특정 문서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에서는 그 단어가 매우 중요한 역할을 하는 </a:t>
            </a:r>
            <a:r>
              <a:rPr lang="ko-KR" altLang="en-US" sz="1000" dirty="0" smtClean="0">
                <a:sym typeface="Wingdings" pitchFamily="2" charset="2"/>
              </a:rPr>
              <a:t>핵심 키워드가 될 수도 있기 때문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기본적으로 단어의 빈도 수만을 기준으로 문서의 특징을 추출해내는 것도 의미가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그러나 모든 채널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문서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에서 많이 등장하는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컴퓨터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라는 단어보다는 </a:t>
            </a:r>
            <a:r>
              <a:rPr lang="ko-KR" altLang="en-US" sz="1000" dirty="0" smtClean="0">
                <a:sym typeface="Wingdings" pitchFamily="2" charset="2"/>
              </a:rPr>
              <a:t>다른 채널</a:t>
            </a:r>
            <a:r>
              <a:rPr lang="en-US" altLang="ko-KR" sz="1000" dirty="0" smtClean="0">
                <a:sym typeface="Wingdings" pitchFamily="2" charset="2"/>
              </a:rPr>
              <a:t>(</a:t>
            </a:r>
            <a:r>
              <a:rPr lang="ko-KR" altLang="en-US" sz="1000" dirty="0" smtClean="0">
                <a:sym typeface="Wingdings" pitchFamily="2" charset="2"/>
              </a:rPr>
              <a:t>문서</a:t>
            </a:r>
            <a:r>
              <a:rPr lang="en-US" altLang="ko-KR" sz="1000" dirty="0" smtClean="0">
                <a:sym typeface="Wingdings" pitchFamily="2" charset="2"/>
              </a:rPr>
              <a:t>)</a:t>
            </a:r>
            <a:r>
              <a:rPr lang="ko-KR" altLang="en-US" sz="1000" dirty="0" smtClean="0">
                <a:sym typeface="Wingdings" pitchFamily="2" charset="2"/>
              </a:rPr>
              <a:t>에서는 많이 출현하지 않지만 특정 채널</a:t>
            </a:r>
            <a:r>
              <a:rPr lang="en-US" altLang="ko-KR" sz="1000" dirty="0" smtClean="0">
                <a:sym typeface="Wingdings" pitchFamily="2" charset="2"/>
              </a:rPr>
              <a:t>(</a:t>
            </a:r>
            <a:r>
              <a:rPr lang="ko-KR" altLang="en-US" sz="1000" dirty="0" smtClean="0">
                <a:sym typeface="Wingdings" pitchFamily="2" charset="2"/>
              </a:rPr>
              <a:t>문서</a:t>
            </a:r>
            <a:r>
              <a:rPr lang="en-US" altLang="ko-KR" sz="1000" dirty="0" smtClean="0">
                <a:sym typeface="Wingdings" pitchFamily="2" charset="2"/>
              </a:rPr>
              <a:t>)</a:t>
            </a:r>
            <a:r>
              <a:rPr lang="ko-KR" altLang="en-US" sz="1000" dirty="0" smtClean="0">
                <a:sym typeface="Wingdings" pitchFamily="2" charset="2"/>
              </a:rPr>
              <a:t>에서는 많이 등장하는 단어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 그 채널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문서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에서의 </a:t>
            </a:r>
            <a:r>
              <a:rPr lang="ko-KR" altLang="en-US" sz="1000" dirty="0" smtClean="0">
                <a:sym typeface="Wingdings" pitchFamily="2" charset="2"/>
              </a:rPr>
              <a:t>핵심 주제를 가장 잘 반영하는 단어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라고 볼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TF-IDF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723823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TF-IDF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란 무엇인가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기본적으로 단어의 빈도 수만을 기준으로 문서의 특징을 추출해내는 것도 의미가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그러나 모든 채널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문서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에서 많이 등장하는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컴퓨터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라는 단어보다는 </a:t>
            </a:r>
            <a:r>
              <a:rPr lang="ko-KR" altLang="en-US" sz="1000" dirty="0" smtClean="0">
                <a:sym typeface="Wingdings" pitchFamily="2" charset="2"/>
              </a:rPr>
              <a:t>다른 채널</a:t>
            </a:r>
            <a:r>
              <a:rPr lang="en-US" altLang="ko-KR" sz="1000" dirty="0" smtClean="0">
                <a:sym typeface="Wingdings" pitchFamily="2" charset="2"/>
              </a:rPr>
              <a:t>(</a:t>
            </a:r>
            <a:r>
              <a:rPr lang="ko-KR" altLang="en-US" sz="1000" dirty="0" smtClean="0">
                <a:sym typeface="Wingdings" pitchFamily="2" charset="2"/>
              </a:rPr>
              <a:t>문서</a:t>
            </a:r>
            <a:r>
              <a:rPr lang="en-US" altLang="ko-KR" sz="1000" dirty="0" smtClean="0">
                <a:sym typeface="Wingdings" pitchFamily="2" charset="2"/>
              </a:rPr>
              <a:t>)</a:t>
            </a:r>
            <a:r>
              <a:rPr lang="ko-KR" altLang="en-US" sz="1000" dirty="0" smtClean="0">
                <a:sym typeface="Wingdings" pitchFamily="2" charset="2"/>
              </a:rPr>
              <a:t>에서는 많이 출현하지 않지만 특정 채널</a:t>
            </a:r>
            <a:r>
              <a:rPr lang="en-US" altLang="ko-KR" sz="1000" dirty="0" smtClean="0">
                <a:sym typeface="Wingdings" pitchFamily="2" charset="2"/>
              </a:rPr>
              <a:t>(</a:t>
            </a:r>
            <a:r>
              <a:rPr lang="ko-KR" altLang="en-US" sz="1000" dirty="0" smtClean="0">
                <a:sym typeface="Wingdings" pitchFamily="2" charset="2"/>
              </a:rPr>
              <a:t>문서</a:t>
            </a:r>
            <a:r>
              <a:rPr lang="en-US" altLang="ko-KR" sz="1000" dirty="0" smtClean="0">
                <a:sym typeface="Wingdings" pitchFamily="2" charset="2"/>
              </a:rPr>
              <a:t>)</a:t>
            </a:r>
            <a:r>
              <a:rPr lang="ko-KR" altLang="en-US" sz="1000" dirty="0" smtClean="0">
                <a:sym typeface="Wingdings" pitchFamily="2" charset="2"/>
              </a:rPr>
              <a:t>에서는 많이 등장하는 단어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 그 채널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문서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에서의 </a:t>
            </a:r>
            <a:r>
              <a:rPr lang="ko-KR" altLang="en-US" sz="1000" dirty="0" smtClean="0">
                <a:sym typeface="Wingdings" pitchFamily="2" charset="2"/>
              </a:rPr>
              <a:t>핵심 주제를 가장 잘 반영하는 단어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라고 볼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TF : Term Frequency  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어휘 빈도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	IDF : Inverse Document Frequency  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문서 </a:t>
            </a:r>
            <a:r>
              <a:rPr lang="ko-KR" altLang="en-US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역빈도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결국 중요한 핵심은 </a:t>
            </a:r>
            <a:r>
              <a:rPr lang="ko-KR" altLang="en-US" sz="1000" dirty="0" smtClean="0">
                <a:sym typeface="Wingdings" pitchFamily="2" charset="2"/>
              </a:rPr>
              <a:t>특정 문서에서 특정 단어가 많이 출현하면서 동시에 다른 문서에서는 그 단어의 출현이 적다면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그 단어는 특정 문서의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핵심어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라고 볼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TF(</a:t>
            </a:r>
            <a:r>
              <a:rPr lang="ko-KR" altLang="en-US" sz="1000" dirty="0" smtClean="0">
                <a:sym typeface="Wingdings" pitchFamily="2" charset="2"/>
              </a:rPr>
              <a:t>어휘 빈도</a:t>
            </a:r>
            <a:r>
              <a:rPr lang="en-US" altLang="ko-KR" sz="1000" dirty="0" smtClean="0">
                <a:sym typeface="Wingdings" pitchFamily="2" charset="2"/>
              </a:rPr>
              <a:t>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: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특정 문서에서 특정 단어가 많이 출현하는 것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IDF(</a:t>
            </a:r>
            <a:r>
              <a:rPr lang="ko-KR" altLang="en-US" sz="1000" dirty="0" smtClean="0">
                <a:sym typeface="Wingdings" pitchFamily="2" charset="2"/>
              </a:rPr>
              <a:t>문서 </a:t>
            </a:r>
            <a:r>
              <a:rPr lang="ko-KR" altLang="en-US" sz="1000" dirty="0" err="1" smtClean="0">
                <a:sym typeface="Wingdings" pitchFamily="2" charset="2"/>
              </a:rPr>
              <a:t>역빈도</a:t>
            </a:r>
            <a:r>
              <a:rPr lang="en-US" altLang="ko-KR" sz="1000" dirty="0" smtClean="0">
                <a:sym typeface="Wingdings" pitchFamily="2" charset="2"/>
              </a:rPr>
              <a:t>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: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다른 문서에서는 많이 출현하지 않는 것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일반적으로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빅데이터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및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텍스트마이닝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전문 라이브러리 함수들은 </a:t>
            </a:r>
            <a:r>
              <a:rPr lang="ko-KR" altLang="en-US" sz="1000" dirty="0" smtClean="0">
                <a:sym typeface="Wingdings" pitchFamily="2" charset="2"/>
              </a:rPr>
              <a:t>이 둘</a:t>
            </a:r>
            <a:r>
              <a:rPr lang="en-US" altLang="ko-KR" sz="1000" dirty="0" smtClean="0">
                <a:sym typeface="Wingdings" pitchFamily="2" charset="2"/>
              </a:rPr>
              <a:t>(TF-IDF)</a:t>
            </a:r>
            <a:r>
              <a:rPr lang="ko-KR" altLang="en-US" sz="1000" dirty="0" smtClean="0">
                <a:sym typeface="Wingdings" pitchFamily="2" charset="2"/>
              </a:rPr>
              <a:t>의 곱을 통해서 핵심어를 추출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Scipy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292" y="2285999"/>
            <a:ext cx="5105416" cy="1455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Scipy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installation(2)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922" y="2143122"/>
            <a:ext cx="8224156" cy="16430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Sklearn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453" y="2357436"/>
            <a:ext cx="5939095" cy="1390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Sklearn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installation(2)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809" y="2000246"/>
            <a:ext cx="8274383" cy="2286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(3)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908489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텍스트마이닝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, </a:t>
            </a:r>
            <a:r>
              <a:rPr lang="ko-KR" altLang="en-US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텍스트분석시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기본 </a:t>
            </a:r>
            <a:r>
              <a:rPr lang="ko-KR" altLang="en-US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영단어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noun	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verb	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adjective	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adverb	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preposition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pronoun	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personal pronoun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impersonal pronoun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indefinite pronoun	 anything, everyone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interrogative pronoun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plural	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singular	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phrase	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clause	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paragraph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interjection	 exclamation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determiner	 the, some, my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complement	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conjunction	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CountVectorizer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  <a:r>
              <a:rPr lang="ko-KR" altLang="en-US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파라미터</a:t>
            </a:r>
            <a:r>
              <a:rPr lang="ko-KR" altLang="en-US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옵션</a:t>
            </a:r>
            <a:endParaRPr lang="en-US" altLang="ko-KR" sz="3600" dirty="0" smtClean="0"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175432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CountVectorizer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카운트 기반의 벡터화 처리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만들어주는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사이킷런의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클래스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데이터 </a:t>
            </a:r>
            <a:r>
              <a:rPr lang="ko-KR" altLang="en-US" sz="1000" dirty="0" err="1" smtClean="0">
                <a:sym typeface="Wingdings" pitchFamily="2" charset="2"/>
              </a:rPr>
              <a:t>전처리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도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수행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대소문자 일괄 처리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토큰화 처리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불용어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제거 처리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등도 내부적으로 처리를 해준다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이때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CountVectorizer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객체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인스턴스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생성시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파라미터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옵션 값을 넣어서 생성할 수가 있음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max_df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min_df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max_features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stop_words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n_gram_range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analyzer,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token_pattern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tokenizer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  <a:sym typeface="Wingdings" pitchFamily="2" charset="2"/>
              </a:rPr>
              <a:t>max_df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67765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CountVectorizer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  </a:t>
            </a: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max_df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모든 문서에서 굉장히 높은 빈도수의 출현을 보이는 단어 피처를 제외하기 위한 옵션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너무 높은 빈도수를 보이는 단어 피처는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불용어와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같이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의미없는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단어일 확률이 높기 때문에 제외시킬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ym typeface="Wingdings" pitchFamily="2" charset="2"/>
              </a:rPr>
              <a:t>max_df</a:t>
            </a:r>
            <a:r>
              <a:rPr lang="en-US" altLang="ko-KR" sz="1000" dirty="0" smtClean="0">
                <a:sym typeface="Wingdings" pitchFamily="2" charset="2"/>
              </a:rPr>
              <a:t> = 50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위 옵션은 </a:t>
            </a:r>
            <a:r>
              <a:rPr lang="ko-KR" altLang="en-US" sz="1000" dirty="0" smtClean="0">
                <a:sym typeface="Wingdings" pitchFamily="2" charset="2"/>
              </a:rPr>
              <a:t>모든 문서에 걸쳐 </a:t>
            </a:r>
            <a:r>
              <a:rPr lang="en-US" altLang="ko-KR" sz="1000" dirty="0" smtClean="0">
                <a:sym typeface="Wingdings" pitchFamily="2" charset="2"/>
              </a:rPr>
              <a:t>50</a:t>
            </a:r>
            <a:r>
              <a:rPr lang="ko-KR" altLang="en-US" sz="1000" dirty="0" smtClean="0">
                <a:sym typeface="Wingdings" pitchFamily="2" charset="2"/>
              </a:rPr>
              <a:t>개 이하로만 빈도수가 출현하는 단어 피처에 대해서만 추출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하라는 의미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값을 소수점으로 부여해줄 수도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ym typeface="Wingdings" pitchFamily="2" charset="2"/>
              </a:rPr>
              <a:t>max_df</a:t>
            </a:r>
            <a:r>
              <a:rPr lang="en-US" altLang="ko-KR" sz="1000" dirty="0" smtClean="0">
                <a:sym typeface="Wingdings" pitchFamily="2" charset="2"/>
              </a:rPr>
              <a:t> = 0.97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모든 문서에 걸쳐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0~97%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까지의 단어들만 피처로 추출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나머지 </a:t>
            </a:r>
            <a:r>
              <a:rPr lang="ko-KR" altLang="en-US" sz="1000" dirty="0" smtClean="0">
                <a:sym typeface="Wingdings" pitchFamily="2" charset="2"/>
              </a:rPr>
              <a:t>최상위 </a:t>
            </a:r>
            <a:r>
              <a:rPr lang="en-US" altLang="ko-KR" sz="1000" dirty="0" smtClean="0">
                <a:sym typeface="Wingdings" pitchFamily="2" charset="2"/>
              </a:rPr>
              <a:t>3%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는 피처로 추출하지 않음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  <a:sym typeface="Wingdings" pitchFamily="2" charset="2"/>
              </a:rPr>
              <a:t>min_df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67765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CountVectorizer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  </a:t>
            </a: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min_df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모든 문서에서 너무 낮은 빈도수의 출현을 보이는 단어 피처를 제외하기 위한 옵션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너무 낮은 빈도수를 보이는 단어 피처는 역시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의미없는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단어일 확률이 높기 때문에 제외시킬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ym typeface="Wingdings" pitchFamily="2" charset="2"/>
              </a:rPr>
              <a:t>min_df</a:t>
            </a:r>
            <a:r>
              <a:rPr lang="en-US" altLang="ko-KR" sz="1000" dirty="0" smtClean="0">
                <a:sym typeface="Wingdings" pitchFamily="2" charset="2"/>
              </a:rPr>
              <a:t> = 2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위 옵션은 </a:t>
            </a:r>
            <a:r>
              <a:rPr lang="ko-KR" altLang="en-US" sz="1000" dirty="0" smtClean="0">
                <a:sym typeface="Wingdings" pitchFamily="2" charset="2"/>
              </a:rPr>
              <a:t>모든 문서에 걸쳐 토큰이 나타날 최소 문서 개수라고 보면 됨</a:t>
            </a:r>
            <a:r>
              <a:rPr lang="en-US" altLang="ko-KR" sz="1000" dirty="0" smtClean="0">
                <a:sym typeface="Wingdings" pitchFamily="2" charset="2"/>
              </a:rPr>
              <a:t>.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역시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max_df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처럼 값을 소수점으로 부여해줄 수도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ym typeface="Wingdings" pitchFamily="2" charset="2"/>
              </a:rPr>
              <a:t>min_df</a:t>
            </a:r>
            <a:r>
              <a:rPr lang="en-US" altLang="ko-KR" sz="1000" dirty="0" smtClean="0">
                <a:sym typeface="Wingdings" pitchFamily="2" charset="2"/>
              </a:rPr>
              <a:t> = 0.03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모든 문서에 걸쳐 하위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3%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이하의 빈도수를 보이는 단어는 추출하지 않음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  <a:sym typeface="Wingdings" pitchFamily="2" charset="2"/>
              </a:rPr>
              <a:t>max_features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198515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CountVectorizer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  </a:t>
            </a: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max_features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추출하는 단어의 피처 수를 제한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할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ym typeface="Wingdings" pitchFamily="2" charset="2"/>
              </a:rPr>
              <a:t>max_features</a:t>
            </a:r>
            <a:r>
              <a:rPr lang="en-US" altLang="ko-KR" sz="1000" dirty="0" smtClean="0">
                <a:sym typeface="Wingdings" pitchFamily="2" charset="2"/>
              </a:rPr>
              <a:t> = 1000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max_features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값을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1000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으로 지정하면 </a:t>
            </a:r>
            <a:r>
              <a:rPr lang="ko-KR" altLang="en-US" sz="1000" dirty="0" smtClean="0">
                <a:sym typeface="Wingdings" pitchFamily="2" charset="2"/>
              </a:rPr>
              <a:t>가장 높은 빈도수를 보이는 단어 피처들 </a:t>
            </a:r>
            <a:r>
              <a:rPr lang="en-US" altLang="ko-KR" sz="1000" dirty="0" smtClean="0">
                <a:sym typeface="Wingdings" pitchFamily="2" charset="2"/>
              </a:rPr>
              <a:t>1,000</a:t>
            </a:r>
            <a:r>
              <a:rPr lang="ko-KR" altLang="en-US" sz="1000" dirty="0" smtClean="0">
                <a:sym typeface="Wingdings" pitchFamily="2" charset="2"/>
              </a:rPr>
              <a:t>개만 추출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정렬은 </a:t>
            </a:r>
            <a:r>
              <a:rPr lang="ko-KR" altLang="en-US" sz="1000" dirty="0" err="1" smtClean="0">
                <a:sym typeface="Wingdings" pitchFamily="2" charset="2"/>
              </a:rPr>
              <a:t>단어순으로</a:t>
            </a:r>
            <a:r>
              <a:rPr lang="ko-KR" altLang="en-US" sz="1000" dirty="0" smtClean="0">
                <a:sym typeface="Wingdings" pitchFamily="2" charset="2"/>
              </a:rPr>
              <a:t> 정렬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stop_words</a:t>
            </a:r>
            <a:endParaRPr lang="en-US" altLang="ko-KR" sz="3600" dirty="0" smtClean="0"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129266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CountVectorizer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  </a:t>
            </a: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stop_words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err="1" smtClean="0">
                <a:sym typeface="Wingdings" pitchFamily="2" charset="2"/>
              </a:rPr>
              <a:t>불용어</a:t>
            </a:r>
            <a:r>
              <a:rPr lang="ko-KR" altLang="en-US" sz="1000" dirty="0" smtClean="0">
                <a:sym typeface="Wingdings" pitchFamily="2" charset="2"/>
              </a:rPr>
              <a:t> 제거를 위한 </a:t>
            </a:r>
            <a:r>
              <a:rPr lang="ko-KR" altLang="en-US" sz="1000" dirty="0" err="1" smtClean="0">
                <a:sym typeface="Wingdings" pitchFamily="2" charset="2"/>
              </a:rPr>
              <a:t>파라미터</a:t>
            </a:r>
            <a:r>
              <a:rPr lang="ko-KR" altLang="en-US" sz="1000" dirty="0" smtClean="0">
                <a:sym typeface="Wingdings" pitchFamily="2" charset="2"/>
              </a:rPr>
              <a:t> 옵션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으로 영어의 경우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‘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english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’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라고 지정해주면 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ym typeface="Wingdings" pitchFamily="2" charset="2"/>
              </a:rPr>
              <a:t>stop_words</a:t>
            </a:r>
            <a:r>
              <a:rPr lang="en-US" altLang="ko-KR" sz="1000" dirty="0" smtClean="0">
                <a:sym typeface="Wingdings" pitchFamily="2" charset="2"/>
              </a:rPr>
              <a:t> = ‘</a:t>
            </a:r>
            <a:r>
              <a:rPr lang="en-US" altLang="ko-KR" sz="1000" dirty="0" err="1" smtClean="0">
                <a:sym typeface="Wingdings" pitchFamily="2" charset="2"/>
              </a:rPr>
              <a:t>english</a:t>
            </a:r>
            <a:r>
              <a:rPr lang="en-US" altLang="ko-KR" sz="1000" dirty="0" smtClean="0">
                <a:sym typeface="Wingdings" pitchFamily="2" charset="2"/>
              </a:rPr>
              <a:t>’</a:t>
            </a:r>
            <a:br>
              <a:rPr lang="en-US" altLang="ko-KR" sz="1000" dirty="0" smtClean="0">
                <a:sym typeface="Wingdings" pitchFamily="2" charset="2"/>
              </a:rPr>
            </a:br>
            <a:endParaRPr lang="en-US" altLang="ko-KR" sz="1000" dirty="0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n_gram_range</a:t>
            </a:r>
            <a:endParaRPr lang="en-US" altLang="ko-KR" sz="3600" dirty="0" smtClean="0"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175432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CountVectorizer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  </a:t>
            </a: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n_gram_range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ym typeface="Wingdings" pitchFamily="2" charset="2"/>
              </a:rPr>
              <a:t>BoW</a:t>
            </a:r>
            <a:r>
              <a:rPr lang="en-US" altLang="ko-KR" sz="1000" dirty="0" smtClean="0"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모델의 단점을 보완하기 위한 수단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으로써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n-gram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을 앞서 공부한적이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그러한 부분을 설정해주는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파라미터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옵션이다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즉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en-US" altLang="ko-KR" sz="1000" dirty="0" smtClean="0">
                <a:sym typeface="Wingdings" pitchFamily="2" charset="2"/>
              </a:rPr>
              <a:t>n-gram </a:t>
            </a:r>
            <a:r>
              <a:rPr lang="ko-KR" altLang="en-US" sz="1000" dirty="0" smtClean="0">
                <a:sym typeface="Wingdings" pitchFamily="2" charset="2"/>
              </a:rPr>
              <a:t>범위를 설정해주는 옵션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이며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</a:t>
            </a:r>
            <a:r>
              <a:rPr lang="ko-KR" altLang="en-US" sz="1000" dirty="0" err="1" smtClean="0">
                <a:sym typeface="Wingdings" pitchFamily="2" charset="2"/>
              </a:rPr>
              <a:t>튜플</a:t>
            </a:r>
            <a:r>
              <a:rPr lang="ko-KR" altLang="en-US" sz="1000" dirty="0" smtClean="0">
                <a:sym typeface="Wingdings" pitchFamily="2" charset="2"/>
              </a:rPr>
              <a:t> 형태로 </a:t>
            </a:r>
            <a:r>
              <a:rPr lang="en-US" altLang="ko-KR" sz="1000" dirty="0" smtClean="0">
                <a:sym typeface="Wingdings" pitchFamily="2" charset="2"/>
              </a:rPr>
              <a:t>( </a:t>
            </a:r>
            <a:r>
              <a:rPr lang="en-US" altLang="ko-KR" sz="1000" dirty="0" err="1" smtClean="0">
                <a:sym typeface="Wingdings" pitchFamily="2" charset="2"/>
              </a:rPr>
              <a:t>min_n</a:t>
            </a:r>
            <a:r>
              <a:rPr lang="en-US" altLang="ko-KR" sz="1000" dirty="0" smtClean="0">
                <a:sym typeface="Wingdings" pitchFamily="2" charset="2"/>
              </a:rPr>
              <a:t>(</a:t>
            </a:r>
            <a:r>
              <a:rPr lang="ko-KR" altLang="en-US" sz="1000" dirty="0" smtClean="0">
                <a:sym typeface="Wingdings" pitchFamily="2" charset="2"/>
              </a:rPr>
              <a:t>범위최솟값</a:t>
            </a:r>
            <a:r>
              <a:rPr lang="en-US" altLang="ko-KR" sz="1000" dirty="0" smtClean="0">
                <a:sym typeface="Wingdings" pitchFamily="2" charset="2"/>
              </a:rPr>
              <a:t>), </a:t>
            </a:r>
            <a:r>
              <a:rPr lang="en-US" altLang="ko-KR" sz="1000" dirty="0" err="1" smtClean="0">
                <a:sym typeface="Wingdings" pitchFamily="2" charset="2"/>
              </a:rPr>
              <a:t>max_n</a:t>
            </a:r>
            <a:r>
              <a:rPr lang="en-US" altLang="ko-KR" sz="1000" dirty="0" smtClean="0">
                <a:sym typeface="Wingdings" pitchFamily="2" charset="2"/>
              </a:rPr>
              <a:t>(</a:t>
            </a:r>
            <a:r>
              <a:rPr lang="ko-KR" altLang="en-US" sz="1000" dirty="0" smtClean="0">
                <a:sym typeface="Wingdings" pitchFamily="2" charset="2"/>
              </a:rPr>
              <a:t>범위최댓값</a:t>
            </a:r>
            <a:r>
              <a:rPr lang="en-US" altLang="ko-KR" sz="1000" dirty="0" smtClean="0">
                <a:sym typeface="Wingdings" pitchFamily="2" charset="2"/>
              </a:rPr>
              <a:t>) 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이렇게 지정해주면 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주의사항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 </a:t>
            </a:r>
            <a:r>
              <a:rPr lang="en-US" altLang="ko-KR" sz="1000" dirty="0" err="1" smtClean="0">
                <a:sym typeface="Wingdings" pitchFamily="2" charset="2"/>
              </a:rPr>
              <a:t>ngram_range</a:t>
            </a:r>
            <a:r>
              <a:rPr lang="en-US" altLang="ko-KR" sz="1000" dirty="0" smtClean="0">
                <a:sym typeface="Wingdings" pitchFamily="2" charset="2"/>
              </a:rPr>
              <a:t>=(1, 2)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위와 같은 형식으로 지정해줘야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n_gram_range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=(1, 2)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하면 안됨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endParaRPr lang="en-US" altLang="ko-KR" sz="1000" dirty="0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analyzer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198515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CountVectorizer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  analyzer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텍스트데이터로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부터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피처 추출을 어떤</a:t>
            </a:r>
            <a:r>
              <a:rPr lang="en-US" altLang="ko-KR" sz="1000" dirty="0" smtClean="0">
                <a:sym typeface="Wingdings" pitchFamily="2" charset="2"/>
              </a:rPr>
              <a:t> </a:t>
            </a:r>
            <a:r>
              <a:rPr lang="ko-KR" altLang="en-US" sz="1000" dirty="0" smtClean="0">
                <a:sym typeface="Wingdings" pitchFamily="2" charset="2"/>
              </a:rPr>
              <a:t>단위로 수행할지를 지정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하나의 단어 단위로 피처 추출을 수행한다면 </a:t>
            </a:r>
            <a:r>
              <a:rPr lang="en-US" altLang="ko-KR" sz="1000" dirty="0" smtClean="0">
                <a:sym typeface="Wingdings" pitchFamily="2" charset="2"/>
              </a:rPr>
              <a:t>‘word’</a:t>
            </a:r>
            <a:r>
              <a:rPr lang="ko-KR" altLang="en-US" sz="1000" dirty="0" smtClean="0">
                <a:sym typeface="Wingdings" pitchFamily="2" charset="2"/>
              </a:rPr>
              <a:t>로 지정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해주면 됨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당연히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Word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가 </a:t>
            </a:r>
            <a:r>
              <a:rPr lang="ko-KR" altLang="en-US" sz="1000" dirty="0" smtClean="0">
                <a:sym typeface="Wingdings" pitchFamily="2" charset="2"/>
              </a:rPr>
              <a:t>디폴트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각 단어 </a:t>
            </a:r>
            <a:r>
              <a:rPr lang="ko-KR" altLang="en-US" sz="1000" dirty="0" smtClean="0">
                <a:sym typeface="Wingdings" pitchFamily="2" charset="2"/>
              </a:rPr>
              <a:t>피처 하나씩에 고유 인덱스가 </a:t>
            </a:r>
            <a:r>
              <a:rPr lang="ko-KR" altLang="en-US" sz="1000" dirty="0" err="1" smtClean="0">
                <a:sym typeface="Wingdings" pitchFamily="2" charset="2"/>
              </a:rPr>
              <a:t>부여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되서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단어 사전이 형성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analyzer=‘word’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analyzer=‘char’  #---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문자 단위로 끊어서 피처 수행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--;;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endParaRPr lang="en-US" altLang="ko-KR" sz="1000" dirty="0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tokenizer</a:t>
            </a:r>
            <a:endParaRPr lang="en-US" altLang="ko-KR" sz="3600" dirty="0" smtClean="0">
              <a:latin typeface="Adobe 고딕 Std B" pitchFamily="34" charset="-127"/>
              <a:ea typeface="Adobe 고딕 Std B" pitchFamily="34" charset="-127"/>
              <a:cs typeface="+mj-cs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175432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CountVectorizer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  </a:t>
            </a:r>
            <a:r>
              <a:rPr lang="en-US" altLang="ko-KR" sz="1200" dirty="0" err="1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tokenizer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토큰화 처리를 사용자 정의 함수로 지정해서 사용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하고자 하는 경우에 사용하는 옵션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사이킷런의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CountVectorizer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이용하여 벡터화 처리를 수행하고자 할 때 </a:t>
            </a:r>
            <a:r>
              <a:rPr lang="ko-KR" altLang="en-US" sz="1000" dirty="0" err="1" smtClean="0">
                <a:sym typeface="Wingdings" pitchFamily="2" charset="2"/>
              </a:rPr>
              <a:t>사이킷런에서</a:t>
            </a:r>
            <a:r>
              <a:rPr lang="ko-KR" altLang="en-US" sz="1000" dirty="0" smtClean="0">
                <a:sym typeface="Wingdings" pitchFamily="2" charset="2"/>
              </a:rPr>
              <a:t> 제공해주지 않는 </a:t>
            </a:r>
            <a:r>
              <a:rPr lang="ko-KR" altLang="en-US" sz="1000" dirty="0" err="1" smtClean="0">
                <a:sym typeface="Wingdings" pitchFamily="2" charset="2"/>
              </a:rPr>
              <a:t>전처리를</a:t>
            </a:r>
            <a:r>
              <a:rPr lang="ko-KR" altLang="en-US" sz="1000" dirty="0" smtClean="0">
                <a:sym typeface="Wingdings" pitchFamily="2" charset="2"/>
              </a:rPr>
              <a:t> 수행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하고자 할 때 </a:t>
            </a:r>
            <a:r>
              <a:rPr lang="ko-KR" altLang="en-US" sz="1000" dirty="0" smtClean="0">
                <a:sym typeface="Wingdings" pitchFamily="2" charset="2"/>
              </a:rPr>
              <a:t>별도의 사용자 정의 함수를 지정해서 </a:t>
            </a:r>
            <a:r>
              <a:rPr lang="en-US" altLang="ko-KR" sz="1000" dirty="0" smtClean="0">
                <a:sym typeface="Wingdings" pitchFamily="2" charset="2"/>
              </a:rPr>
              <a:t>Stemming, Lemmatizing </a:t>
            </a:r>
            <a:r>
              <a:rPr lang="ko-KR" altLang="en-US" sz="1000" dirty="0" smtClean="0">
                <a:sym typeface="Wingdings" pitchFamily="2" charset="2"/>
              </a:rPr>
              <a:t>처리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를 할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vectorizer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=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CountVectorizer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( 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tokenizer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=</a:t>
            </a: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nltk.word_tokenize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)</a:t>
            </a:r>
            <a:endParaRPr lang="en-US" altLang="ko-KR" sz="1000" dirty="0" smtClean="0">
              <a:sym typeface="Wingding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(4)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44682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품사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(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형태소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)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분석을 통해서 어떤 유의미한 결과를 얻을 수 있을까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?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일반적으로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텍스트마이닝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및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텍스트분석시에는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품사를 분류하지 않고 </a:t>
            </a:r>
            <a:r>
              <a:rPr lang="ko-KR" altLang="en-US" sz="1000" dirty="0" smtClean="0">
                <a:sym typeface="Wingdings" pitchFamily="2" charset="2"/>
              </a:rPr>
              <a:t>단어가방</a:t>
            </a:r>
            <a:r>
              <a:rPr lang="en-US" altLang="ko-KR" sz="1000" dirty="0" smtClean="0">
                <a:sym typeface="Wingdings" pitchFamily="2" charset="2"/>
              </a:rPr>
              <a:t>(bag of words)</a:t>
            </a:r>
            <a:r>
              <a:rPr lang="ko-KR" altLang="en-US" sz="1000" dirty="0" smtClean="0">
                <a:sym typeface="Wingdings" pitchFamily="2" charset="2"/>
              </a:rPr>
              <a:t>을 이용해서 분석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품사를 분류하지 않고도 여러 유의미한 결과를 도출해 낼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품사 분석은 작업자가 좀 더 </a:t>
            </a:r>
            <a:r>
              <a:rPr lang="ko-KR" altLang="en-US" sz="1000" dirty="0" smtClean="0">
                <a:sym typeface="Wingdings" pitchFamily="2" charset="2"/>
              </a:rPr>
              <a:t>다양한 각도로 텍스트를 분석하고 접근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하고자 할 때 사용한다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감정의 분석을 한다 했을 때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텍스트내에서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감정을 표현하는 단어들의 품사를 분류해서 분석한다면 더 의미가 있을 것이다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주로 </a:t>
            </a:r>
            <a:r>
              <a:rPr lang="ko-KR" altLang="en-US" sz="1000" dirty="0" smtClean="0">
                <a:sym typeface="Wingdings" pitchFamily="2" charset="2"/>
              </a:rPr>
              <a:t>사람의 감정표현은 형용사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에서 많이 나타난다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또한 </a:t>
            </a:r>
            <a:r>
              <a:rPr lang="ko-KR" altLang="en-US" sz="1000" dirty="0" smtClean="0">
                <a:sym typeface="Wingdings" pitchFamily="2" charset="2"/>
              </a:rPr>
              <a:t>특정 품사의 발생 빈도 수를 체크해봄으로써 해당 텍스트의 여러 유의미한 결과 분석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을 수행할 수도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형용사 품사가 유독 많이 발생하였다면 그 텍스트 문서는 어떻게 볼 수 있을까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?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등등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(5)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67765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한국어 형태소 분석의 대표 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 </a:t>
            </a:r>
            <a:r>
              <a:rPr lang="en-US" altLang="ko-KR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KoNLPY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패키지내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이용할 수 있는 클래스들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ym typeface="Wingdings" pitchFamily="2" charset="2"/>
              </a:rPr>
              <a:t>Hannanum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en-US" altLang="ko-KR" sz="1000" dirty="0" err="1" smtClean="0">
                <a:sym typeface="Wingdings" pitchFamily="2" charset="2"/>
              </a:rPr>
              <a:t>Kkma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en-US" altLang="ko-KR" sz="1000" dirty="0" err="1" smtClean="0">
                <a:sym typeface="Wingdings" pitchFamily="2" charset="2"/>
              </a:rPr>
              <a:t>Komoran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en-US" altLang="ko-KR" sz="1000" dirty="0" err="1" smtClean="0">
                <a:sym typeface="Wingdings" pitchFamily="2" charset="2"/>
              </a:rPr>
              <a:t>Mecab</a:t>
            </a:r>
            <a:r>
              <a:rPr lang="en-US" altLang="ko-KR" sz="1000" dirty="0" smtClean="0">
                <a:sym typeface="Wingdings" pitchFamily="2" charset="2"/>
              </a:rPr>
              <a:t>, OKT(</a:t>
            </a:r>
            <a:r>
              <a:rPr lang="ko-KR" altLang="en-US" sz="1000" dirty="0" smtClean="0">
                <a:sym typeface="Wingdings" pitchFamily="2" charset="2"/>
              </a:rPr>
              <a:t>구 </a:t>
            </a:r>
            <a:r>
              <a:rPr lang="en-US" altLang="ko-KR" sz="1000" dirty="0" smtClean="0">
                <a:sym typeface="Wingdings" pitchFamily="2" charset="2"/>
              </a:rPr>
              <a:t>Twitter)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등의 클래스를 이용해서 한국어 품사 분석을 수행할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많은 형태소 분석기들이 있기 때문에 이 모든 것을 </a:t>
            </a:r>
            <a:r>
              <a:rPr lang="ko-KR" altLang="en-US" sz="1000" dirty="0" smtClean="0">
                <a:sym typeface="Wingdings" pitchFamily="2" charset="2"/>
              </a:rPr>
              <a:t>다 사용해서 분석을 할 필요는 없다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어차피 각각은 </a:t>
            </a:r>
            <a:r>
              <a:rPr lang="ko-KR" altLang="en-US" sz="1000" dirty="0" smtClean="0">
                <a:sym typeface="Wingdings" pitchFamily="2" charset="2"/>
              </a:rPr>
              <a:t>실행 시간이나 결과의 정확성이나 만족도가 다 다르기 때문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에 분석자가 경험을 통해서 선택 사용해야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또한 분석하고자 하는 </a:t>
            </a:r>
            <a:r>
              <a:rPr lang="ko-KR" altLang="en-US" sz="1000" dirty="0" smtClean="0">
                <a:sym typeface="Wingdings" pitchFamily="2" charset="2"/>
              </a:rPr>
              <a:t>텍스트의 용량과 크기에 따라 수행 속도나 결과 도출까지의 시간이 많이 걸릴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그러나 시간이 많이 걸린다는 이유가 무조건적인 단점이 될 수는 없다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왜냐하면 더 많은 형태소 분석을 처리하는 클래스는 그 만큼 시간이 더 걸리지만 </a:t>
            </a:r>
            <a:r>
              <a:rPr lang="ko-KR" altLang="en-US" sz="1000" dirty="0" smtClean="0">
                <a:sym typeface="Wingdings" pitchFamily="2" charset="2"/>
              </a:rPr>
              <a:t>결과의 만족도가 높을 수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Kkma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의 경우 다른 클래스에 비해서 더 많은 </a:t>
            </a:r>
            <a:r>
              <a:rPr lang="ko-KR" altLang="en-US" sz="1000" dirty="0" smtClean="0">
                <a:sym typeface="Wingdings" pitchFamily="2" charset="2"/>
              </a:rPr>
              <a:t>외국어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외래어</a:t>
            </a:r>
            <a:r>
              <a:rPr lang="en-US" altLang="ko-KR" sz="1000" dirty="0" smtClean="0">
                <a:sym typeface="Wingdings" pitchFamily="2" charset="2"/>
              </a:rPr>
              <a:t>, </a:t>
            </a:r>
            <a:r>
              <a:rPr lang="ko-KR" altLang="en-US" sz="1000" dirty="0" smtClean="0">
                <a:sym typeface="Wingdings" pitchFamily="2" charset="2"/>
              </a:rPr>
              <a:t>사투리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등을 분석해낸다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NLTK Package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723823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영어 형태소 분석의 대표 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 NLTK Package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NLTK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패키지에서 사용하는 품사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분류표중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대표적인 몇 개는 외워둘 필요가 있다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DT  Determiner    NN  Noun    NNS  Noun, plural    NNP  Proper noun, singular    NNPS  Proper noun, plural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JJ  Adjective    MD  Modal    RB  Adverb    VB  Verb    VBD  Verb past tense(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시제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 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IN  Preposition    TO  to    CC  Coordinating Conjunction(and, or, but)    CD  Cardinal number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endParaRPr lang="en-US" altLang="ko-KR" sz="1000" dirty="0" smtClean="0">
              <a:solidFill>
                <a:schemeClr val="bg1">
                  <a:lumMod val="50000"/>
                </a:schemeClr>
              </a:solidFill>
              <a:sym typeface="Wingdings" pitchFamily="2" charset="2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기수</a:t>
            </a:r>
            <a:r>
              <a:rPr lang="en-US" altLang="ko-KR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, </a:t>
            </a:r>
            <a:r>
              <a:rPr lang="ko-KR" altLang="en-US" sz="1200" dirty="0" smtClean="0">
                <a:latin typeface="Adobe 고딕 Std B" pitchFamily="34" charset="-127"/>
                <a:ea typeface="Adobe 고딕 Std B" pitchFamily="34" charset="-127"/>
                <a:sym typeface="Wingdings" pitchFamily="2" charset="2"/>
              </a:rPr>
              <a:t>서수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ym typeface="Wingdings" pitchFamily="2" charset="2"/>
              </a:rPr>
              <a:t>기수 </a:t>
            </a:r>
            <a:r>
              <a:rPr lang="en-US" altLang="ko-KR" sz="1000" dirty="0" smtClean="0">
                <a:sym typeface="Wingdings" pitchFamily="2" charset="2"/>
              </a:rPr>
              <a:t>: </a:t>
            </a:r>
            <a:r>
              <a:rPr lang="ko-KR" altLang="en-US" sz="1000" dirty="0" smtClean="0">
                <a:sym typeface="Wingdings" pitchFamily="2" charset="2"/>
              </a:rPr>
              <a:t>기초를 나타내는 수</a:t>
            </a:r>
            <a:r>
              <a:rPr lang="en-US" altLang="ko-KR" sz="1000" dirty="0" smtClean="0">
                <a:sym typeface="Wingdings" pitchFamily="2" charset="2"/>
              </a:rPr>
              <a:t>(</a:t>
            </a:r>
            <a:r>
              <a:rPr lang="ko-KR" altLang="en-US" sz="1000" dirty="0" smtClean="0">
                <a:sym typeface="Wingdings" pitchFamily="2" charset="2"/>
              </a:rPr>
              <a:t>기초 기 한자 사용</a:t>
            </a:r>
            <a:r>
              <a:rPr lang="en-US" altLang="ko-KR" sz="1000" dirty="0" smtClean="0">
                <a:sym typeface="Wingdings" pitchFamily="2" charset="2"/>
              </a:rPr>
              <a:t>), </a:t>
            </a:r>
            <a:r>
              <a:rPr lang="ko-KR" altLang="en-US" sz="1000" dirty="0" smtClean="0">
                <a:sym typeface="Wingdings" pitchFamily="2" charset="2"/>
              </a:rPr>
              <a:t>서수 </a:t>
            </a:r>
            <a:r>
              <a:rPr lang="en-US" altLang="ko-KR" sz="1000" dirty="0" smtClean="0">
                <a:sym typeface="Wingdings" pitchFamily="2" charset="2"/>
              </a:rPr>
              <a:t>: </a:t>
            </a:r>
            <a:r>
              <a:rPr lang="ko-KR" altLang="en-US" sz="1000" dirty="0" smtClean="0">
                <a:sym typeface="Wingdings" pitchFamily="2" charset="2"/>
              </a:rPr>
              <a:t>순서를 나타내는 수</a:t>
            </a:r>
            <a:r>
              <a:rPr lang="en-US" altLang="ko-KR" sz="1000" dirty="0" smtClean="0">
                <a:sym typeface="Wingdings" pitchFamily="2" charset="2"/>
              </a:rPr>
              <a:t>(</a:t>
            </a:r>
            <a:r>
              <a:rPr lang="ko-KR" altLang="en-US" sz="1000" dirty="0" smtClean="0">
                <a:sym typeface="Wingdings" pitchFamily="2" charset="2"/>
              </a:rPr>
              <a:t>차례 서 한자 사용</a:t>
            </a:r>
            <a:r>
              <a:rPr lang="en-US" altLang="ko-KR" sz="1000" dirty="0" smtClean="0">
                <a:sym typeface="Wingdings" pitchFamily="2" charset="2"/>
              </a:rPr>
              <a:t>)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기수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: one, two, three, four, five, six, seven, eight, nine, ten, eleven, twelve, … (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우리가 흔히 더 많이 말하고 사용하는 수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)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서수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: first, second, third, fourth, fifth, sixth, seventh, … (1</a:t>
            </a:r>
            <a:r>
              <a:rPr lang="en-US" altLang="ko-KR" sz="1000" baseline="30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st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2</a:t>
            </a:r>
            <a:r>
              <a:rPr lang="en-US" altLang="ko-KR" sz="1000" baseline="30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nd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3</a:t>
            </a:r>
            <a:r>
              <a:rPr lang="en-US" altLang="ko-KR" sz="1000" baseline="30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rd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4</a:t>
            </a:r>
            <a:r>
              <a:rPr lang="en-US" altLang="ko-KR" sz="1000" baseline="30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th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5</a:t>
            </a:r>
            <a:r>
              <a:rPr lang="en-US" altLang="ko-KR" sz="1000" baseline="30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th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6</a:t>
            </a:r>
            <a:r>
              <a:rPr lang="en-US" altLang="ko-KR" sz="1000" baseline="30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th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7</a:t>
            </a:r>
            <a:r>
              <a:rPr lang="en-US" altLang="ko-KR" sz="1000" baseline="30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th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, …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Requirement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857224" y="1897747"/>
            <a:ext cx="7572428" cy="290848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v"/>
            </a:pPr>
            <a:r>
              <a:rPr lang="en-US" altLang="ko-KR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KoNLPy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 </a:t>
            </a:r>
            <a:r>
              <a:rPr lang="ko-KR" altLang="en-US" sz="1200" dirty="0" err="1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설치시</a:t>
            </a:r>
            <a:r>
              <a:rPr lang="ko-KR" altLang="en-US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 필요한 것은</a:t>
            </a:r>
            <a:r>
              <a:rPr lang="en-US" altLang="ko-KR" sz="1200" dirty="0" smtClean="0">
                <a:solidFill>
                  <a:srgbClr val="010014"/>
                </a:solidFill>
                <a:latin typeface="Adobe 고딕 Std B" pitchFamily="34" charset="-127"/>
                <a:ea typeface="Adobe 고딕 Std B" pitchFamily="34" charset="-127"/>
              </a:rPr>
              <a:t>?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윈도우 기준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/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1. JDK 1.8 </a:t>
            </a:r>
            <a:r>
              <a:rPr lang="ko-KR" altLang="en-US" sz="1000" dirty="0" smtClean="0">
                <a:sym typeface="Wingdings" pitchFamily="2" charset="2"/>
              </a:rPr>
              <a:t>이상의 버전이 설치되어 있는지 확인하고 안되어 있다면 설치한다</a:t>
            </a:r>
            <a:r>
              <a:rPr lang="en-US" altLang="ko-KR" sz="1000" dirty="0" smtClean="0">
                <a:sym typeface="Wingdings" pitchFamily="2" charset="2"/>
              </a:rPr>
              <a:t>.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1.7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도 안되는 것은 아니나 굳이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1.7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을 설치할 필요가 없다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 1.8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이상은 설치해주도록 한다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2. [ </a:t>
            </a:r>
            <a:r>
              <a:rPr lang="ko-KR" altLang="en-US" sz="1000" dirty="0" err="1" smtClean="0">
                <a:sym typeface="Wingdings" pitchFamily="2" charset="2"/>
              </a:rPr>
              <a:t>윈도우키</a:t>
            </a:r>
            <a:r>
              <a:rPr lang="ko-KR" altLang="en-US" sz="1000" dirty="0" smtClean="0">
                <a:sym typeface="Wingdings" pitchFamily="2" charset="2"/>
              </a:rPr>
              <a:t> </a:t>
            </a:r>
            <a:r>
              <a:rPr lang="en-US" altLang="ko-KR" sz="1000" dirty="0" smtClean="0">
                <a:sym typeface="Wingdings" pitchFamily="2" charset="2"/>
              </a:rPr>
              <a:t>+ R ]  sysdm.cpl  </a:t>
            </a:r>
            <a:r>
              <a:rPr lang="ko-KR" altLang="en-US" sz="1000" dirty="0" smtClean="0">
                <a:sym typeface="Wingdings" pitchFamily="2" charset="2"/>
              </a:rPr>
              <a:t>시스템속성 창을 띄운 후 </a:t>
            </a:r>
            <a:r>
              <a:rPr lang="en-US" altLang="ko-KR" sz="1000" dirty="0" smtClean="0">
                <a:sym typeface="Wingdings" pitchFamily="2" charset="2"/>
              </a:rPr>
              <a:t> 3</a:t>
            </a:r>
            <a:r>
              <a:rPr lang="ko-KR" altLang="en-US" sz="1000" dirty="0" smtClean="0">
                <a:sym typeface="Wingdings" pitchFamily="2" charset="2"/>
              </a:rPr>
              <a:t>번째 </a:t>
            </a:r>
            <a:r>
              <a:rPr lang="en-US" altLang="ko-KR" sz="1000" dirty="0" smtClean="0">
                <a:sym typeface="Wingdings" pitchFamily="2" charset="2"/>
              </a:rPr>
              <a:t>‘</a:t>
            </a:r>
            <a:r>
              <a:rPr lang="ko-KR" altLang="en-US" sz="1000" dirty="0" smtClean="0">
                <a:sym typeface="Wingdings" pitchFamily="2" charset="2"/>
              </a:rPr>
              <a:t>고급</a:t>
            </a:r>
            <a:r>
              <a:rPr lang="en-US" altLang="ko-KR" sz="1000" dirty="0" smtClean="0">
                <a:sym typeface="Wingdings" pitchFamily="2" charset="2"/>
              </a:rPr>
              <a:t>’ </a:t>
            </a:r>
            <a:r>
              <a:rPr lang="ko-KR" altLang="en-US" sz="1000" dirty="0" smtClean="0">
                <a:sym typeface="Wingdings" pitchFamily="2" charset="2"/>
              </a:rPr>
              <a:t>탭 클릭 </a:t>
            </a:r>
            <a:r>
              <a:rPr lang="en-US" altLang="ko-KR" sz="1000" dirty="0" smtClean="0">
                <a:sym typeface="Wingdings" pitchFamily="2" charset="2"/>
              </a:rPr>
              <a:t> </a:t>
            </a:r>
            <a:r>
              <a:rPr lang="ko-KR" altLang="en-US" sz="1000" dirty="0" smtClean="0">
                <a:sym typeface="Wingdings" pitchFamily="2" charset="2"/>
              </a:rPr>
              <a:t>환경변수 클릭</a:t>
            </a:r>
            <a:r>
              <a:rPr lang="en-US" altLang="ko-KR" sz="1000" dirty="0" smtClean="0">
                <a:sym typeface="Wingdings" pitchFamily="2" charset="2"/>
              </a:rPr>
              <a:t/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/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3. </a:t>
            </a:r>
            <a:r>
              <a:rPr lang="ko-KR" altLang="en-US" sz="1000" dirty="0" smtClean="0">
                <a:sym typeface="Wingdings" pitchFamily="2" charset="2"/>
              </a:rPr>
              <a:t>환경변수 창 </a:t>
            </a:r>
            <a:r>
              <a:rPr lang="en-US" altLang="ko-KR" sz="1000" dirty="0" smtClean="0">
                <a:sym typeface="Wingdings" pitchFamily="2" charset="2"/>
              </a:rPr>
              <a:t>&gt; </a:t>
            </a:r>
            <a:r>
              <a:rPr lang="ko-KR" altLang="en-US" sz="1000" dirty="0" smtClean="0">
                <a:sym typeface="Wingdings" pitchFamily="2" charset="2"/>
              </a:rPr>
              <a:t>시스템변수 </a:t>
            </a:r>
            <a:r>
              <a:rPr lang="en-US" altLang="ko-KR" sz="1000" dirty="0" smtClean="0">
                <a:sym typeface="Wingdings" pitchFamily="2" charset="2"/>
              </a:rPr>
              <a:t>&gt; </a:t>
            </a:r>
            <a:r>
              <a:rPr lang="ko-KR" altLang="en-US" sz="1000" dirty="0" err="1" smtClean="0">
                <a:sym typeface="Wingdings" pitchFamily="2" charset="2"/>
              </a:rPr>
              <a:t>새로만들기</a:t>
            </a:r>
            <a:r>
              <a:rPr lang="ko-KR" altLang="en-US" sz="1000" dirty="0" smtClean="0">
                <a:sym typeface="Wingdings" pitchFamily="2" charset="2"/>
              </a:rPr>
              <a:t> 클릭 </a:t>
            </a:r>
            <a:r>
              <a:rPr lang="en-US" altLang="ko-KR" sz="1000" dirty="0" smtClean="0">
                <a:sym typeface="Wingdings" pitchFamily="2" charset="2"/>
              </a:rPr>
              <a:t>&gt; </a:t>
            </a:r>
            <a:r>
              <a:rPr lang="ko-KR" altLang="en-US" sz="1000" dirty="0" smtClean="0">
                <a:sym typeface="Wingdings" pitchFamily="2" charset="2"/>
              </a:rPr>
              <a:t>변수명과 값을 입력한다</a:t>
            </a:r>
            <a:r>
              <a:rPr lang="en-US" altLang="ko-KR" sz="1000" dirty="0" smtClean="0">
                <a:sym typeface="Wingdings" pitchFamily="2" charset="2"/>
              </a:rPr>
              <a:t>.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변수명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: JAVA_HOME	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변수값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: C:\Program Files\Java\jdk1.8.0_161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4. </a:t>
            </a:r>
            <a:r>
              <a:rPr lang="ko-KR" altLang="en-US" sz="1000" dirty="0" smtClean="0">
                <a:sym typeface="Wingdings" pitchFamily="2" charset="2"/>
              </a:rPr>
              <a:t>환경변수 창 </a:t>
            </a:r>
            <a:r>
              <a:rPr lang="en-US" altLang="ko-KR" sz="1000" dirty="0" smtClean="0">
                <a:sym typeface="Wingdings" pitchFamily="2" charset="2"/>
              </a:rPr>
              <a:t>&gt; </a:t>
            </a:r>
            <a:r>
              <a:rPr lang="ko-KR" altLang="en-US" sz="1000" dirty="0" smtClean="0">
                <a:sym typeface="Wingdings" pitchFamily="2" charset="2"/>
              </a:rPr>
              <a:t>시스템변수 </a:t>
            </a:r>
            <a:r>
              <a:rPr lang="en-US" altLang="ko-KR" sz="1000" dirty="0" smtClean="0">
                <a:sym typeface="Wingdings" pitchFamily="2" charset="2"/>
              </a:rPr>
              <a:t>&gt; </a:t>
            </a:r>
            <a:r>
              <a:rPr lang="ko-KR" altLang="en-US" sz="1000" dirty="0" smtClean="0">
                <a:sym typeface="Wingdings" pitchFamily="2" charset="2"/>
              </a:rPr>
              <a:t>변수명중 </a:t>
            </a:r>
            <a:r>
              <a:rPr lang="en-US" altLang="ko-KR" sz="1000" dirty="0" smtClean="0">
                <a:sym typeface="Wingdings" pitchFamily="2" charset="2"/>
              </a:rPr>
              <a:t>path </a:t>
            </a:r>
            <a:r>
              <a:rPr lang="ko-KR" altLang="en-US" sz="1000" dirty="0" smtClean="0">
                <a:sym typeface="Wingdings" pitchFamily="2" charset="2"/>
              </a:rPr>
              <a:t>찾아서 </a:t>
            </a:r>
            <a:r>
              <a:rPr lang="ko-KR" altLang="en-US" sz="1000" dirty="0" err="1" smtClean="0">
                <a:sym typeface="Wingdings" pitchFamily="2" charset="2"/>
              </a:rPr>
              <a:t>더블클릭하여</a:t>
            </a:r>
            <a:r>
              <a:rPr lang="ko-KR" altLang="en-US" sz="1000" dirty="0" smtClean="0">
                <a:sym typeface="Wingdings" pitchFamily="2" charset="2"/>
              </a:rPr>
              <a:t> </a:t>
            </a:r>
            <a:r>
              <a:rPr lang="en-US" altLang="ko-KR" sz="1000" dirty="0" smtClean="0">
                <a:sym typeface="Wingdings" pitchFamily="2" charset="2"/>
              </a:rPr>
              <a:t>&gt; </a:t>
            </a:r>
            <a:r>
              <a:rPr lang="ko-KR" altLang="en-US" sz="1000" dirty="0" err="1" smtClean="0">
                <a:sym typeface="Wingdings" pitchFamily="2" charset="2"/>
              </a:rPr>
              <a:t>새로만들기</a:t>
            </a:r>
            <a:r>
              <a:rPr lang="ko-KR" altLang="en-US" sz="1000" dirty="0" smtClean="0">
                <a:sym typeface="Wingdings" pitchFamily="2" charset="2"/>
              </a:rPr>
              <a:t> 클릭하여 패스 추가</a:t>
            </a:r>
            <a:r>
              <a:rPr lang="en-US" altLang="ko-KR" sz="1000" dirty="0" smtClean="0">
                <a:sym typeface="Wingdings" pitchFamily="2" charset="2"/>
              </a:rPr>
              <a:t>.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 C:\Program Files\Java\jdk1.8.0_161\bin</a:t>
            </a:r>
            <a:b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</a:br>
            <a:r>
              <a:rPr lang="en-US" altLang="ko-KR" sz="1000" dirty="0" smtClean="0">
                <a:sym typeface="Wingdings" pitchFamily="2" charset="2"/>
              </a:rPr>
              <a:t>5. </a:t>
            </a:r>
            <a:r>
              <a:rPr lang="ko-KR" altLang="en-US" sz="1000" dirty="0" smtClean="0">
                <a:sym typeface="Wingdings" pitchFamily="2" charset="2"/>
              </a:rPr>
              <a:t>잘 설치되었는지 자바 버전 출력하여 확인</a:t>
            </a:r>
            <a:r>
              <a:rPr lang="en-US" altLang="ko-KR" sz="1000" dirty="0" smtClean="0">
                <a:sym typeface="Wingdings" pitchFamily="2" charset="2"/>
              </a:rPr>
              <a:t>.</a:t>
            </a:r>
            <a:br>
              <a:rPr lang="en-US" altLang="ko-KR" sz="1000" dirty="0" smtClean="0">
                <a:sym typeface="Wingdings" pitchFamily="2" charset="2"/>
              </a:rPr>
            </a:b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	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콘솔창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열어서 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java –version 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입력하고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엔터치면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버전명이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</a:t>
            </a:r>
            <a:r>
              <a:rPr lang="ko-KR" altLang="en-US" sz="1000" dirty="0" err="1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출력되서</a:t>
            </a:r>
            <a:r>
              <a:rPr lang="ko-KR" altLang="en-US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 나온다</a:t>
            </a:r>
            <a:r>
              <a:rPr lang="en-US" altLang="ko-KR" sz="1000" dirty="0" smtClean="0">
                <a:solidFill>
                  <a:schemeClr val="bg1">
                    <a:lumMod val="50000"/>
                  </a:schemeClr>
                </a:solidFill>
                <a:sym typeface="Wingdings" pitchFamily="2" charset="2"/>
              </a:rPr>
              <a:t>.</a:t>
            </a:r>
            <a:endParaRPr lang="en-US" altLang="ko-KR" sz="10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 txBox="1">
            <a:spLocks/>
          </p:cNvSpPr>
          <p:nvPr/>
        </p:nvSpPr>
        <p:spPr>
          <a:xfrm>
            <a:off x="685800" y="469099"/>
            <a:ext cx="7772400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3600" dirty="0" err="1" smtClean="0">
                <a:latin typeface="Adobe 고딕 Std B" pitchFamily="34" charset="-127"/>
                <a:ea typeface="Adobe 고딕 Std B" pitchFamily="34" charset="-127"/>
                <a:cs typeface="+mj-cs"/>
              </a:rPr>
              <a:t>KoNLPY</a:t>
            </a:r>
            <a:r>
              <a:rPr lang="en-US" altLang="ko-KR" sz="3600" dirty="0" smtClean="0">
                <a:latin typeface="Adobe 고딕 Std B" pitchFamily="34" charset="-127"/>
                <a:ea typeface="Adobe 고딕 Std B" pitchFamily="34" charset="-127"/>
                <a:cs typeface="+mj-cs"/>
              </a:rPr>
              <a:t> Installation(1)</a:t>
            </a:r>
          </a:p>
        </p:txBody>
      </p:sp>
      <p:pic>
        <p:nvPicPr>
          <p:cNvPr id="6" name="그림 5" descr="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7222" y="1785932"/>
            <a:ext cx="6289557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15205</TotalTime>
  <Words>273</Words>
  <Application>Microsoft Office PowerPoint</Application>
  <PresentationFormat>화면 슬라이드 쇼(16:9)</PresentationFormat>
  <Paragraphs>79</Paragraphs>
  <Slides>47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47</vt:i4>
      </vt:variant>
    </vt:vector>
  </HeadingPairs>
  <TitlesOfParts>
    <vt:vector size="48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설치시 주의사항</dc:title>
  <dc:creator>Microsoft Corporation</dc:creator>
  <cp:lastModifiedBy>innerweb</cp:lastModifiedBy>
  <cp:revision>2068</cp:revision>
  <dcterms:created xsi:type="dcterms:W3CDTF">2006-10-05T04:04:58Z</dcterms:created>
  <dcterms:modified xsi:type="dcterms:W3CDTF">2020-10-08T06:04:45Z</dcterms:modified>
</cp:coreProperties>
</file>