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113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s/slide120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99.xml" ContentType="application/vnd.openxmlformats-officedocument.presentationml.slide+xml"/>
  <Override PartName="/ppt/slides/slide118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07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s/slide121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s/slide119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108.xml" ContentType="application/vnd.openxmlformats-officedocument.presentationml.slide+xml"/>
  <Override PartName="/ppt/slides/slide117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ppt/slides/slide106.xml" ContentType="application/vnd.openxmlformats-officedocument.presentationml.slide+xml"/>
  <Override PartName="/ppt/slides/slide115.xml" ContentType="application/vnd.openxmlformats-officedocument.presentationml.slide+xml"/>
  <Override PartName="/ppt/slides/slide124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s/slide122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slides/slide123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610" r:id="rId2"/>
    <p:sldId id="716" r:id="rId3"/>
    <p:sldId id="717" r:id="rId4"/>
    <p:sldId id="718" r:id="rId5"/>
    <p:sldId id="719" r:id="rId6"/>
    <p:sldId id="720" r:id="rId7"/>
    <p:sldId id="721" r:id="rId8"/>
    <p:sldId id="722" r:id="rId9"/>
    <p:sldId id="715" r:id="rId10"/>
    <p:sldId id="613" r:id="rId11"/>
    <p:sldId id="611" r:id="rId12"/>
    <p:sldId id="612" r:id="rId13"/>
    <p:sldId id="614" r:id="rId14"/>
    <p:sldId id="615" r:id="rId15"/>
    <p:sldId id="616" r:id="rId16"/>
    <p:sldId id="617" r:id="rId17"/>
    <p:sldId id="618" r:id="rId18"/>
    <p:sldId id="620" r:id="rId19"/>
    <p:sldId id="619" r:id="rId20"/>
    <p:sldId id="621" r:id="rId21"/>
    <p:sldId id="623" r:id="rId22"/>
    <p:sldId id="624" r:id="rId23"/>
    <p:sldId id="625" r:id="rId24"/>
    <p:sldId id="626" r:id="rId25"/>
    <p:sldId id="627" r:id="rId26"/>
    <p:sldId id="628" r:id="rId27"/>
    <p:sldId id="629" r:id="rId28"/>
    <p:sldId id="630" r:id="rId29"/>
    <p:sldId id="638" r:id="rId30"/>
    <p:sldId id="631" r:id="rId31"/>
    <p:sldId id="632" r:id="rId32"/>
    <p:sldId id="639" r:id="rId33"/>
    <p:sldId id="633" r:id="rId34"/>
    <p:sldId id="634" r:id="rId35"/>
    <p:sldId id="635" r:id="rId36"/>
    <p:sldId id="636" r:id="rId37"/>
    <p:sldId id="637" r:id="rId38"/>
    <p:sldId id="649" r:id="rId39"/>
    <p:sldId id="652" r:id="rId40"/>
    <p:sldId id="645" r:id="rId41"/>
    <p:sldId id="647" r:id="rId42"/>
    <p:sldId id="648" r:id="rId43"/>
    <p:sldId id="650" r:id="rId44"/>
    <p:sldId id="651" r:id="rId45"/>
    <p:sldId id="653" r:id="rId46"/>
    <p:sldId id="646" r:id="rId47"/>
    <p:sldId id="656" r:id="rId48"/>
    <p:sldId id="640" r:id="rId49"/>
    <p:sldId id="655" r:id="rId50"/>
    <p:sldId id="654" r:id="rId51"/>
    <p:sldId id="641" r:id="rId52"/>
    <p:sldId id="642" r:id="rId53"/>
    <p:sldId id="643" r:id="rId54"/>
    <p:sldId id="657" r:id="rId55"/>
    <p:sldId id="658" r:id="rId56"/>
    <p:sldId id="659" r:id="rId57"/>
    <p:sldId id="660" r:id="rId58"/>
    <p:sldId id="661" r:id="rId59"/>
    <p:sldId id="662" r:id="rId60"/>
    <p:sldId id="663" r:id="rId61"/>
    <p:sldId id="664" r:id="rId62"/>
    <p:sldId id="665" r:id="rId63"/>
    <p:sldId id="666" r:id="rId64"/>
    <p:sldId id="667" r:id="rId65"/>
    <p:sldId id="668" r:id="rId66"/>
    <p:sldId id="669" r:id="rId67"/>
    <p:sldId id="670" r:id="rId68"/>
    <p:sldId id="671" r:id="rId69"/>
    <p:sldId id="672" r:id="rId70"/>
    <p:sldId id="673" r:id="rId71"/>
    <p:sldId id="680" r:id="rId72"/>
    <p:sldId id="674" r:id="rId73"/>
    <p:sldId id="675" r:id="rId74"/>
    <p:sldId id="676" r:id="rId75"/>
    <p:sldId id="677" r:id="rId76"/>
    <p:sldId id="678" r:id="rId77"/>
    <p:sldId id="679" r:id="rId78"/>
    <p:sldId id="681" r:id="rId79"/>
    <p:sldId id="682" r:id="rId80"/>
    <p:sldId id="684" r:id="rId81"/>
    <p:sldId id="685" r:id="rId82"/>
    <p:sldId id="686" r:id="rId83"/>
    <p:sldId id="689" r:id="rId84"/>
    <p:sldId id="687" r:id="rId85"/>
    <p:sldId id="688" r:id="rId86"/>
    <p:sldId id="690" r:id="rId87"/>
    <p:sldId id="683" r:id="rId88"/>
    <p:sldId id="691" r:id="rId89"/>
    <p:sldId id="692" r:id="rId90"/>
    <p:sldId id="693" r:id="rId91"/>
    <p:sldId id="694" r:id="rId92"/>
    <p:sldId id="695" r:id="rId93"/>
    <p:sldId id="700" r:id="rId94"/>
    <p:sldId id="696" r:id="rId95"/>
    <p:sldId id="697" r:id="rId96"/>
    <p:sldId id="698" r:id="rId97"/>
    <p:sldId id="699" r:id="rId98"/>
    <p:sldId id="701" r:id="rId99"/>
    <p:sldId id="702" r:id="rId100"/>
    <p:sldId id="703" r:id="rId101"/>
    <p:sldId id="704" r:id="rId102"/>
    <p:sldId id="705" r:id="rId103"/>
    <p:sldId id="706" r:id="rId104"/>
    <p:sldId id="723" r:id="rId105"/>
    <p:sldId id="724" r:id="rId106"/>
    <p:sldId id="707" r:id="rId107"/>
    <p:sldId id="708" r:id="rId108"/>
    <p:sldId id="709" r:id="rId109"/>
    <p:sldId id="710" r:id="rId110"/>
    <p:sldId id="711" r:id="rId111"/>
    <p:sldId id="712" r:id="rId112"/>
    <p:sldId id="713" r:id="rId113"/>
    <p:sldId id="714" r:id="rId114"/>
    <p:sldId id="725" r:id="rId115"/>
    <p:sldId id="726" r:id="rId116"/>
    <p:sldId id="727" r:id="rId117"/>
    <p:sldId id="728" r:id="rId118"/>
    <p:sldId id="729" r:id="rId119"/>
    <p:sldId id="730" r:id="rId120"/>
    <p:sldId id="731" r:id="rId121"/>
    <p:sldId id="732" r:id="rId122"/>
    <p:sldId id="733" r:id="rId123"/>
    <p:sldId id="734" r:id="rId124"/>
    <p:sldId id="735" r:id="rId125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0014"/>
    <a:srgbClr val="030129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143" d="100"/>
          <a:sy n="143" d="100"/>
        </p:scale>
        <p:origin x="-492" y="-18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theme" Target="theme/theme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2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slide" Target="slides/slide123.xml"/><Relationship Id="rId129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viewProps" Target="view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61" Type="http://schemas.openxmlformats.org/officeDocument/2006/relationships/slide" Target="slides/slide60.xml"/><Relationship Id="rId82" Type="http://schemas.openxmlformats.org/officeDocument/2006/relationships/slide" Target="slides/slide8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2020-08-11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2020-08-11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2020-08-11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2020-08-11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2020-08-11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2020-08-11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2020-08-11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2020-08-11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2020-08-11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2020-08-11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2020-08-11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30EDBD-1C2D-4C1E-B459-B60219FAB484}" type="datetimeFigureOut">
              <a:rPr lang="ko-KR" altLang="en-US" smtClean="0"/>
              <a:pPr/>
              <a:t>2020-08-11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01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714348" y="1897747"/>
            <a:ext cx="7786742" cy="2862322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</a:rPr>
              <a:t>넘파이는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Numerical Python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의 합성어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.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	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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Numerical :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(a)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수의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,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수와 관련된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,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숫자로 나타낸</a:t>
            </a:r>
            <a:endParaRPr lang="en-US" altLang="ko-KR" sz="1000" dirty="0" smtClean="0">
              <a:solidFill>
                <a:schemeClr val="bg1">
                  <a:lumMod val="50000"/>
                </a:schemeClr>
              </a:solidFill>
              <a:sym typeface="Wingdings" pitchFamily="2" charset="2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  <a:sym typeface="Wingdings" pitchFamily="2" charset="2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이름에서 알 수 있듯이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넘파이는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</a:t>
            </a:r>
            <a:r>
              <a:rPr lang="ko-KR" altLang="en-US" sz="1000" dirty="0" smtClean="0">
                <a:solidFill>
                  <a:srgbClr val="92D050"/>
                </a:solidFill>
                <a:sym typeface="Wingdings" pitchFamily="2" charset="2"/>
              </a:rPr>
              <a:t>수와 관련된 부분을 지원하는 라이브러리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임을 알 수 있다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주로 </a:t>
            </a:r>
            <a:r>
              <a:rPr lang="ko-KR" altLang="en-US" sz="1000" dirty="0" smtClean="0">
                <a:solidFill>
                  <a:srgbClr val="00B0F0"/>
                </a:solidFill>
                <a:sym typeface="Wingdings" pitchFamily="2" charset="2"/>
              </a:rPr>
              <a:t>행렬이나 다차원 배열을 쉽게 처리하고 고속의 연산을 수행할 수 있도록 지원하는 </a:t>
            </a:r>
            <a:r>
              <a:rPr lang="ko-KR" altLang="en-US" sz="1000" dirty="0" err="1" smtClean="0">
                <a:solidFill>
                  <a:srgbClr val="00B0F0"/>
                </a:solidFill>
                <a:sym typeface="Wingdings" pitchFamily="2" charset="2"/>
              </a:rPr>
              <a:t>파이썬</a:t>
            </a:r>
            <a:r>
              <a:rPr lang="ko-KR" altLang="en-US" sz="1000" dirty="0" smtClean="0">
                <a:solidFill>
                  <a:srgbClr val="00B0F0"/>
                </a:solidFill>
                <a:sym typeface="Wingdings" pitchFamily="2" charset="2"/>
              </a:rPr>
              <a:t> 라이브러리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이다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그러다보니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</a:t>
            </a:r>
            <a:r>
              <a:rPr lang="ko-KR" altLang="en-US" sz="1000" dirty="0" err="1" smtClean="0">
                <a:solidFill>
                  <a:srgbClr val="92D050"/>
                </a:solidFill>
                <a:sym typeface="Wingdings" pitchFamily="2" charset="2"/>
              </a:rPr>
              <a:t>머신러닝</a:t>
            </a:r>
            <a:r>
              <a:rPr lang="en-US" altLang="ko-KR" sz="1000" dirty="0" smtClean="0">
                <a:solidFill>
                  <a:srgbClr val="92D050"/>
                </a:solidFill>
                <a:sym typeface="Wingdings" pitchFamily="2" charset="2"/>
              </a:rPr>
              <a:t>, </a:t>
            </a:r>
            <a:r>
              <a:rPr lang="ko-KR" altLang="en-US" sz="1000" dirty="0" err="1" smtClean="0">
                <a:solidFill>
                  <a:srgbClr val="92D050"/>
                </a:solidFill>
                <a:sym typeface="Wingdings" pitchFamily="2" charset="2"/>
              </a:rPr>
              <a:t>딥러닝</a:t>
            </a:r>
            <a:r>
              <a:rPr lang="en-US" altLang="ko-KR" sz="1000" dirty="0" smtClean="0">
                <a:solidFill>
                  <a:srgbClr val="92D050"/>
                </a:solidFill>
                <a:sym typeface="Wingdings" pitchFamily="2" charset="2"/>
              </a:rPr>
              <a:t>, </a:t>
            </a:r>
            <a:r>
              <a:rPr lang="ko-KR" altLang="en-US" sz="1000" dirty="0" smtClean="0">
                <a:solidFill>
                  <a:srgbClr val="92D050"/>
                </a:solidFill>
                <a:sym typeface="Wingdings" pitchFamily="2" charset="2"/>
              </a:rPr>
              <a:t>데이터 분석 및 과학 분야에서 많이 사용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된다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  <a:sym typeface="Wingdings" pitchFamily="2" charset="2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넘파이를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건너뛰고 바로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판다스를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공부하면 학습속도가 빠르지 못하다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왜냐하면 </a:t>
            </a:r>
            <a:r>
              <a:rPr lang="ko-KR" altLang="en-US" sz="1000" dirty="0" err="1" smtClean="0">
                <a:solidFill>
                  <a:srgbClr val="00B0F0"/>
                </a:solidFill>
                <a:sym typeface="Wingdings" pitchFamily="2" charset="2"/>
              </a:rPr>
              <a:t>판다스</a:t>
            </a:r>
            <a:r>
              <a:rPr lang="en-US" altLang="ko-KR" sz="1000" dirty="0" smtClean="0">
                <a:solidFill>
                  <a:srgbClr val="00B0F0"/>
                </a:solidFill>
                <a:sym typeface="Wingdings" pitchFamily="2" charset="2"/>
              </a:rPr>
              <a:t> </a:t>
            </a:r>
            <a:r>
              <a:rPr lang="ko-KR" altLang="en-US" sz="1000" dirty="0" smtClean="0">
                <a:solidFill>
                  <a:srgbClr val="00B0F0"/>
                </a:solidFill>
                <a:sym typeface="Wingdings" pitchFamily="2" charset="2"/>
              </a:rPr>
              <a:t>및 시각화 라이브러리 등이 </a:t>
            </a:r>
            <a:r>
              <a:rPr lang="ko-KR" altLang="en-US" sz="1000" dirty="0" err="1" smtClean="0">
                <a:solidFill>
                  <a:srgbClr val="00B0F0"/>
                </a:solidFill>
                <a:sym typeface="Wingdings" pitchFamily="2" charset="2"/>
              </a:rPr>
              <a:t>넘파이를</a:t>
            </a:r>
            <a:r>
              <a:rPr lang="ko-KR" altLang="en-US" sz="1000" dirty="0" smtClean="0">
                <a:solidFill>
                  <a:srgbClr val="00B0F0"/>
                </a:solidFill>
                <a:sym typeface="Wingdings" pitchFamily="2" charset="2"/>
              </a:rPr>
              <a:t> 근간으로 하기 때문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에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넘파이를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배우면 이후 학습이 수월하다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따라서 학습순서는 </a:t>
            </a:r>
            <a:r>
              <a:rPr lang="en-US" altLang="ko-KR" sz="1000" dirty="0" smtClean="0">
                <a:solidFill>
                  <a:srgbClr val="FFFF00"/>
                </a:solidFill>
                <a:sym typeface="Wingdings" pitchFamily="2" charset="2"/>
              </a:rPr>
              <a:t>“</a:t>
            </a:r>
            <a:r>
              <a:rPr lang="ko-KR" altLang="en-US" sz="1000" dirty="0" err="1" smtClean="0">
                <a:solidFill>
                  <a:srgbClr val="FFFF00"/>
                </a:solidFill>
                <a:sym typeface="Wingdings" pitchFamily="2" charset="2"/>
              </a:rPr>
              <a:t>파이썬</a:t>
            </a:r>
            <a:r>
              <a:rPr lang="ko-KR" altLang="en-US" sz="1000" dirty="0" smtClean="0">
                <a:solidFill>
                  <a:srgbClr val="FFFF00"/>
                </a:solidFill>
                <a:sym typeface="Wingdings" pitchFamily="2" charset="2"/>
              </a:rPr>
              <a:t> 문법 </a:t>
            </a:r>
            <a:r>
              <a:rPr lang="en-US" altLang="ko-KR" sz="1000" dirty="0" smtClean="0">
                <a:solidFill>
                  <a:srgbClr val="FFFF00"/>
                </a:solidFill>
                <a:sym typeface="Wingdings" pitchFamily="2" charset="2"/>
              </a:rPr>
              <a:t> </a:t>
            </a:r>
            <a:r>
              <a:rPr lang="ko-KR" altLang="en-US" sz="1000" dirty="0" err="1" smtClean="0">
                <a:solidFill>
                  <a:srgbClr val="FFFF00"/>
                </a:solidFill>
                <a:sym typeface="Wingdings" pitchFamily="2" charset="2"/>
              </a:rPr>
              <a:t>넘파이</a:t>
            </a:r>
            <a:r>
              <a:rPr lang="ko-KR" altLang="en-US" sz="1000" dirty="0" smtClean="0">
                <a:solidFill>
                  <a:srgbClr val="FFFF00"/>
                </a:solidFill>
                <a:sym typeface="Wingdings" pitchFamily="2" charset="2"/>
              </a:rPr>
              <a:t> </a:t>
            </a:r>
            <a:r>
              <a:rPr lang="en-US" altLang="ko-KR" sz="1000" dirty="0" smtClean="0">
                <a:solidFill>
                  <a:srgbClr val="FFFF00"/>
                </a:solidFill>
                <a:sym typeface="Wingdings" pitchFamily="2" charset="2"/>
              </a:rPr>
              <a:t> </a:t>
            </a:r>
            <a:r>
              <a:rPr lang="ko-KR" altLang="en-US" sz="1000" dirty="0" err="1" smtClean="0">
                <a:solidFill>
                  <a:srgbClr val="FFFF00"/>
                </a:solidFill>
                <a:sym typeface="Wingdings" pitchFamily="2" charset="2"/>
              </a:rPr>
              <a:t>판다스</a:t>
            </a:r>
            <a:r>
              <a:rPr lang="ko-KR" altLang="en-US" sz="1000" dirty="0" smtClean="0">
                <a:solidFill>
                  <a:srgbClr val="FFFF00"/>
                </a:solidFill>
                <a:sym typeface="Wingdings" pitchFamily="2" charset="2"/>
              </a:rPr>
              <a:t> </a:t>
            </a:r>
            <a:r>
              <a:rPr lang="en-US" altLang="ko-KR" sz="1000" dirty="0" smtClean="0">
                <a:solidFill>
                  <a:srgbClr val="FFFF00"/>
                </a:solidFill>
                <a:sym typeface="Wingdings" pitchFamily="2" charset="2"/>
              </a:rPr>
              <a:t> </a:t>
            </a:r>
            <a:r>
              <a:rPr lang="ko-KR" altLang="en-US" sz="1000" dirty="0" smtClean="0">
                <a:solidFill>
                  <a:srgbClr val="FFFF00"/>
                </a:solidFill>
                <a:sym typeface="Wingdings" pitchFamily="2" charset="2"/>
              </a:rPr>
              <a:t>시각화 라이브러리</a:t>
            </a:r>
            <a:r>
              <a:rPr lang="en-US" altLang="ko-KR" sz="1000" dirty="0" smtClean="0">
                <a:solidFill>
                  <a:srgbClr val="FFFF00"/>
                </a:solidFill>
                <a:sym typeface="Wingdings" pitchFamily="2" charset="2"/>
              </a:rPr>
              <a:t>”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순서대로 할 것을 권장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파이썬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배열 리스트에서 배운 내용이 그대로 사용되어지므로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파이썬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문법이 약하면 돌아가서 배열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(list)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파트라도 다시 공부한다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그러나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넘파이만의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문법과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자료형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등 다른 부분도 많기 때문에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넘파이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고유 방식을 잘 익혀야 한다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</a:p>
        </p:txBody>
      </p:sp>
      <p:sp>
        <p:nvSpPr>
          <p:cNvPr id="5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Numpy</a:t>
            </a:r>
            <a:r>
              <a:rPr lang="en-US" altLang="ko-KR" sz="3600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.. 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introduction</a:t>
            </a:r>
            <a:endParaRPr lang="en-US" altLang="ko-KR" sz="3600" dirty="0" smtClean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01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857224" y="1897747"/>
            <a:ext cx="7429552" cy="2862322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rgbClr val="00B050"/>
                </a:solidFill>
              </a:rPr>
              <a:t>&gt;&gt;&gt; # </a:t>
            </a:r>
            <a:r>
              <a:rPr lang="en-US" altLang="ko-KR" sz="1000" dirty="0" err="1" smtClean="0">
                <a:solidFill>
                  <a:srgbClr val="00B050"/>
                </a:solidFill>
              </a:rPr>
              <a:t>numpy</a:t>
            </a:r>
            <a:r>
              <a:rPr lang="en-US" altLang="ko-KR" sz="1000" dirty="0" smtClean="0">
                <a:solidFill>
                  <a:srgbClr val="00B050"/>
                </a:solidFill>
              </a:rPr>
              <a:t> import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import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numpy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as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np</a:t>
            </a: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np._version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_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Traceback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(most recent call last):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File "&lt;pyshell#73&gt;", line 1, in &lt;module&gt;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np._version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_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File "C:\Users\web\AppData\Local\Programs\Python\Python38\lib\site-packages\numpy\__init__.py", line 219, in __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getattr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__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raise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AttributeError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("module {!r} has no attribute "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AttributeError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: module '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numpy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' has no attribute '_version_'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np.__version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__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'1.18.5'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</p:txBody>
      </p:sp>
      <p:sp>
        <p:nvSpPr>
          <p:cNvPr id="5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Numpy</a:t>
            </a:r>
            <a:r>
              <a:rPr lang="en-US" altLang="ko-KR" sz="3600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.. 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version</a:t>
            </a:r>
            <a:endParaRPr lang="en-US" altLang="ko-KR" sz="3600" dirty="0" smtClean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01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Numpy</a:t>
            </a:r>
            <a:r>
              <a:rPr lang="en-US" altLang="ko-KR" sz="3600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..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Broadcasting Rule</a:t>
            </a:r>
            <a:endParaRPr lang="en-US" altLang="ko-KR" sz="3600" dirty="0" smtClean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  <p:graphicFrame>
        <p:nvGraphicFramePr>
          <p:cNvPr id="5" name="표 4"/>
          <p:cNvGraphicFramePr>
            <a:graphicFrameLocks noGrp="1"/>
          </p:cNvGraphicFramePr>
          <p:nvPr/>
        </p:nvGraphicFramePr>
        <p:xfrm>
          <a:off x="928662" y="2045974"/>
          <a:ext cx="1071570" cy="109728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357190"/>
                <a:gridCol w="357190"/>
                <a:gridCol w="357190"/>
              </a:tblGrid>
              <a:tr h="309565">
                <a:tc>
                  <a:txBody>
                    <a:bodyPr/>
                    <a:lstStyle/>
                    <a:p>
                      <a:pPr latinLnBrk="1"/>
                      <a:endParaRPr lang="ko-KR" altLang="en-US" dirty="0">
                        <a:ln>
                          <a:solidFill>
                            <a:srgbClr val="FF0000"/>
                          </a:solidFill>
                        </a:ln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>
                        <a:ln>
                          <a:solidFill>
                            <a:srgbClr val="FF0000"/>
                          </a:solidFill>
                        </a:ln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>
                        <a:ln>
                          <a:solidFill>
                            <a:srgbClr val="FF0000"/>
                          </a:solidFill>
                        </a:ln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309565">
                <a:tc>
                  <a:txBody>
                    <a:bodyPr/>
                    <a:lstStyle/>
                    <a:p>
                      <a:pPr latinLnBrk="1"/>
                      <a:endParaRPr lang="ko-KR" altLang="en-US">
                        <a:ln>
                          <a:solidFill>
                            <a:srgbClr val="FF0000"/>
                          </a:solidFill>
                        </a:ln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>
                        <a:ln>
                          <a:solidFill>
                            <a:srgbClr val="FF0000"/>
                          </a:solidFill>
                        </a:ln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>
                        <a:ln>
                          <a:solidFill>
                            <a:srgbClr val="FF0000"/>
                          </a:solidFill>
                        </a:ln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309565">
                <a:tc>
                  <a:txBody>
                    <a:bodyPr/>
                    <a:lstStyle/>
                    <a:p>
                      <a:pPr latinLnBrk="1"/>
                      <a:endParaRPr lang="ko-KR" altLang="en-US">
                        <a:ln>
                          <a:solidFill>
                            <a:srgbClr val="FF0000"/>
                          </a:solidFill>
                        </a:ln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>
                        <a:ln>
                          <a:solidFill>
                            <a:srgbClr val="FF0000"/>
                          </a:solidFill>
                        </a:ln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>
                        <a:ln>
                          <a:solidFill>
                            <a:srgbClr val="FF0000"/>
                          </a:solidFill>
                        </a:ln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표 6"/>
          <p:cNvGraphicFramePr>
            <a:graphicFrameLocks noGrp="1"/>
          </p:cNvGraphicFramePr>
          <p:nvPr/>
        </p:nvGraphicFramePr>
        <p:xfrm>
          <a:off x="2143108" y="2045974"/>
          <a:ext cx="357190" cy="36576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357190"/>
              </a:tblGrid>
              <a:tr h="357190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8" name="표 7"/>
          <p:cNvGraphicFramePr>
            <a:graphicFrameLocks noGrp="1"/>
          </p:cNvGraphicFramePr>
          <p:nvPr/>
        </p:nvGraphicFramePr>
        <p:xfrm>
          <a:off x="3350880" y="2045974"/>
          <a:ext cx="1071570" cy="109728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357190"/>
                <a:gridCol w="357190"/>
                <a:gridCol w="357190"/>
              </a:tblGrid>
              <a:tr h="309565">
                <a:tc>
                  <a:txBody>
                    <a:bodyPr/>
                    <a:lstStyle/>
                    <a:p>
                      <a:pPr latinLnBrk="1"/>
                      <a:endParaRPr lang="ko-KR" altLang="en-US" dirty="0">
                        <a:ln>
                          <a:solidFill>
                            <a:srgbClr val="FF0000"/>
                          </a:solidFill>
                        </a:ln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>
                        <a:ln>
                          <a:solidFill>
                            <a:srgbClr val="FF0000"/>
                          </a:solidFill>
                        </a:ln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>
                        <a:ln>
                          <a:solidFill>
                            <a:srgbClr val="FF0000"/>
                          </a:solidFill>
                        </a:ln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309565">
                <a:tc>
                  <a:txBody>
                    <a:bodyPr/>
                    <a:lstStyle/>
                    <a:p>
                      <a:pPr latinLnBrk="1"/>
                      <a:endParaRPr lang="ko-KR" altLang="en-US">
                        <a:ln>
                          <a:solidFill>
                            <a:srgbClr val="FF0000"/>
                          </a:solidFill>
                        </a:ln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>
                        <a:ln>
                          <a:solidFill>
                            <a:srgbClr val="FF0000"/>
                          </a:solidFill>
                        </a:ln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>
                        <a:ln>
                          <a:solidFill>
                            <a:srgbClr val="FF0000"/>
                          </a:solidFill>
                        </a:ln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309565">
                <a:tc>
                  <a:txBody>
                    <a:bodyPr/>
                    <a:lstStyle/>
                    <a:p>
                      <a:pPr latinLnBrk="1"/>
                      <a:endParaRPr lang="ko-KR" altLang="en-US">
                        <a:ln>
                          <a:solidFill>
                            <a:srgbClr val="FF0000"/>
                          </a:solidFill>
                        </a:ln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>
                        <a:ln>
                          <a:solidFill>
                            <a:srgbClr val="FF0000"/>
                          </a:solidFill>
                        </a:ln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>
                        <a:ln>
                          <a:solidFill>
                            <a:srgbClr val="FF0000"/>
                          </a:solidFill>
                        </a:ln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표 9"/>
          <p:cNvGraphicFramePr>
            <a:graphicFrameLocks noGrp="1"/>
          </p:cNvGraphicFramePr>
          <p:nvPr/>
        </p:nvGraphicFramePr>
        <p:xfrm>
          <a:off x="4572001" y="2045974"/>
          <a:ext cx="1071570" cy="36576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357190"/>
                <a:gridCol w="357190"/>
                <a:gridCol w="357190"/>
              </a:tblGrid>
              <a:tr h="357190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9" name="표 8"/>
          <p:cNvGraphicFramePr>
            <a:graphicFrameLocks noGrp="1"/>
          </p:cNvGraphicFramePr>
          <p:nvPr/>
        </p:nvGraphicFramePr>
        <p:xfrm>
          <a:off x="6572264" y="2045974"/>
          <a:ext cx="1071570" cy="109728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357190"/>
                <a:gridCol w="357190"/>
                <a:gridCol w="357190"/>
              </a:tblGrid>
              <a:tr h="309565">
                <a:tc>
                  <a:txBody>
                    <a:bodyPr/>
                    <a:lstStyle/>
                    <a:p>
                      <a:pPr latinLnBrk="1"/>
                      <a:endParaRPr lang="ko-KR" altLang="en-US" dirty="0">
                        <a:ln>
                          <a:solidFill>
                            <a:srgbClr val="FF0000"/>
                          </a:solidFill>
                        </a:ln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>
                        <a:ln>
                          <a:solidFill>
                            <a:srgbClr val="FF0000"/>
                          </a:solidFill>
                        </a:ln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>
                        <a:ln>
                          <a:solidFill>
                            <a:srgbClr val="FF0000"/>
                          </a:solidFill>
                        </a:ln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309565">
                <a:tc>
                  <a:txBody>
                    <a:bodyPr/>
                    <a:lstStyle/>
                    <a:p>
                      <a:pPr latinLnBrk="1"/>
                      <a:endParaRPr lang="ko-KR" altLang="en-US" dirty="0">
                        <a:ln>
                          <a:solidFill>
                            <a:srgbClr val="FF0000"/>
                          </a:solidFill>
                        </a:ln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>
                        <a:ln>
                          <a:solidFill>
                            <a:srgbClr val="FF0000"/>
                          </a:solidFill>
                        </a:ln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>
                        <a:ln>
                          <a:solidFill>
                            <a:srgbClr val="FF0000"/>
                          </a:solidFill>
                        </a:ln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309565">
                <a:tc>
                  <a:txBody>
                    <a:bodyPr/>
                    <a:lstStyle/>
                    <a:p>
                      <a:pPr latinLnBrk="1"/>
                      <a:endParaRPr lang="ko-KR" altLang="en-US" dirty="0">
                        <a:ln>
                          <a:solidFill>
                            <a:srgbClr val="FF0000"/>
                          </a:solidFill>
                        </a:ln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>
                        <a:ln>
                          <a:solidFill>
                            <a:srgbClr val="FF0000"/>
                          </a:solidFill>
                        </a:ln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>
                        <a:ln>
                          <a:solidFill>
                            <a:srgbClr val="FF0000"/>
                          </a:solidFill>
                        </a:ln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표 10"/>
          <p:cNvGraphicFramePr>
            <a:graphicFrameLocks noGrp="1"/>
          </p:cNvGraphicFramePr>
          <p:nvPr/>
        </p:nvGraphicFramePr>
        <p:xfrm>
          <a:off x="7786710" y="2045974"/>
          <a:ext cx="333356" cy="109728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333356"/>
              </a:tblGrid>
              <a:tr h="343956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343956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01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Numpy</a:t>
            </a:r>
            <a:r>
              <a:rPr lang="en-US" altLang="ko-KR" sz="3600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..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Broadcasting Rule</a:t>
            </a:r>
            <a:endParaRPr lang="en-US" altLang="ko-KR" sz="3600" dirty="0" smtClean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  <p:graphicFrame>
        <p:nvGraphicFramePr>
          <p:cNvPr id="10" name="표 9"/>
          <p:cNvGraphicFramePr>
            <a:graphicFrameLocks noGrp="1"/>
          </p:cNvGraphicFramePr>
          <p:nvPr/>
        </p:nvGraphicFramePr>
        <p:xfrm>
          <a:off x="1428728" y="2045974"/>
          <a:ext cx="1071570" cy="36576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357190"/>
                <a:gridCol w="357190"/>
                <a:gridCol w="357190"/>
              </a:tblGrid>
              <a:tr h="357190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9" name="표 8"/>
          <p:cNvGraphicFramePr>
            <a:graphicFrameLocks noGrp="1"/>
          </p:cNvGraphicFramePr>
          <p:nvPr/>
        </p:nvGraphicFramePr>
        <p:xfrm>
          <a:off x="3571868" y="2045974"/>
          <a:ext cx="1071570" cy="36576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357190"/>
                <a:gridCol w="357190"/>
                <a:gridCol w="357190"/>
              </a:tblGrid>
              <a:tr h="309565">
                <a:tc>
                  <a:txBody>
                    <a:bodyPr/>
                    <a:lstStyle/>
                    <a:p>
                      <a:pPr latinLnBrk="1"/>
                      <a:endParaRPr lang="ko-KR" altLang="en-US" dirty="0">
                        <a:ln>
                          <a:solidFill>
                            <a:srgbClr val="FF0000"/>
                          </a:solidFill>
                        </a:ln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>
                        <a:ln>
                          <a:solidFill>
                            <a:srgbClr val="FF0000"/>
                          </a:solidFill>
                        </a:ln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>
                        <a:ln>
                          <a:solidFill>
                            <a:srgbClr val="FF0000"/>
                          </a:solidFill>
                        </a:ln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표 10"/>
          <p:cNvGraphicFramePr>
            <a:graphicFrameLocks noGrp="1"/>
          </p:cNvGraphicFramePr>
          <p:nvPr/>
        </p:nvGraphicFramePr>
        <p:xfrm>
          <a:off x="4786314" y="2045974"/>
          <a:ext cx="333356" cy="109728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333356"/>
              </a:tblGrid>
              <a:tr h="343956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343956"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2" name="표 11"/>
          <p:cNvGraphicFramePr>
            <a:graphicFrameLocks noGrp="1"/>
          </p:cNvGraphicFramePr>
          <p:nvPr/>
        </p:nvGraphicFramePr>
        <p:xfrm>
          <a:off x="6065523" y="2045974"/>
          <a:ext cx="1071570" cy="109728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357190"/>
                <a:gridCol w="357190"/>
                <a:gridCol w="357190"/>
              </a:tblGrid>
              <a:tr h="309565">
                <a:tc>
                  <a:txBody>
                    <a:bodyPr/>
                    <a:lstStyle/>
                    <a:p>
                      <a:pPr latinLnBrk="1"/>
                      <a:endParaRPr lang="ko-KR" altLang="en-US" dirty="0">
                        <a:ln>
                          <a:solidFill>
                            <a:srgbClr val="FF0000"/>
                          </a:solidFill>
                        </a:ln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>
                        <a:ln>
                          <a:solidFill>
                            <a:srgbClr val="FF0000"/>
                          </a:solidFill>
                        </a:ln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>
                        <a:ln>
                          <a:solidFill>
                            <a:srgbClr val="FF0000"/>
                          </a:solidFill>
                        </a:ln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309565">
                <a:tc>
                  <a:txBody>
                    <a:bodyPr/>
                    <a:lstStyle/>
                    <a:p>
                      <a:pPr latinLnBrk="1"/>
                      <a:endParaRPr lang="ko-KR" altLang="en-US">
                        <a:ln>
                          <a:solidFill>
                            <a:srgbClr val="FF0000"/>
                          </a:solidFill>
                        </a:ln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>
                        <a:ln>
                          <a:solidFill>
                            <a:srgbClr val="FF0000"/>
                          </a:solidFill>
                        </a:ln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>
                        <a:ln>
                          <a:solidFill>
                            <a:srgbClr val="FF0000"/>
                          </a:solidFill>
                        </a:ln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309565">
                <a:tc>
                  <a:txBody>
                    <a:bodyPr/>
                    <a:lstStyle/>
                    <a:p>
                      <a:pPr latinLnBrk="1"/>
                      <a:endParaRPr lang="ko-KR" altLang="en-US">
                        <a:ln>
                          <a:solidFill>
                            <a:srgbClr val="FF0000"/>
                          </a:solidFill>
                        </a:ln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>
                        <a:ln>
                          <a:solidFill>
                            <a:srgbClr val="FF0000"/>
                          </a:solidFill>
                        </a:ln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>
                        <a:ln>
                          <a:solidFill>
                            <a:srgbClr val="FF0000"/>
                          </a:solidFill>
                        </a:ln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3" name="표 12"/>
          <p:cNvGraphicFramePr>
            <a:graphicFrameLocks noGrp="1"/>
          </p:cNvGraphicFramePr>
          <p:nvPr/>
        </p:nvGraphicFramePr>
        <p:xfrm>
          <a:off x="7286644" y="2045974"/>
          <a:ext cx="714380" cy="36576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357190"/>
                <a:gridCol w="357190"/>
              </a:tblGrid>
              <a:tr h="357190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3" name="표 22"/>
          <p:cNvGraphicFramePr>
            <a:graphicFrameLocks noGrp="1"/>
          </p:cNvGraphicFramePr>
          <p:nvPr/>
        </p:nvGraphicFramePr>
        <p:xfrm>
          <a:off x="928662" y="2045974"/>
          <a:ext cx="357190" cy="109728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357190"/>
              </a:tblGrid>
              <a:tr h="309565">
                <a:tc>
                  <a:txBody>
                    <a:bodyPr/>
                    <a:lstStyle/>
                    <a:p>
                      <a:pPr latinLnBrk="1"/>
                      <a:endParaRPr lang="ko-KR" altLang="en-US" dirty="0">
                        <a:ln>
                          <a:solidFill>
                            <a:srgbClr val="FF0000"/>
                          </a:solidFill>
                        </a:ln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309565">
                <a:tc>
                  <a:txBody>
                    <a:bodyPr/>
                    <a:lstStyle/>
                    <a:p>
                      <a:pPr latinLnBrk="1"/>
                      <a:endParaRPr lang="ko-KR" altLang="en-US">
                        <a:ln>
                          <a:solidFill>
                            <a:srgbClr val="FF0000"/>
                          </a:solidFill>
                        </a:ln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309565">
                <a:tc>
                  <a:txBody>
                    <a:bodyPr/>
                    <a:lstStyle/>
                    <a:p>
                      <a:pPr latinLnBrk="1"/>
                      <a:endParaRPr lang="ko-KR" altLang="en-US" dirty="0">
                        <a:ln>
                          <a:solidFill>
                            <a:srgbClr val="FF0000"/>
                          </a:solidFill>
                        </a:ln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01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Numpy</a:t>
            </a:r>
            <a:r>
              <a:rPr lang="en-US" altLang="ko-KR" sz="3600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..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Broadcasting Exam</a:t>
            </a:r>
            <a:endParaRPr lang="en-US" altLang="ko-KR" sz="3600" dirty="0" smtClean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500034" y="1897747"/>
            <a:ext cx="8215370" cy="2862322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rgbClr val="00B050"/>
                </a:solidFill>
              </a:rPr>
              <a:t>(</a:t>
            </a:r>
            <a:r>
              <a:rPr lang="ko-KR" altLang="en-US" sz="1000" dirty="0" smtClean="0">
                <a:solidFill>
                  <a:srgbClr val="00B050"/>
                </a:solidFill>
              </a:rPr>
              <a:t>문제</a:t>
            </a:r>
            <a:r>
              <a:rPr lang="en-US" altLang="ko-KR" sz="1000" dirty="0" smtClean="0">
                <a:solidFill>
                  <a:srgbClr val="00B050"/>
                </a:solidFill>
              </a:rPr>
              <a:t>) </a:t>
            </a:r>
            <a:r>
              <a:rPr lang="ko-KR" altLang="en-US" sz="1000" dirty="0" smtClean="0">
                <a:solidFill>
                  <a:srgbClr val="00B050"/>
                </a:solidFill>
              </a:rPr>
              <a:t>아래의 배열 </a:t>
            </a:r>
            <a:r>
              <a:rPr lang="en-US" altLang="ko-KR" sz="1000" dirty="0" smtClean="0">
                <a:solidFill>
                  <a:srgbClr val="00B050"/>
                </a:solidFill>
              </a:rPr>
              <a:t>a, b, c</a:t>
            </a:r>
            <a:r>
              <a:rPr lang="ko-KR" altLang="en-US" sz="1000" dirty="0" smtClean="0">
                <a:solidFill>
                  <a:srgbClr val="00B050"/>
                </a:solidFill>
              </a:rPr>
              <a:t>에 대해서 각각의 형상을 말해보시오</a:t>
            </a:r>
            <a:r>
              <a:rPr lang="en-US" altLang="ko-KR" sz="1000" dirty="0" smtClean="0">
                <a:solidFill>
                  <a:srgbClr val="00B050"/>
                </a:solidFill>
              </a:rPr>
              <a:t>? </a:t>
            </a:r>
            <a:r>
              <a:rPr lang="ko-KR" altLang="en-US" sz="1000" dirty="0" smtClean="0">
                <a:solidFill>
                  <a:srgbClr val="00B050"/>
                </a:solidFill>
              </a:rPr>
              <a:t>그리고 </a:t>
            </a:r>
            <a:r>
              <a:rPr lang="en-US" altLang="ko-KR" sz="1000" dirty="0" err="1" smtClean="0">
                <a:solidFill>
                  <a:srgbClr val="00B050"/>
                </a:solidFill>
              </a:rPr>
              <a:t>a+b</a:t>
            </a:r>
            <a:r>
              <a:rPr lang="en-US" altLang="ko-KR" sz="1000" dirty="0" smtClean="0">
                <a:solidFill>
                  <a:srgbClr val="00B050"/>
                </a:solidFill>
              </a:rPr>
              <a:t>, </a:t>
            </a:r>
            <a:r>
              <a:rPr lang="en-US" altLang="ko-KR" sz="1000" dirty="0" err="1" smtClean="0">
                <a:solidFill>
                  <a:srgbClr val="00B050"/>
                </a:solidFill>
              </a:rPr>
              <a:t>a+c</a:t>
            </a:r>
            <a:r>
              <a:rPr lang="ko-KR" altLang="en-US" sz="1000" dirty="0" smtClean="0">
                <a:solidFill>
                  <a:srgbClr val="00B050"/>
                </a:solidFill>
              </a:rPr>
              <a:t>의 연산이 가능한지</a:t>
            </a:r>
            <a:r>
              <a:rPr lang="en-US" altLang="ko-KR" sz="1000" dirty="0" smtClean="0">
                <a:solidFill>
                  <a:srgbClr val="00B050"/>
                </a:solidFill>
              </a:rPr>
              <a:t>(</a:t>
            </a:r>
            <a:r>
              <a:rPr lang="ko-KR" altLang="en-US" sz="1000" dirty="0" err="1" smtClean="0">
                <a:solidFill>
                  <a:srgbClr val="00B050"/>
                </a:solidFill>
              </a:rPr>
              <a:t>브로드캐스팅</a:t>
            </a:r>
            <a:r>
              <a:rPr lang="en-US" altLang="ko-KR" sz="1000" dirty="0" smtClean="0">
                <a:solidFill>
                  <a:srgbClr val="00B050"/>
                </a:solidFill>
              </a:rPr>
              <a:t>)</a:t>
            </a:r>
            <a:r>
              <a:rPr lang="ko-KR" altLang="en-US" sz="1000" dirty="0" smtClean="0">
                <a:solidFill>
                  <a:srgbClr val="00B050"/>
                </a:solidFill>
              </a:rPr>
              <a:t>와 그 결과로써 나오는 배열의 형상은 어떻게 나올지에 대해서도 말해보시오</a:t>
            </a:r>
            <a:r>
              <a:rPr lang="en-US" altLang="ko-KR" sz="1000" dirty="0" smtClean="0">
                <a:solidFill>
                  <a:srgbClr val="00B050"/>
                </a:solidFill>
              </a:rPr>
              <a:t>?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 =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np.array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 [[1], [2], [3], [4], [5], [6]] 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b =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np.array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 [1, 2, 3] 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c =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np.array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 [[1, 2, 3]] 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# 001)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각각의 형상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(shape)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은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?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# 002) a + b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연산의 결과 배열의 형상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(shape)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은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?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# 003) a + c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연산의 결과 배열의 형상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(shape)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은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?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01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Numpy</a:t>
            </a:r>
            <a:r>
              <a:rPr lang="en-US" altLang="ko-KR" sz="3600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..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Broadcasting ==, !=</a:t>
            </a:r>
            <a:endParaRPr lang="en-US" altLang="ko-KR" sz="3600" dirty="0" smtClean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500034" y="1897747"/>
            <a:ext cx="8215370" cy="2631490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rgbClr val="00B050"/>
                </a:solidFill>
              </a:rPr>
              <a:t>(</a:t>
            </a:r>
            <a:r>
              <a:rPr lang="ko-KR" altLang="en-US" sz="1000" dirty="0" smtClean="0">
                <a:solidFill>
                  <a:srgbClr val="00B050"/>
                </a:solidFill>
              </a:rPr>
              <a:t>문제</a:t>
            </a:r>
            <a:r>
              <a:rPr lang="en-US" altLang="ko-KR" sz="1000" dirty="0" smtClean="0">
                <a:solidFill>
                  <a:srgbClr val="00B050"/>
                </a:solidFill>
              </a:rPr>
              <a:t>) </a:t>
            </a:r>
            <a:r>
              <a:rPr lang="ko-KR" altLang="en-US" sz="1000" dirty="0" smtClean="0">
                <a:solidFill>
                  <a:srgbClr val="00B050"/>
                </a:solidFill>
              </a:rPr>
              <a:t>아래의 배열들에 대해서 각각의 요소 값을 비교해보시오</a:t>
            </a:r>
            <a:r>
              <a:rPr lang="en-US" altLang="ko-KR" sz="1000" dirty="0" smtClean="0">
                <a:solidFill>
                  <a:srgbClr val="00B050"/>
                </a:solidFill>
              </a:rPr>
              <a:t>?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 =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np.array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 [[1, 2, 3], [4, 5, 6]] 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b =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np.array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 [[7, 8, 3], [1, 5, 2]] )	</a:t>
            </a:r>
            <a:r>
              <a:rPr lang="en-US" altLang="ko-KR" sz="1000" dirty="0" smtClean="0">
                <a:solidFill>
                  <a:srgbClr val="00B050"/>
                </a:solidFill>
              </a:rPr>
              <a:t># [F, F, T], [F, T, F]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c =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np.array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 [7, 8, 9] )		</a:t>
            </a:r>
            <a:r>
              <a:rPr lang="en-US" altLang="ko-KR" sz="1000" dirty="0" smtClean="0">
                <a:solidFill>
                  <a:srgbClr val="00B050"/>
                </a:solidFill>
              </a:rPr>
              <a:t># [F, F, F], [F, F, F]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d =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np.array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 [7, 8] 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e =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np.array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 [1, 2, 3, 4] 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#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여기서는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==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비교했을 때의 결과 값과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!=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비교했을 때의 결과 값을 잘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</a:rPr>
              <a:t>기억하는게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 중요하다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# &gt; , &lt;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01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/>
          <p:cNvSpPr txBox="1">
            <a:spLocks/>
          </p:cNvSpPr>
          <p:nvPr/>
        </p:nvSpPr>
        <p:spPr>
          <a:xfrm>
            <a:off x="685800" y="1112041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Numpy</a:t>
            </a:r>
            <a:r>
              <a:rPr lang="en-US" altLang="ko-KR" sz="3600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..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Indexing, slicing ++</a:t>
            </a:r>
            <a:endParaRPr lang="en-US" altLang="ko-KR" sz="3600" dirty="0" smtClean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01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Numpy</a:t>
            </a:r>
            <a:r>
              <a:rPr lang="en-US" altLang="ko-KR" sz="3600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..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Indexing, slicing ++</a:t>
            </a:r>
            <a:endParaRPr lang="en-US" altLang="ko-KR" sz="3600" dirty="0" smtClean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500034" y="1897746"/>
            <a:ext cx="8215370" cy="3102896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rgbClr val="00B050"/>
                </a:solidFill>
              </a:rPr>
              <a:t>(</a:t>
            </a:r>
            <a:r>
              <a:rPr lang="ko-KR" altLang="en-US" sz="1000" dirty="0" smtClean="0">
                <a:solidFill>
                  <a:srgbClr val="00B050"/>
                </a:solidFill>
              </a:rPr>
              <a:t>문제 </a:t>
            </a:r>
            <a:r>
              <a:rPr lang="en-US" altLang="ko-KR" sz="1000" dirty="0" smtClean="0">
                <a:solidFill>
                  <a:srgbClr val="00B050"/>
                </a:solidFill>
              </a:rPr>
              <a:t>1) </a:t>
            </a:r>
            <a:r>
              <a:rPr lang="ko-KR" altLang="en-US" sz="1000" dirty="0" smtClean="0">
                <a:solidFill>
                  <a:srgbClr val="00B050"/>
                </a:solidFill>
              </a:rPr>
              <a:t>아래의 </a:t>
            </a:r>
            <a:r>
              <a:rPr lang="en-US" altLang="ko-KR" sz="1000" dirty="0" smtClean="0">
                <a:solidFill>
                  <a:srgbClr val="00B050"/>
                </a:solidFill>
              </a:rPr>
              <a:t>a </a:t>
            </a:r>
            <a:r>
              <a:rPr lang="ko-KR" altLang="en-US" sz="1000" dirty="0" smtClean="0">
                <a:solidFill>
                  <a:srgbClr val="00B050"/>
                </a:solidFill>
              </a:rPr>
              <a:t>배열에 대해서 </a:t>
            </a:r>
            <a:r>
              <a:rPr lang="en-US" altLang="ko-KR" sz="1000" dirty="0" smtClean="0">
                <a:solidFill>
                  <a:srgbClr val="00B050"/>
                </a:solidFill>
              </a:rPr>
              <a:t/>
            </a:r>
            <a:br>
              <a:rPr lang="en-US" altLang="ko-KR" sz="1000" dirty="0" smtClean="0">
                <a:solidFill>
                  <a:srgbClr val="00B050"/>
                </a:solidFill>
              </a:rPr>
            </a:br>
            <a:r>
              <a:rPr lang="ko-KR" altLang="en-US" sz="1000" dirty="0" smtClean="0">
                <a:solidFill>
                  <a:srgbClr val="00B050"/>
                </a:solidFill>
              </a:rPr>
              <a:t>각각의 출력되는 요소 값들을 말해보시오</a:t>
            </a:r>
            <a:r>
              <a:rPr lang="en-US" altLang="ko-KR" sz="1000" dirty="0" smtClean="0">
                <a:solidFill>
                  <a:srgbClr val="00B050"/>
                </a:solidFill>
              </a:rPr>
              <a:t>?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 =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np.array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 [1, 2, 3, 4, 5, 6, 7, 8, 9] 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array([1, 2, 3, 4, 5, 6, 7, 8, 9])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a[ 4 : 8 ]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array([5, 6, 7, 8])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a[ 5 : -1 ]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array([6, 7, 8])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a[ 1 : 4 : 2 ]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array([2, 4])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a[ 3 : 8 : 2 ]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array([4, 6, 8])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01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Numpy</a:t>
            </a:r>
            <a:r>
              <a:rPr lang="en-US" altLang="ko-KR" sz="3600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..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Indexing, slicing ++</a:t>
            </a:r>
            <a:endParaRPr lang="en-US" altLang="ko-KR" sz="3600" dirty="0" smtClean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500034" y="1897746"/>
            <a:ext cx="8215370" cy="3102896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rgbClr val="00B050"/>
                </a:solidFill>
              </a:rPr>
              <a:t>(</a:t>
            </a:r>
            <a:r>
              <a:rPr lang="ko-KR" altLang="en-US" sz="1000" dirty="0" smtClean="0">
                <a:solidFill>
                  <a:srgbClr val="00B050"/>
                </a:solidFill>
              </a:rPr>
              <a:t>문제 </a:t>
            </a:r>
            <a:r>
              <a:rPr lang="en-US" altLang="ko-KR" sz="1000" dirty="0" smtClean="0">
                <a:solidFill>
                  <a:srgbClr val="00B050"/>
                </a:solidFill>
              </a:rPr>
              <a:t>2) </a:t>
            </a:r>
            <a:r>
              <a:rPr lang="ko-KR" altLang="en-US" sz="1000" dirty="0" smtClean="0">
                <a:solidFill>
                  <a:srgbClr val="00B050"/>
                </a:solidFill>
              </a:rPr>
              <a:t>아래의 </a:t>
            </a:r>
            <a:r>
              <a:rPr lang="en-US" altLang="ko-KR" sz="1000" dirty="0" smtClean="0">
                <a:solidFill>
                  <a:srgbClr val="00B050"/>
                </a:solidFill>
              </a:rPr>
              <a:t>a </a:t>
            </a:r>
            <a:r>
              <a:rPr lang="ko-KR" altLang="en-US" sz="1000" dirty="0" smtClean="0">
                <a:solidFill>
                  <a:srgbClr val="00B050"/>
                </a:solidFill>
              </a:rPr>
              <a:t>배열에 대해서 </a:t>
            </a:r>
            <a:r>
              <a:rPr lang="en-US" altLang="ko-KR" sz="1000" dirty="0" smtClean="0">
                <a:solidFill>
                  <a:srgbClr val="00B050"/>
                </a:solidFill>
              </a:rPr>
              <a:t/>
            </a:r>
            <a:br>
              <a:rPr lang="en-US" altLang="ko-KR" sz="1000" dirty="0" smtClean="0">
                <a:solidFill>
                  <a:srgbClr val="00B050"/>
                </a:solidFill>
              </a:rPr>
            </a:br>
            <a:r>
              <a:rPr lang="ko-KR" altLang="en-US" sz="1000" dirty="0" smtClean="0">
                <a:solidFill>
                  <a:srgbClr val="00B050"/>
                </a:solidFill>
              </a:rPr>
              <a:t>각각의 출력되는 요소 값들을 말해보시오</a:t>
            </a:r>
            <a:r>
              <a:rPr lang="en-US" altLang="ko-KR" sz="1000" dirty="0" smtClean="0">
                <a:solidFill>
                  <a:srgbClr val="00B050"/>
                </a:solidFill>
              </a:rPr>
              <a:t>?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 =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np.arange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(1, 10).reshape(3, 3)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array([[1, 2, 3],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[4, 5, 6],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[7, 8, 9]])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a[0]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array([1, 2, 3])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a[1]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array([4, 5, 6])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a[2]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array([7, 8, 9])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a[0][1]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2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a[2][2]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9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01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Numpy</a:t>
            </a:r>
            <a:r>
              <a:rPr lang="en-US" altLang="ko-KR" sz="3600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..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Indexing, slicing ++</a:t>
            </a:r>
            <a:endParaRPr lang="en-US" altLang="ko-KR" sz="3600" dirty="0" smtClean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500034" y="1897746"/>
            <a:ext cx="8215370" cy="3102896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rgbClr val="00B050"/>
                </a:solidFill>
              </a:rPr>
              <a:t>(</a:t>
            </a:r>
            <a:r>
              <a:rPr lang="ko-KR" altLang="en-US" sz="1000" dirty="0" smtClean="0">
                <a:solidFill>
                  <a:srgbClr val="00B050"/>
                </a:solidFill>
              </a:rPr>
              <a:t>문제 </a:t>
            </a:r>
            <a:r>
              <a:rPr lang="en-US" altLang="ko-KR" sz="1000" dirty="0" smtClean="0">
                <a:solidFill>
                  <a:srgbClr val="00B050"/>
                </a:solidFill>
              </a:rPr>
              <a:t>3) </a:t>
            </a:r>
            <a:r>
              <a:rPr lang="ko-KR" altLang="en-US" sz="1000" dirty="0" smtClean="0">
                <a:solidFill>
                  <a:srgbClr val="00B050"/>
                </a:solidFill>
              </a:rPr>
              <a:t>아래의 </a:t>
            </a:r>
            <a:r>
              <a:rPr lang="en-US" altLang="ko-KR" sz="1000" dirty="0" smtClean="0">
                <a:solidFill>
                  <a:srgbClr val="00B050"/>
                </a:solidFill>
              </a:rPr>
              <a:t>a </a:t>
            </a:r>
            <a:r>
              <a:rPr lang="ko-KR" altLang="en-US" sz="1000" dirty="0" smtClean="0">
                <a:solidFill>
                  <a:srgbClr val="00B050"/>
                </a:solidFill>
              </a:rPr>
              <a:t>배열에 대해서 </a:t>
            </a:r>
            <a:r>
              <a:rPr lang="en-US" altLang="ko-KR" sz="1000" dirty="0" smtClean="0">
                <a:solidFill>
                  <a:srgbClr val="00B050"/>
                </a:solidFill>
              </a:rPr>
              <a:t/>
            </a:r>
            <a:br>
              <a:rPr lang="en-US" altLang="ko-KR" sz="1000" dirty="0" smtClean="0">
                <a:solidFill>
                  <a:srgbClr val="00B050"/>
                </a:solidFill>
              </a:rPr>
            </a:br>
            <a:r>
              <a:rPr lang="ko-KR" altLang="en-US" sz="1000" dirty="0" smtClean="0">
                <a:solidFill>
                  <a:srgbClr val="00B050"/>
                </a:solidFill>
              </a:rPr>
              <a:t>각각의 출력되는 요소 값들을 말해보시오</a:t>
            </a:r>
            <a:r>
              <a:rPr lang="en-US" altLang="ko-KR" sz="1000" dirty="0" smtClean="0">
                <a:solidFill>
                  <a:srgbClr val="00B050"/>
                </a:solidFill>
              </a:rPr>
              <a:t>?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 =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np.arange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(1, 10).reshape(3, 3)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array([[1, 2, 3],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[4, 5, 6],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[7, 8, 9]])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a[ 0 : 1 ]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array([[1, 2, 3]])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a[ 0 : 2 ]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array([[1, 2, 3],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[4, 5, 6]])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a[ 0 : 3 ]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array([[1, 2, 3],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[4, 5, 6],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[7, 8, 9]])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a[ 0 : -1 ]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array([[1, 2, 3],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[4, 5, 6]])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01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Numpy</a:t>
            </a:r>
            <a:r>
              <a:rPr lang="en-US" altLang="ko-KR" sz="3600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..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Indexing, slicing ++</a:t>
            </a:r>
            <a:endParaRPr lang="en-US" altLang="ko-KR" sz="3600" dirty="0" smtClean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500034" y="1897746"/>
            <a:ext cx="8215370" cy="3102896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rgbClr val="00B050"/>
                </a:solidFill>
              </a:rPr>
              <a:t>(</a:t>
            </a:r>
            <a:r>
              <a:rPr lang="ko-KR" altLang="en-US" sz="1000" dirty="0" smtClean="0">
                <a:solidFill>
                  <a:srgbClr val="00B050"/>
                </a:solidFill>
              </a:rPr>
              <a:t>문제 </a:t>
            </a:r>
            <a:r>
              <a:rPr lang="en-US" altLang="ko-KR" sz="1000" dirty="0" smtClean="0">
                <a:solidFill>
                  <a:srgbClr val="00B050"/>
                </a:solidFill>
              </a:rPr>
              <a:t>4) </a:t>
            </a:r>
            <a:r>
              <a:rPr lang="ko-KR" altLang="en-US" sz="1000" dirty="0" smtClean="0">
                <a:solidFill>
                  <a:srgbClr val="00B050"/>
                </a:solidFill>
              </a:rPr>
              <a:t>아래의 </a:t>
            </a:r>
            <a:r>
              <a:rPr lang="en-US" altLang="ko-KR" sz="1000" dirty="0" smtClean="0">
                <a:solidFill>
                  <a:srgbClr val="00B050"/>
                </a:solidFill>
              </a:rPr>
              <a:t>a </a:t>
            </a:r>
            <a:r>
              <a:rPr lang="ko-KR" altLang="en-US" sz="1000" dirty="0" smtClean="0">
                <a:solidFill>
                  <a:srgbClr val="00B050"/>
                </a:solidFill>
              </a:rPr>
              <a:t>배열에 대해서 </a:t>
            </a:r>
            <a:r>
              <a:rPr lang="en-US" altLang="ko-KR" sz="1000" dirty="0" smtClean="0">
                <a:solidFill>
                  <a:srgbClr val="00B050"/>
                </a:solidFill>
              </a:rPr>
              <a:t/>
            </a:r>
            <a:br>
              <a:rPr lang="en-US" altLang="ko-KR" sz="1000" dirty="0" smtClean="0">
                <a:solidFill>
                  <a:srgbClr val="00B050"/>
                </a:solidFill>
              </a:rPr>
            </a:br>
            <a:r>
              <a:rPr lang="ko-KR" altLang="en-US" sz="1000" dirty="0" smtClean="0">
                <a:solidFill>
                  <a:srgbClr val="00B050"/>
                </a:solidFill>
              </a:rPr>
              <a:t>각각의 출력되는 요소 값들을 말해보시오</a:t>
            </a:r>
            <a:r>
              <a:rPr lang="en-US" altLang="ko-KR" sz="1000" dirty="0" smtClean="0">
                <a:solidFill>
                  <a:srgbClr val="00B050"/>
                </a:solidFill>
              </a:rPr>
              <a:t>?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 =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np.arange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(1, 10).reshape(3, 3)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array([[1, 2, 3],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[4, 5, 6],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[7, 8, 9]])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a[ : , 1: ]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array([[2, 3],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[5, 6],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[8, 9]])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a[ :1, :2 ]    # == a[ 0:1, 0:2]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array([[1, 2]])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a[ 1:2, 1:2 ]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array([[5]])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01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857224" y="1897746"/>
            <a:ext cx="7429552" cy="3102896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rgbClr val="00B050"/>
                </a:solidFill>
              </a:rPr>
              <a:t>&gt;&gt;&gt; # </a:t>
            </a:r>
            <a:r>
              <a:rPr lang="en-US" altLang="ko-KR" sz="1000" dirty="0" err="1" smtClean="0">
                <a:solidFill>
                  <a:srgbClr val="00B050"/>
                </a:solidFill>
              </a:rPr>
              <a:t>numpy</a:t>
            </a:r>
            <a:r>
              <a:rPr lang="ko-KR" altLang="en-US" sz="1000" dirty="0" smtClean="0">
                <a:solidFill>
                  <a:srgbClr val="00B050"/>
                </a:solidFill>
              </a:rPr>
              <a:t>를 이용하여 </a:t>
            </a:r>
            <a:r>
              <a:rPr lang="en-US" altLang="ko-KR" sz="1000" dirty="0" smtClean="0">
                <a:solidFill>
                  <a:srgbClr val="00B050"/>
                </a:solidFill>
              </a:rPr>
              <a:t>1</a:t>
            </a:r>
            <a:r>
              <a:rPr lang="ko-KR" altLang="en-US" sz="1000" dirty="0" smtClean="0">
                <a:solidFill>
                  <a:srgbClr val="00B050"/>
                </a:solidFill>
              </a:rPr>
              <a:t>차원 배열 만들기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ar1 =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np.array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 [ 1, 2, 3, 4, 5 ] 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ar1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array([1, 2, 3, 4, 5])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#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배열의 모양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형태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)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을 알 수 있다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ar1.shape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(5,)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#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파이선 리스트 변수를 만들어 삽입도 가능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lst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= [ 6, 7, 8, 9, 10 ]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ar2 =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np.array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lst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ar2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array([ 6,  7,  8,  9, 10])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ar2.shape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(5,)</a:t>
            </a:r>
          </a:p>
        </p:txBody>
      </p:sp>
      <p:sp>
        <p:nvSpPr>
          <p:cNvPr id="5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Numpy</a:t>
            </a:r>
            <a:r>
              <a:rPr lang="en-US" altLang="ko-KR" sz="3600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..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array</a:t>
            </a:r>
            <a:endParaRPr lang="en-US" altLang="ko-KR" sz="3600" dirty="0" smtClean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01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Numpy</a:t>
            </a:r>
            <a:r>
              <a:rPr lang="en-US" altLang="ko-KR" sz="3600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..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Indexing, slicing ++</a:t>
            </a:r>
            <a:endParaRPr lang="en-US" altLang="ko-KR" sz="3600" dirty="0" smtClean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500034" y="1897746"/>
            <a:ext cx="8215370" cy="2960020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rgbClr val="00B050"/>
                </a:solidFill>
              </a:rPr>
              <a:t>(</a:t>
            </a:r>
            <a:r>
              <a:rPr lang="ko-KR" altLang="en-US" sz="1000" dirty="0" smtClean="0">
                <a:solidFill>
                  <a:srgbClr val="00B050"/>
                </a:solidFill>
              </a:rPr>
              <a:t>문제 </a:t>
            </a:r>
            <a:r>
              <a:rPr lang="en-US" altLang="ko-KR" sz="1000" dirty="0" smtClean="0">
                <a:solidFill>
                  <a:srgbClr val="00B050"/>
                </a:solidFill>
              </a:rPr>
              <a:t>5) </a:t>
            </a:r>
            <a:r>
              <a:rPr lang="ko-KR" altLang="en-US" sz="1000" dirty="0" smtClean="0">
                <a:solidFill>
                  <a:srgbClr val="00B050"/>
                </a:solidFill>
              </a:rPr>
              <a:t>아래의 </a:t>
            </a:r>
            <a:r>
              <a:rPr lang="en-US" altLang="ko-KR" sz="1000" dirty="0" smtClean="0">
                <a:solidFill>
                  <a:srgbClr val="00B050"/>
                </a:solidFill>
              </a:rPr>
              <a:t>a </a:t>
            </a:r>
            <a:r>
              <a:rPr lang="ko-KR" altLang="en-US" sz="1000" dirty="0" smtClean="0">
                <a:solidFill>
                  <a:srgbClr val="00B050"/>
                </a:solidFill>
              </a:rPr>
              <a:t>배열에 대해서 </a:t>
            </a:r>
            <a:r>
              <a:rPr lang="en-US" altLang="ko-KR" sz="1000" dirty="0" smtClean="0">
                <a:solidFill>
                  <a:srgbClr val="00B050"/>
                </a:solidFill>
              </a:rPr>
              <a:t/>
            </a:r>
            <a:br>
              <a:rPr lang="en-US" altLang="ko-KR" sz="1000" dirty="0" smtClean="0">
                <a:solidFill>
                  <a:srgbClr val="00B050"/>
                </a:solidFill>
              </a:rPr>
            </a:br>
            <a:r>
              <a:rPr lang="ko-KR" altLang="en-US" sz="1000" dirty="0" smtClean="0">
                <a:solidFill>
                  <a:srgbClr val="00B050"/>
                </a:solidFill>
              </a:rPr>
              <a:t>각각의 출력되는 요소 값들을 말해보시오</a:t>
            </a:r>
            <a:r>
              <a:rPr lang="en-US" altLang="ko-KR" sz="1000" dirty="0" smtClean="0">
                <a:solidFill>
                  <a:srgbClr val="00B050"/>
                </a:solidFill>
              </a:rPr>
              <a:t>?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 =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np.arange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(1, 26).reshape(5, 5)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array([[ 1,  2,  3,  4,  5],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[ 6,  7,  8,  9, 10],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[11, 12, 13, 14, 15],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[16, 17, 18, 19, 20],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[21, 22, 23, 24, 25]])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a[ ::2, ::2 ]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array([[ 1,  3,  5],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[11, 13, 15],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[21, 23, 25]])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01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Numpy</a:t>
            </a:r>
            <a:r>
              <a:rPr lang="en-US" altLang="ko-KR" sz="3600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..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Indexing, slicing ++</a:t>
            </a:r>
            <a:endParaRPr lang="en-US" altLang="ko-KR" sz="3600" dirty="0" smtClean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500034" y="1897746"/>
            <a:ext cx="8215370" cy="3093154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rgbClr val="00B050"/>
                </a:solidFill>
              </a:rPr>
              <a:t>(</a:t>
            </a:r>
            <a:r>
              <a:rPr lang="ko-KR" altLang="en-US" sz="1000" dirty="0" smtClean="0">
                <a:solidFill>
                  <a:srgbClr val="00B050"/>
                </a:solidFill>
              </a:rPr>
              <a:t>문제 </a:t>
            </a:r>
            <a:r>
              <a:rPr lang="en-US" altLang="ko-KR" sz="1000" dirty="0" smtClean="0">
                <a:solidFill>
                  <a:srgbClr val="00B050"/>
                </a:solidFill>
              </a:rPr>
              <a:t>6) </a:t>
            </a:r>
            <a:r>
              <a:rPr lang="ko-KR" altLang="en-US" sz="1000" dirty="0" smtClean="0">
                <a:solidFill>
                  <a:srgbClr val="00B050"/>
                </a:solidFill>
              </a:rPr>
              <a:t>아래의 </a:t>
            </a:r>
            <a:r>
              <a:rPr lang="en-US" altLang="ko-KR" sz="1000" dirty="0" smtClean="0">
                <a:solidFill>
                  <a:srgbClr val="00B050"/>
                </a:solidFill>
              </a:rPr>
              <a:t>a </a:t>
            </a:r>
            <a:r>
              <a:rPr lang="ko-KR" altLang="en-US" sz="1000" dirty="0" smtClean="0">
                <a:solidFill>
                  <a:srgbClr val="00B050"/>
                </a:solidFill>
              </a:rPr>
              <a:t>배열에 대해서 </a:t>
            </a:r>
            <a:r>
              <a:rPr lang="en-US" altLang="ko-KR" sz="1000" dirty="0" smtClean="0">
                <a:solidFill>
                  <a:srgbClr val="00B050"/>
                </a:solidFill>
              </a:rPr>
              <a:t/>
            </a:r>
            <a:br>
              <a:rPr lang="en-US" altLang="ko-KR" sz="1000" dirty="0" smtClean="0">
                <a:solidFill>
                  <a:srgbClr val="00B050"/>
                </a:solidFill>
              </a:rPr>
            </a:br>
            <a:r>
              <a:rPr lang="ko-KR" altLang="en-US" sz="1000" dirty="0" smtClean="0">
                <a:solidFill>
                  <a:srgbClr val="00B050"/>
                </a:solidFill>
              </a:rPr>
              <a:t>각각의 출력되는 요소 값들을 말해보시오</a:t>
            </a:r>
            <a:r>
              <a:rPr lang="en-US" altLang="ko-KR" sz="1000" dirty="0" smtClean="0">
                <a:solidFill>
                  <a:srgbClr val="00B050"/>
                </a:solidFill>
              </a:rPr>
              <a:t>?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 =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np.arange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(1, 26).reshape(5, 5)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array([[ 1,  2,  3,  4,  5],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[ 6,  7,  8,  9, 10],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[11, 12, 13, 14, 15],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[16, 17, 18, 19, 20],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[21, 22, 23, 24, 25]])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a[ :3, 1:3 ]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array([[ 2,  3],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[ 7,  8],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[12, 13]])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a[ 0:3 ][ 1:3 ]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array([[ 6,  7,  8,  9, 10],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[11, 12, 13, 14, 15]])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#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</a:rPr>
              <a:t>첫번째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 대괄호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'[ ]'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에서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1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차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indexing.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#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그걸 가지고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</a:rPr>
              <a:t>두번째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 대괄호에서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2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차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indexing.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01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Numpy</a:t>
            </a:r>
            <a:r>
              <a:rPr lang="en-US" altLang="ko-KR" sz="3600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..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Indexing, slicing ++</a:t>
            </a:r>
            <a:endParaRPr lang="en-US" altLang="ko-KR" sz="3600" dirty="0" smtClean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500034" y="1897746"/>
            <a:ext cx="8215370" cy="3093154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rgbClr val="00B050"/>
                </a:solidFill>
              </a:rPr>
              <a:t>(</a:t>
            </a:r>
            <a:r>
              <a:rPr lang="ko-KR" altLang="en-US" sz="1000" dirty="0" smtClean="0">
                <a:solidFill>
                  <a:srgbClr val="00B050"/>
                </a:solidFill>
              </a:rPr>
              <a:t>문제 </a:t>
            </a:r>
            <a:r>
              <a:rPr lang="en-US" altLang="ko-KR" sz="1000" dirty="0" smtClean="0">
                <a:solidFill>
                  <a:srgbClr val="00B050"/>
                </a:solidFill>
              </a:rPr>
              <a:t>7) </a:t>
            </a:r>
            <a:r>
              <a:rPr lang="ko-KR" altLang="en-US" sz="1000" dirty="0" smtClean="0">
                <a:solidFill>
                  <a:srgbClr val="00B050"/>
                </a:solidFill>
              </a:rPr>
              <a:t>아래의 </a:t>
            </a:r>
            <a:r>
              <a:rPr lang="en-US" altLang="ko-KR" sz="1000" dirty="0" smtClean="0">
                <a:solidFill>
                  <a:srgbClr val="00B050"/>
                </a:solidFill>
              </a:rPr>
              <a:t>a </a:t>
            </a:r>
            <a:r>
              <a:rPr lang="ko-KR" altLang="en-US" sz="1000" dirty="0" smtClean="0">
                <a:solidFill>
                  <a:srgbClr val="00B050"/>
                </a:solidFill>
              </a:rPr>
              <a:t>배열에 대해서 </a:t>
            </a:r>
            <a:r>
              <a:rPr lang="en-US" altLang="ko-KR" sz="1000" dirty="0" smtClean="0">
                <a:solidFill>
                  <a:srgbClr val="00B050"/>
                </a:solidFill>
              </a:rPr>
              <a:t/>
            </a:r>
            <a:br>
              <a:rPr lang="en-US" altLang="ko-KR" sz="1000" dirty="0" smtClean="0">
                <a:solidFill>
                  <a:srgbClr val="00B050"/>
                </a:solidFill>
              </a:rPr>
            </a:br>
            <a:r>
              <a:rPr lang="ko-KR" altLang="en-US" sz="1000" dirty="0" smtClean="0">
                <a:solidFill>
                  <a:srgbClr val="00B050"/>
                </a:solidFill>
              </a:rPr>
              <a:t>각각의 출력되는 요소 값들을 말해보시오</a:t>
            </a:r>
            <a:r>
              <a:rPr lang="en-US" altLang="ko-KR" sz="1000" dirty="0" smtClean="0">
                <a:solidFill>
                  <a:srgbClr val="00B050"/>
                </a:solidFill>
              </a:rPr>
              <a:t>?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 =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np.array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([[1, 2, 3], [4, 5, 6], [7, 8, 9]])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array([[1, 2, 3],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[4, 5, 6],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[7, 8, 9]])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# [1]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# 8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값이 나오도록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</a:rPr>
              <a:t>인덱싱하시오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?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# [2]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# 4 5 6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값이 나오도록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</a:rPr>
              <a:t>슬라이싱하시오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01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Numpy</a:t>
            </a:r>
            <a:r>
              <a:rPr lang="en-US" altLang="ko-KR" sz="3600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..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Indexing, slicing ++</a:t>
            </a:r>
            <a:endParaRPr lang="en-US" altLang="ko-KR" sz="3600" dirty="0" smtClean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500034" y="1897746"/>
            <a:ext cx="8215370" cy="3093154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rgbClr val="00B050"/>
                </a:solidFill>
              </a:rPr>
              <a:t>(</a:t>
            </a:r>
            <a:r>
              <a:rPr lang="ko-KR" altLang="en-US" sz="1000" dirty="0" smtClean="0">
                <a:solidFill>
                  <a:srgbClr val="00B050"/>
                </a:solidFill>
              </a:rPr>
              <a:t>문제 </a:t>
            </a:r>
            <a:r>
              <a:rPr lang="en-US" altLang="ko-KR" sz="1000" dirty="0" smtClean="0">
                <a:solidFill>
                  <a:srgbClr val="00B050"/>
                </a:solidFill>
              </a:rPr>
              <a:t>8) </a:t>
            </a:r>
            <a:r>
              <a:rPr lang="ko-KR" altLang="en-US" sz="1000" dirty="0" smtClean="0">
                <a:solidFill>
                  <a:srgbClr val="00B050"/>
                </a:solidFill>
              </a:rPr>
              <a:t>아래의 </a:t>
            </a:r>
            <a:r>
              <a:rPr lang="en-US" altLang="ko-KR" sz="1000" dirty="0" smtClean="0">
                <a:solidFill>
                  <a:srgbClr val="00B050"/>
                </a:solidFill>
              </a:rPr>
              <a:t>a </a:t>
            </a:r>
            <a:r>
              <a:rPr lang="ko-KR" altLang="en-US" sz="1000" dirty="0" smtClean="0">
                <a:solidFill>
                  <a:srgbClr val="00B050"/>
                </a:solidFill>
              </a:rPr>
              <a:t>배열에 대해서 </a:t>
            </a:r>
            <a:r>
              <a:rPr lang="en-US" altLang="ko-KR" sz="1000" dirty="0" smtClean="0">
                <a:solidFill>
                  <a:srgbClr val="00B050"/>
                </a:solidFill>
              </a:rPr>
              <a:t/>
            </a:r>
            <a:br>
              <a:rPr lang="en-US" altLang="ko-KR" sz="1000" dirty="0" smtClean="0">
                <a:solidFill>
                  <a:srgbClr val="00B050"/>
                </a:solidFill>
              </a:rPr>
            </a:br>
            <a:r>
              <a:rPr lang="ko-KR" altLang="en-US" sz="1000" dirty="0" smtClean="0">
                <a:solidFill>
                  <a:srgbClr val="00B050"/>
                </a:solidFill>
              </a:rPr>
              <a:t>각각의 출력되는 요소 값들을 말해보시오</a:t>
            </a:r>
            <a:r>
              <a:rPr lang="en-US" altLang="ko-KR" sz="1000" dirty="0" smtClean="0">
                <a:solidFill>
                  <a:srgbClr val="00B050"/>
                </a:solidFill>
              </a:rPr>
              <a:t>?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 =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np.array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([[1, 2, 3], [4, 5, 6], [7, 8, 9]])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array([[1, 2, 3],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[4, 5, 6],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[7, 8, 9]])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# [3]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# 1 2 3, 4 5 6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값이 나오도록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</a:rPr>
              <a:t>슬라이싱하시오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?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# [4]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# 1 2 3, 4 5 6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값이 나오도록 다중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</a:rPr>
              <a:t>슬라이싱하시오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?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rgbClr val="FF0000"/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# [5]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# 1 2, 4 5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값이 나오도록 다중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</a:rPr>
              <a:t>슬라이싱하시오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?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rgbClr val="FF0000"/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# [6]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# 4 5, 7 8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값이 나오도록 다중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</a:rPr>
              <a:t>슬라이싱하시오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?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01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Numpy</a:t>
            </a:r>
            <a:r>
              <a:rPr lang="en-US" altLang="ko-KR" sz="3600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..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view </a:t>
            </a:r>
            <a:r>
              <a:rPr lang="en-US" altLang="ko-KR" sz="3600" dirty="0" err="1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vs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copy</a:t>
            </a:r>
            <a:endParaRPr lang="en-US" altLang="ko-KR" sz="3600" dirty="0" smtClean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500034" y="1897746"/>
            <a:ext cx="8215370" cy="2631490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</a:rPr>
              <a:t>넘파이에서는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 배열을 인덱싱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/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</a:rPr>
              <a:t>슬라이싱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 한 후에 그 결과로 나온 배열은 </a:t>
            </a:r>
            <a:r>
              <a:rPr lang="ko-KR" altLang="en-US" sz="1000" dirty="0" smtClean="0">
                <a:solidFill>
                  <a:srgbClr val="00B0F0"/>
                </a:solidFill>
              </a:rPr>
              <a:t>원본 배열의 </a:t>
            </a:r>
            <a:r>
              <a:rPr lang="ko-KR" altLang="en-US" sz="1000" dirty="0" err="1" smtClean="0">
                <a:solidFill>
                  <a:srgbClr val="00B0F0"/>
                </a:solidFill>
              </a:rPr>
              <a:t>뷰</a:t>
            </a:r>
            <a:r>
              <a:rPr lang="en-US" altLang="ko-KR" sz="1000" dirty="0" smtClean="0">
                <a:solidFill>
                  <a:srgbClr val="00B0F0"/>
                </a:solidFill>
              </a:rPr>
              <a:t>(View)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일 뿐이다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</a:rPr>
              <a:t>넘파이에서는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..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이라고 말한건 다른 툴에서는 아닌 경우도 있기 때문이다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.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그래서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</a:rPr>
              <a:t>넘파이를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 쓸 때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</a:rPr>
              <a:t>이런점이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</a:rPr>
              <a:t>헤갈린다고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 하는 경우도 제법 있다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아무튼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</a:rPr>
              <a:t>넘파이는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</a:rPr>
              <a:t>뷰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(View)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를 반환하는 것이므로 결국 </a:t>
            </a:r>
            <a:r>
              <a:rPr lang="ko-KR" altLang="en-US" sz="1000" dirty="0" err="1" smtClean="0">
                <a:solidFill>
                  <a:srgbClr val="00B0F0"/>
                </a:solidFill>
              </a:rPr>
              <a:t>뷰를</a:t>
            </a:r>
            <a:r>
              <a:rPr lang="ko-KR" altLang="en-US" sz="1000" dirty="0" smtClean="0">
                <a:solidFill>
                  <a:srgbClr val="00B0F0"/>
                </a:solidFill>
              </a:rPr>
              <a:t> 새로운 값으로 수정</a:t>
            </a:r>
            <a:r>
              <a:rPr lang="en-US" altLang="ko-KR" sz="1000" dirty="0" smtClean="0">
                <a:solidFill>
                  <a:srgbClr val="00B0F0"/>
                </a:solidFill>
              </a:rPr>
              <a:t>, </a:t>
            </a:r>
            <a:r>
              <a:rPr lang="ko-KR" altLang="en-US" sz="1000" dirty="0" err="1" smtClean="0">
                <a:solidFill>
                  <a:srgbClr val="00B0F0"/>
                </a:solidFill>
              </a:rPr>
              <a:t>변경하게되면</a:t>
            </a:r>
            <a:r>
              <a:rPr lang="ko-KR" altLang="en-US" sz="1000" dirty="0" smtClean="0">
                <a:solidFill>
                  <a:srgbClr val="00B0F0"/>
                </a:solidFill>
              </a:rPr>
              <a:t> 원본 배열도 변경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이 되게 하는 것이다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</a:rPr>
              <a:t>넘파이는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 기본적으로 </a:t>
            </a:r>
            <a:r>
              <a:rPr lang="ko-KR" altLang="en-US" sz="1000" dirty="0" smtClean="0">
                <a:solidFill>
                  <a:srgbClr val="00B0F0"/>
                </a:solidFill>
              </a:rPr>
              <a:t>성능</a:t>
            </a:r>
            <a:r>
              <a:rPr lang="en-US" altLang="ko-KR" sz="1000" dirty="0" smtClean="0">
                <a:solidFill>
                  <a:srgbClr val="00B0F0"/>
                </a:solidFill>
              </a:rPr>
              <a:t>(Performance)</a:t>
            </a:r>
            <a:r>
              <a:rPr lang="ko-KR" altLang="en-US" sz="1000" dirty="0" smtClean="0">
                <a:solidFill>
                  <a:srgbClr val="00B0F0"/>
                </a:solidFill>
              </a:rPr>
              <a:t>과 효율성</a:t>
            </a:r>
            <a:r>
              <a:rPr lang="en-US" altLang="ko-KR" sz="1000" dirty="0" smtClean="0">
                <a:solidFill>
                  <a:srgbClr val="00B0F0"/>
                </a:solidFill>
              </a:rPr>
              <a:t>(Efficiency)</a:t>
            </a:r>
            <a:r>
              <a:rPr lang="ko-KR" altLang="en-US" sz="1000" dirty="0" smtClean="0">
                <a:solidFill>
                  <a:srgbClr val="00B0F0"/>
                </a:solidFill>
              </a:rPr>
              <a:t>을 위해서 </a:t>
            </a:r>
            <a:r>
              <a:rPr lang="en-US" altLang="ko-KR" sz="1000" dirty="0" smtClean="0">
                <a:solidFill>
                  <a:srgbClr val="00B0F0"/>
                </a:solidFill>
              </a:rPr>
              <a:t>View</a:t>
            </a:r>
            <a:r>
              <a:rPr lang="ko-KR" altLang="en-US" sz="1000" dirty="0" smtClean="0">
                <a:solidFill>
                  <a:srgbClr val="00B0F0"/>
                </a:solidFill>
              </a:rPr>
              <a:t>를 반환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한다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rgbClr val="FFFF00"/>
                </a:solidFill>
              </a:rPr>
              <a:t>DEMO </a:t>
            </a:r>
            <a:r>
              <a:rPr lang="ko-KR" altLang="en-US" sz="1000" dirty="0" smtClean="0">
                <a:solidFill>
                  <a:srgbClr val="FFFF00"/>
                </a:solidFill>
              </a:rPr>
              <a:t>보기</a:t>
            </a:r>
            <a:endParaRPr lang="en-US" altLang="ko-KR" sz="1000" dirty="0" smtClean="0">
              <a:solidFill>
                <a:srgbClr val="FFFF00"/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만약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,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</a:rPr>
              <a:t>넘파이에서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 원본 배열의 변경 없이 인덱싱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/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</a:rPr>
              <a:t>슬라이싱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 한 결과 </a:t>
            </a:r>
            <a:r>
              <a:rPr lang="ko-KR" altLang="en-US" sz="1000" dirty="0" smtClean="0">
                <a:solidFill>
                  <a:srgbClr val="00B0F0"/>
                </a:solidFill>
              </a:rPr>
              <a:t>배열을 복사하고 싶다면 </a:t>
            </a:r>
            <a:r>
              <a:rPr lang="en-US" altLang="ko-KR" sz="1000" dirty="0" smtClean="0">
                <a:solidFill>
                  <a:srgbClr val="00B0F0"/>
                </a:solidFill>
              </a:rPr>
              <a:t>copy() </a:t>
            </a:r>
            <a:r>
              <a:rPr lang="ko-KR" altLang="en-US" sz="1000" dirty="0" err="1" smtClean="0">
                <a:solidFill>
                  <a:srgbClr val="00B0F0"/>
                </a:solidFill>
              </a:rPr>
              <a:t>메서드를</a:t>
            </a:r>
            <a:r>
              <a:rPr lang="ko-KR" altLang="en-US" sz="1000" dirty="0" smtClean="0">
                <a:solidFill>
                  <a:srgbClr val="00B0F0"/>
                </a:solidFill>
              </a:rPr>
              <a:t> 사용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한다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그러면 원본 배열과 독립적인 배열로 만들어 사용할 수 있다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사용방법은 원본 배열을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</a:rPr>
              <a:t>슬라이싱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 할 때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copy()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</a:rPr>
              <a:t>메서드만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 붙여서 사용하면 된다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rgbClr val="FFFF00"/>
                </a:solidFill>
              </a:rPr>
              <a:t>DEMO </a:t>
            </a:r>
            <a:r>
              <a:rPr lang="ko-KR" altLang="en-US" sz="1000" dirty="0" smtClean="0">
                <a:solidFill>
                  <a:srgbClr val="FFFF00"/>
                </a:solidFill>
              </a:rPr>
              <a:t>보기</a:t>
            </a:r>
            <a:endParaRPr lang="en-US" altLang="ko-KR" sz="1000" dirty="0" smtClean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01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Numpy</a:t>
            </a:r>
            <a:r>
              <a:rPr lang="en-US" altLang="ko-KR" sz="3600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..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3D array</a:t>
            </a:r>
            <a:endParaRPr lang="en-US" altLang="ko-KR" sz="3600" dirty="0" smtClean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500034" y="1897746"/>
            <a:ext cx="8215370" cy="3102896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rgbClr val="00B050"/>
                </a:solidFill>
              </a:rPr>
              <a:t># 3</a:t>
            </a:r>
            <a:r>
              <a:rPr lang="ko-KR" altLang="en-US" sz="1000" dirty="0" smtClean="0">
                <a:solidFill>
                  <a:srgbClr val="00B050"/>
                </a:solidFill>
              </a:rPr>
              <a:t>차원 배열 생성</a:t>
            </a:r>
            <a:endParaRPr lang="en-US" altLang="ko-KR" sz="1000" dirty="0" smtClean="0">
              <a:solidFill>
                <a:srgbClr val="00B050"/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 =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np.arange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(24).reshape(2, 3, 4)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 =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np.array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([[[1, 2, 3, 4],[1, 2, 3, 4],[1, 2, 3, 4]],[[1, 2, 3, 4], [1, 2, 3, 4],[1, 2, 3, 4]]])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array([[[1, 2, 3, 4],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 [1, 2, 3, 4],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 [1, 2, 3, 4]],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[[1, 2, 3, 4],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 [1, 2, 3, 4],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 [1, 2, 3, 4]]])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a.shape</a:t>
            </a: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(2, 3, 4)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01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Numpy</a:t>
            </a:r>
            <a:r>
              <a:rPr lang="en-US" altLang="ko-KR" sz="3600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..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3D array indexing</a:t>
            </a:r>
            <a:endParaRPr lang="en-US" altLang="ko-KR" sz="3600" dirty="0" smtClean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500034" y="1897746"/>
            <a:ext cx="8215370" cy="3102896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rgbClr val="00B050"/>
                </a:solidFill>
              </a:rPr>
              <a:t># 3</a:t>
            </a:r>
            <a:r>
              <a:rPr lang="ko-KR" altLang="en-US" sz="1000" dirty="0" smtClean="0">
                <a:solidFill>
                  <a:srgbClr val="00B050"/>
                </a:solidFill>
              </a:rPr>
              <a:t>차원 배열 인덱싱</a:t>
            </a:r>
            <a:endParaRPr lang="en-US" altLang="ko-KR" sz="1000" dirty="0" smtClean="0">
              <a:solidFill>
                <a:srgbClr val="00B050"/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 =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np.arange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(27).reshape(3, 3, 3)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array([[[ 0,  1,  2],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 [ 3,  4,  5],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 [ 6,  7,  8]],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[[ 9, 10, 11],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 [12, 13, 14],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 [15, 16, 17]],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[[18, 19, 20],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 [21, 22, 23],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 [24, 25, 26]]])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a[0]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array([[0, 1, 2],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[3, 4, 5],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[6, 7, 8]])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a[0, 2]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array([6, 7, 8])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# 8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a[0, 2, -1]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01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Numpy</a:t>
            </a:r>
            <a:r>
              <a:rPr lang="en-US" altLang="ko-KR" sz="3600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..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3D array slicing</a:t>
            </a:r>
            <a:endParaRPr lang="en-US" altLang="ko-KR" sz="3600" dirty="0" smtClean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500034" y="1897746"/>
            <a:ext cx="8215370" cy="3102896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rgbClr val="00B050"/>
                </a:solidFill>
              </a:rPr>
              <a:t># 3</a:t>
            </a:r>
            <a:r>
              <a:rPr lang="ko-KR" altLang="en-US" sz="1000" dirty="0" smtClean="0">
                <a:solidFill>
                  <a:srgbClr val="00B050"/>
                </a:solidFill>
              </a:rPr>
              <a:t>차원 배열 </a:t>
            </a:r>
            <a:r>
              <a:rPr lang="ko-KR" altLang="en-US" sz="1000" dirty="0" err="1" smtClean="0">
                <a:solidFill>
                  <a:srgbClr val="00B050"/>
                </a:solidFill>
              </a:rPr>
              <a:t>슬라이싱</a:t>
            </a:r>
            <a:endParaRPr lang="en-US" altLang="ko-KR" sz="1000" dirty="0" smtClean="0">
              <a:solidFill>
                <a:srgbClr val="00B050"/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array([[[ 0,  1,  2],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 [ 3,  4,  5],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 [ 6,  7,  8]],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[[ 9, 10, 11],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 [12, 13, 14],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 [15, 16, 17]],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[[18, 19, 20],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 [21, 22, 23],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 [24, 25, 26]]])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a[ -1, -1, :2 ]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array([24, 25])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01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Numpy</a:t>
            </a:r>
            <a:r>
              <a:rPr lang="en-US" altLang="ko-KR" sz="3600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..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3D array slicing</a:t>
            </a:r>
            <a:endParaRPr lang="en-US" altLang="ko-KR" sz="3600" dirty="0" smtClean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500034" y="1897746"/>
            <a:ext cx="8215370" cy="3102896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rgbClr val="00B050"/>
                </a:solidFill>
              </a:rPr>
              <a:t># 3</a:t>
            </a:r>
            <a:r>
              <a:rPr lang="ko-KR" altLang="en-US" sz="1000" dirty="0" smtClean="0">
                <a:solidFill>
                  <a:srgbClr val="00B050"/>
                </a:solidFill>
              </a:rPr>
              <a:t>차원 배열 </a:t>
            </a:r>
            <a:r>
              <a:rPr lang="ko-KR" altLang="en-US" sz="1000" dirty="0" err="1" smtClean="0">
                <a:solidFill>
                  <a:srgbClr val="00B050"/>
                </a:solidFill>
              </a:rPr>
              <a:t>슬라이싱</a:t>
            </a:r>
            <a:endParaRPr lang="en-US" altLang="ko-KR" sz="1000" dirty="0" smtClean="0">
              <a:solidFill>
                <a:srgbClr val="00B050"/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 =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np.arange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(1, 51).reshape( _______________ 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array([[[ 1,  2,  3,  4,  5],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 [ 6,  7,  8,  9, 10],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 [11, 12, 13, 14, 15],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 [16, 17, 18, 19, 20],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 [21, 22, 23, 24, 25]],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[[26, 27, 28, 29, 30],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 [31, 32, 33, 34, 35],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 [36, 37, 38, 39, 40],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 [41, 42, 43, 44, 45],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 [46, 47, 48, 49, 50]]])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_________________________________________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array([[37, 38, 39],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[42, 43, 44],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[47, 48, 49]])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01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857224" y="1897746"/>
            <a:ext cx="7429552" cy="3102896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rgbClr val="00B050"/>
                </a:solidFill>
              </a:rPr>
              <a:t>&gt;&gt;&gt; # shape </a:t>
            </a:r>
            <a:r>
              <a:rPr lang="en-US" altLang="ko-KR" sz="1000" dirty="0" smtClean="0">
                <a:solidFill>
                  <a:srgbClr val="00B050"/>
                </a:solidFill>
                <a:sym typeface="Wingdings" pitchFamily="2" charset="2"/>
              </a:rPr>
              <a:t> </a:t>
            </a:r>
            <a:r>
              <a:rPr lang="ko-KR" altLang="en-US" sz="1000" dirty="0" smtClean="0">
                <a:solidFill>
                  <a:srgbClr val="00B050"/>
                </a:solidFill>
                <a:sym typeface="Wingdings" pitchFamily="2" charset="2"/>
              </a:rPr>
              <a:t>모양</a:t>
            </a:r>
            <a:r>
              <a:rPr lang="en-US" altLang="ko-KR" sz="1000" dirty="0" smtClean="0">
                <a:solidFill>
                  <a:srgbClr val="00B050"/>
                </a:solidFill>
                <a:sym typeface="Wingdings" pitchFamily="2" charset="2"/>
              </a:rPr>
              <a:t>, </a:t>
            </a:r>
            <a:r>
              <a:rPr lang="ko-KR" altLang="en-US" sz="1000" dirty="0" smtClean="0">
                <a:solidFill>
                  <a:srgbClr val="00B050"/>
                </a:solidFill>
                <a:sym typeface="Wingdings" pitchFamily="2" charset="2"/>
              </a:rPr>
              <a:t>형태</a:t>
            </a:r>
            <a:r>
              <a:rPr lang="en-US" altLang="ko-KR" sz="1000" dirty="0" smtClean="0">
                <a:solidFill>
                  <a:srgbClr val="00B050"/>
                </a:solidFill>
                <a:sym typeface="Wingdings" pitchFamily="2" charset="2"/>
              </a:rPr>
              <a:t>, </a:t>
            </a:r>
            <a:r>
              <a:rPr lang="ko-KR" altLang="en-US" sz="1000" dirty="0" smtClean="0">
                <a:solidFill>
                  <a:srgbClr val="00B050"/>
                </a:solidFill>
                <a:sym typeface="Wingdings" pitchFamily="2" charset="2"/>
              </a:rPr>
              <a:t>몸매</a:t>
            </a:r>
            <a:r>
              <a:rPr lang="en-US" altLang="ko-KR" sz="1000" dirty="0" smtClean="0">
                <a:solidFill>
                  <a:srgbClr val="00B050"/>
                </a:solidFill>
                <a:sym typeface="Wingdings" pitchFamily="2" charset="2"/>
              </a:rPr>
              <a:t>, </a:t>
            </a:r>
            <a:r>
              <a:rPr lang="ko-KR" altLang="en-US" sz="1000" dirty="0" smtClean="0">
                <a:solidFill>
                  <a:srgbClr val="00B050"/>
                </a:solidFill>
                <a:sym typeface="Wingdings" pitchFamily="2" charset="2"/>
              </a:rPr>
              <a:t>체형</a:t>
            </a:r>
            <a:endParaRPr lang="en-US" altLang="ko-KR" sz="1000" dirty="0" smtClean="0">
              <a:solidFill>
                <a:srgbClr val="00B050"/>
              </a:solidFill>
              <a:sym typeface="Wingdings" pitchFamily="2" charset="2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</a:t>
            </a:r>
            <a:endParaRPr lang="ko-KR" altLang="en-US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arr1 =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np.array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 [1, 2, 3] 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arr1.shape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(3,)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arr2 =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np.array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 ['a', 'b', 'c'] 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arr2.shape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(3,)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arr3 =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np.array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 [1, 2, 3, 'a', 'b', 'c'] 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arr3.shape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(6,)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</p:txBody>
      </p:sp>
      <p:sp>
        <p:nvSpPr>
          <p:cNvPr id="5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Numpy</a:t>
            </a:r>
            <a:r>
              <a:rPr lang="en-US" altLang="ko-KR" sz="3600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..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shape(1)</a:t>
            </a:r>
            <a:endParaRPr lang="en-US" altLang="ko-KR" sz="3600" dirty="0" smtClean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01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Numpy</a:t>
            </a:r>
            <a:r>
              <a:rPr lang="en-US" altLang="ko-KR" sz="3600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..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2d 3d 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array 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for(1)</a:t>
            </a:r>
            <a:endParaRPr lang="en-US" altLang="ko-KR" sz="3600" dirty="0" smtClean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500034" y="1897746"/>
            <a:ext cx="8215370" cy="2817144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rgbClr val="00B050"/>
                </a:solidFill>
              </a:rPr>
              <a:t>(</a:t>
            </a:r>
            <a:r>
              <a:rPr lang="ko-KR" altLang="en-US" sz="1000" dirty="0" smtClean="0">
                <a:solidFill>
                  <a:srgbClr val="00B050"/>
                </a:solidFill>
              </a:rPr>
              <a:t>문제</a:t>
            </a:r>
            <a:r>
              <a:rPr lang="en-US" altLang="ko-KR" sz="1000" dirty="0" smtClean="0">
                <a:solidFill>
                  <a:srgbClr val="00B050"/>
                </a:solidFill>
              </a:rPr>
              <a:t>) 2</a:t>
            </a:r>
            <a:r>
              <a:rPr lang="ko-KR" altLang="en-US" sz="1000" dirty="0" smtClean="0">
                <a:solidFill>
                  <a:srgbClr val="00B050"/>
                </a:solidFill>
              </a:rPr>
              <a:t>차원 배열과 </a:t>
            </a:r>
            <a:r>
              <a:rPr lang="en-US" altLang="ko-KR" sz="1000" dirty="0" smtClean="0">
                <a:solidFill>
                  <a:srgbClr val="00B050"/>
                </a:solidFill>
              </a:rPr>
              <a:t>3</a:t>
            </a:r>
            <a:r>
              <a:rPr lang="ko-KR" altLang="en-US" sz="1000" dirty="0" smtClean="0">
                <a:solidFill>
                  <a:srgbClr val="00B050"/>
                </a:solidFill>
              </a:rPr>
              <a:t>차원 배열을 각각 </a:t>
            </a:r>
            <a:r>
              <a:rPr lang="en-US" altLang="ko-KR" sz="1000" dirty="0" err="1" smtClean="0">
                <a:solidFill>
                  <a:srgbClr val="00B050"/>
                </a:solidFill>
              </a:rPr>
              <a:t>arange</a:t>
            </a:r>
            <a:r>
              <a:rPr lang="en-US" altLang="ko-KR" sz="1000" dirty="0" smtClean="0">
                <a:solidFill>
                  <a:srgbClr val="00B050"/>
                </a:solidFill>
              </a:rPr>
              <a:t>()</a:t>
            </a:r>
            <a:r>
              <a:rPr lang="ko-KR" altLang="en-US" sz="1000" dirty="0" smtClean="0">
                <a:solidFill>
                  <a:srgbClr val="00B050"/>
                </a:solidFill>
              </a:rPr>
              <a:t>로 생성한 후 각 요소들의 값을 </a:t>
            </a:r>
            <a:r>
              <a:rPr lang="en-US" altLang="ko-KR" sz="1000" dirty="0" smtClean="0">
                <a:solidFill>
                  <a:srgbClr val="00B050"/>
                </a:solidFill>
              </a:rPr>
              <a:t>for</a:t>
            </a:r>
            <a:r>
              <a:rPr lang="ko-KR" altLang="en-US" sz="1000" dirty="0" smtClean="0">
                <a:solidFill>
                  <a:srgbClr val="00B050"/>
                </a:solidFill>
              </a:rPr>
              <a:t>문으로 출력하시오</a:t>
            </a:r>
            <a:r>
              <a:rPr lang="en-US" altLang="ko-KR" sz="1000" dirty="0" smtClean="0">
                <a:solidFill>
                  <a:srgbClr val="00B050"/>
                </a:solidFill>
              </a:rPr>
              <a:t>?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 smtClean="0">
                <a:solidFill>
                  <a:srgbClr val="00B050"/>
                </a:solidFill>
              </a:rPr>
              <a:t>이때 </a:t>
            </a:r>
            <a:r>
              <a:rPr lang="en-US" altLang="ko-KR" sz="1000" dirty="0" smtClean="0">
                <a:solidFill>
                  <a:srgbClr val="00B050"/>
                </a:solidFill>
              </a:rPr>
              <a:t>2</a:t>
            </a:r>
            <a:r>
              <a:rPr lang="ko-KR" altLang="en-US" sz="1000" dirty="0" smtClean="0">
                <a:solidFill>
                  <a:srgbClr val="00B050"/>
                </a:solidFill>
              </a:rPr>
              <a:t>차원 배열의 요소 수는 </a:t>
            </a:r>
            <a:r>
              <a:rPr lang="en-US" altLang="ko-KR" sz="1000" dirty="0" smtClean="0">
                <a:solidFill>
                  <a:srgbClr val="00B050"/>
                </a:solidFill>
              </a:rPr>
              <a:t>25</a:t>
            </a:r>
            <a:r>
              <a:rPr lang="ko-KR" altLang="en-US" sz="1000" dirty="0" smtClean="0">
                <a:solidFill>
                  <a:srgbClr val="00B050"/>
                </a:solidFill>
              </a:rPr>
              <a:t>개로 하고 </a:t>
            </a:r>
            <a:r>
              <a:rPr lang="en-US" altLang="ko-KR" sz="1000" dirty="0" smtClean="0">
                <a:solidFill>
                  <a:srgbClr val="00B050"/>
                </a:solidFill>
              </a:rPr>
              <a:t>3</a:t>
            </a:r>
            <a:r>
              <a:rPr lang="ko-KR" altLang="en-US" sz="1000" dirty="0" smtClean="0">
                <a:solidFill>
                  <a:srgbClr val="00B050"/>
                </a:solidFill>
              </a:rPr>
              <a:t>차원 배열의 요소 수는 </a:t>
            </a:r>
            <a:r>
              <a:rPr lang="en-US" altLang="ko-KR" sz="1000" dirty="0" smtClean="0">
                <a:solidFill>
                  <a:srgbClr val="00B050"/>
                </a:solidFill>
              </a:rPr>
              <a:t>60</a:t>
            </a:r>
            <a:r>
              <a:rPr lang="ko-KR" altLang="en-US" sz="1000" dirty="0" smtClean="0">
                <a:solidFill>
                  <a:srgbClr val="00B050"/>
                </a:solidFill>
              </a:rPr>
              <a:t>개로 한다</a:t>
            </a:r>
            <a:r>
              <a:rPr lang="en-US" altLang="ko-KR" sz="1000" dirty="0" smtClean="0">
                <a:solidFill>
                  <a:srgbClr val="00B050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ar2d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=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np.arange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( 1, 26 ).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reshape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( 5, 5 )</a:t>
            </a: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ar2d</a:t>
            </a: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array([[ 1,  2,  3,  4,  5],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[ 6,  7,  8,  9, 10],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[11, 12, 13, 14, 15],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[16, 17, 18, 19, 20],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[21, 22, 23, 24, 25]])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for x_ in range(0, 5):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	for y_ in range(0, 5):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		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ar2d[x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_][y_] = a[x_][y_]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		print(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ar2d[x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_][y_], end='\t' 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	print()</a:t>
            </a: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5" name="그림 4" descr="캡처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61257" y="3714758"/>
            <a:ext cx="2239701" cy="8667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01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Numpy</a:t>
            </a:r>
            <a:r>
              <a:rPr lang="en-US" altLang="ko-KR" sz="3600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..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2d 3d 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array 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for(2-1)</a:t>
            </a:r>
            <a:endParaRPr lang="en-US" altLang="ko-KR" sz="3600" dirty="0" smtClean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500034" y="1897746"/>
            <a:ext cx="8215370" cy="2631490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ar3d = </a:t>
            </a:r>
            <a:r>
              <a:rPr lang="pt-BR" altLang="ko-KR" sz="1000" dirty="0" smtClean="0">
                <a:solidFill>
                  <a:schemeClr val="bg1">
                    <a:lumMod val="50000"/>
                  </a:schemeClr>
                </a:solidFill>
              </a:rPr>
              <a:t>np.arange( 1 , 61 ).</a:t>
            </a:r>
            <a:r>
              <a:rPr lang="pt-BR" altLang="ko-KR" sz="1000" dirty="0" smtClean="0">
                <a:solidFill>
                  <a:schemeClr val="bg1">
                    <a:lumMod val="50000"/>
                  </a:schemeClr>
                </a:solidFill>
              </a:rPr>
              <a:t>reshape</a:t>
            </a:r>
            <a:r>
              <a:rPr lang="pt-BR" altLang="ko-KR" sz="1000" dirty="0" smtClean="0">
                <a:solidFill>
                  <a:schemeClr val="bg1">
                    <a:lumMod val="50000"/>
                  </a:schemeClr>
                </a:solidFill>
              </a:rPr>
              <a:t>( 3, 4, 5 )</a:t>
            </a:r>
            <a:endParaRPr lang="pt-BR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ar3d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array([[[ 1,  2,  3,  4,  5],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 [ 6,  7,  8,  9, 10],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 [11, 12, 13, 14, 15],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 [16, 17, 18, 19, 20]],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pt-BR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[[21, 22, 23, 24, 25],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 [26, 27, 28, 29, 30],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 [31, 32, 33, 34, 35],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 [36, 37, 38, 39, 40]],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pt-BR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[[41, 42, 43, 44, 45],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 [46, 47, 48, 49, 50],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 [51, 52, 53, 54, 55],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 [56, 57, 58, 59, 60]]])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</a:t>
            </a: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01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Numpy</a:t>
            </a:r>
            <a:r>
              <a:rPr lang="en-US" altLang="ko-KR" sz="3600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..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2d 3d 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array 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for(2-2)</a:t>
            </a:r>
            <a:endParaRPr lang="en-US" altLang="ko-KR" sz="3600" dirty="0" smtClean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500034" y="1897746"/>
            <a:ext cx="8215370" cy="1708160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for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x_ in range(0, 3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):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for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y_ in range(0, 4):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 for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z_ in range(0, 5):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	ar3d[x_][y_][z_] = ar3d[x_][y_][z_]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	print( ar3d[x_][y_][z_], end='\t' 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 print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print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()</a:t>
            </a: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5" name="그림 4" descr="캡처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6314" y="1928808"/>
            <a:ext cx="2219329" cy="21885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01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Numpy</a:t>
            </a:r>
            <a:r>
              <a:rPr lang="en-US" altLang="ko-KR" sz="3600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..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Append() axis=0, 1</a:t>
            </a:r>
            <a:endParaRPr lang="en-US" altLang="ko-KR" sz="3600" dirty="0" smtClean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500034" y="1897746"/>
            <a:ext cx="8215370" cy="1708160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</a:rPr>
              <a:t>파이썬과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</a:rPr>
              <a:t>넘파이에는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 배열 요소를 추가할 수 있는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append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</a:rPr>
              <a:t>메서드가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 있다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그러나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</a:rPr>
              <a:t>파이썬과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</a:rPr>
              <a:t>넘파이에서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ko-KR" altLang="en-US" sz="1000" dirty="0" smtClean="0">
                <a:solidFill>
                  <a:srgbClr val="00B0F0"/>
                </a:solidFill>
              </a:rPr>
              <a:t>동작하는 방식이 서로가 다른 부분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도 있기 때문에 그러한 차이점을 잘 알고 사용해야 한다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다양한 방법으로 배열을 생성한 후에 해당 배열에 </a:t>
            </a:r>
            <a:r>
              <a:rPr lang="ko-KR" altLang="en-US" sz="1000" dirty="0" smtClean="0">
                <a:solidFill>
                  <a:srgbClr val="FF0000"/>
                </a:solidFill>
              </a:rPr>
              <a:t>행</a:t>
            </a:r>
            <a:r>
              <a:rPr lang="en-US" altLang="ko-KR" sz="1000" dirty="0" smtClean="0">
                <a:solidFill>
                  <a:srgbClr val="FF0000"/>
                </a:solidFill>
              </a:rPr>
              <a:t>(raw)</a:t>
            </a:r>
            <a:r>
              <a:rPr lang="ko-KR" altLang="en-US" sz="1000" dirty="0" smtClean="0">
                <a:solidFill>
                  <a:srgbClr val="FF0000"/>
                </a:solidFill>
              </a:rPr>
              <a:t>과 열</a:t>
            </a:r>
            <a:r>
              <a:rPr lang="en-US" altLang="ko-KR" sz="1000" dirty="0" smtClean="0">
                <a:solidFill>
                  <a:srgbClr val="FF0000"/>
                </a:solidFill>
              </a:rPr>
              <a:t>(column)</a:t>
            </a:r>
            <a:r>
              <a:rPr lang="ko-KR" altLang="en-US" sz="1000" dirty="0" smtClean="0">
                <a:solidFill>
                  <a:srgbClr val="FF0000"/>
                </a:solidFill>
              </a:rPr>
              <a:t>을 추가하는 방법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에 대해서 알아본다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생성한 배열에 행과 열을 추가하는 일은 데이터 분석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</a:rPr>
              <a:t>작업시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 빈번하게 하는 일중 하나이므로 잘 숙지해야 할 것이다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기본적으로 </a:t>
            </a:r>
            <a:r>
              <a:rPr lang="en-US" altLang="ko-KR" sz="1000" dirty="0" smtClean="0">
                <a:solidFill>
                  <a:srgbClr val="00B0F0"/>
                </a:solidFill>
              </a:rPr>
              <a:t>axis=0 </a:t>
            </a:r>
            <a:r>
              <a:rPr lang="ko-KR" altLang="en-US" sz="1000" dirty="0" smtClean="0">
                <a:solidFill>
                  <a:srgbClr val="00B0F0"/>
                </a:solidFill>
              </a:rPr>
              <a:t>은 행을 추가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할 때 사용하고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, </a:t>
            </a:r>
            <a:r>
              <a:rPr lang="en-US" altLang="ko-KR" sz="1000" dirty="0" smtClean="0">
                <a:solidFill>
                  <a:srgbClr val="00B0F0"/>
                </a:solidFill>
              </a:rPr>
              <a:t>axis=1</a:t>
            </a:r>
            <a:r>
              <a:rPr lang="ko-KR" altLang="en-US" sz="1000" dirty="0" smtClean="0">
                <a:solidFill>
                  <a:srgbClr val="00B0F0"/>
                </a:solidFill>
              </a:rPr>
              <a:t>은 열을 추가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할 때 사용한다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01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857224" y="1897746"/>
            <a:ext cx="7429552" cy="3102896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rgbClr val="00B050"/>
                </a:solidFill>
              </a:rPr>
              <a:t>&gt;&gt;&gt; # </a:t>
            </a:r>
            <a:r>
              <a:rPr lang="ko-KR" altLang="en-US" sz="1000" dirty="0" err="1" smtClean="0">
                <a:solidFill>
                  <a:srgbClr val="00B050"/>
                </a:solidFill>
              </a:rPr>
              <a:t>넘파이</a:t>
            </a:r>
            <a:r>
              <a:rPr lang="ko-KR" altLang="en-US" sz="1000" dirty="0" smtClean="0">
                <a:solidFill>
                  <a:srgbClr val="00B050"/>
                </a:solidFill>
              </a:rPr>
              <a:t> 다차원 배열</a:t>
            </a:r>
            <a:endParaRPr lang="en-US" altLang="ko-KR" sz="1000" dirty="0" smtClean="0">
              <a:solidFill>
                <a:srgbClr val="00B050"/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arr1 =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np.array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 [1, 2, 3], [4, 5, 6] 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Traceback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(most recent call last):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File "&lt;pyshell#81&gt;", line 1, in &lt;module&gt;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arr1 =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np.array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 [1, 2, 3], [4, 5, 6] 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TypeError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: data type not understood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arr1 =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np.array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 </a:t>
            </a:r>
            <a:r>
              <a:rPr lang="en-US" altLang="ko-KR" sz="1000" dirty="0" smtClean="0">
                <a:solidFill>
                  <a:srgbClr val="FF0000"/>
                </a:solidFill>
              </a:rPr>
              <a:t>[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[1, 2, 3], [4, 5, 6]</a:t>
            </a:r>
            <a:r>
              <a:rPr lang="en-US" altLang="ko-KR" sz="1000" dirty="0" smtClean="0">
                <a:solidFill>
                  <a:srgbClr val="FF0000"/>
                </a:solidFill>
              </a:rPr>
              <a:t>]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arr1.shape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(2, 3)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arr2 =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np.array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 [[1, 2, 3, 4], [5, 6, 7, 8], [9, 10, 11, 12]] 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arr2.shape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(3, 4)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arr3 =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np.array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 [[1, 2, 3], [5, 6, 7], [10, 11, 12]] 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arr3.shape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(3, 3)</a:t>
            </a:r>
          </a:p>
        </p:txBody>
      </p:sp>
      <p:sp>
        <p:nvSpPr>
          <p:cNvPr id="5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Numpy</a:t>
            </a:r>
            <a:r>
              <a:rPr lang="en-US" altLang="ko-KR" sz="3600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..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Shape(2)</a:t>
            </a:r>
            <a:endParaRPr lang="en-US" altLang="ko-KR" sz="3600" dirty="0" smtClean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01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857224" y="1897746"/>
            <a:ext cx="7429552" cy="3102896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rgbClr val="00B050"/>
                </a:solidFill>
              </a:rPr>
              <a:t>&gt;&gt;&gt; # </a:t>
            </a:r>
            <a:r>
              <a:rPr lang="ko-KR" altLang="en-US" sz="1000" dirty="0" err="1" smtClean="0">
                <a:solidFill>
                  <a:srgbClr val="00B050"/>
                </a:solidFill>
              </a:rPr>
              <a:t>넘파이</a:t>
            </a:r>
            <a:r>
              <a:rPr lang="ko-KR" altLang="en-US" sz="1000" dirty="0" smtClean="0">
                <a:solidFill>
                  <a:srgbClr val="00B050"/>
                </a:solidFill>
              </a:rPr>
              <a:t> 배열 출력</a:t>
            </a:r>
            <a:endParaRPr lang="en-US" altLang="ko-KR" sz="1000" dirty="0" smtClean="0">
              <a:solidFill>
                <a:srgbClr val="00B050"/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arr1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array([[1, 2, 3],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[4, 5, 6]])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arr2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array([[ 1,  2,  3,  4],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[ 5,  6,  7,  8],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[ 9, 10, 11, 12]])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arr3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array([[ 1,  2,  3],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[ 5,  6,  7],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[10, 11, 12]])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print(arr1)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[[1 2 3]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[4 5 6]]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print(arr2)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[[ 1  2  3  4]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[ 5  6  7  8]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[ 9 10 11 12]]</a:t>
            </a:r>
          </a:p>
        </p:txBody>
      </p:sp>
      <p:sp>
        <p:nvSpPr>
          <p:cNvPr id="5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Numpy</a:t>
            </a:r>
            <a:r>
              <a:rPr lang="en-US" altLang="ko-KR" sz="3600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..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Shape(3)</a:t>
            </a:r>
            <a:endParaRPr lang="en-US" altLang="ko-KR" sz="3600" dirty="0" smtClean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01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857224" y="1897746"/>
            <a:ext cx="7429552" cy="3102896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#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타입 체크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arr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= [ 1, 2, 3, 4 ]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arr</a:t>
            </a: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[1, 2, 3, 4]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type(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arr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&lt;class 'list'&gt;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ndarr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=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np.array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arr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ndarr</a:t>
            </a: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array([1, 2, 3, 4])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type(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ndarr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&lt;class '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numpy.ndarray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'&gt;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ndarr.shape</a:t>
            </a: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(4,)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arr.shape</a:t>
            </a: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Traceback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(most recent call last):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File "&lt;pyshell#147&gt;", line 1, in &lt;module&gt;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arr.shape</a:t>
            </a: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AttributeError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: 'list' object has no attribute 'shape'</a:t>
            </a:r>
          </a:p>
        </p:txBody>
      </p:sp>
      <p:sp>
        <p:nvSpPr>
          <p:cNvPr id="5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Numpy</a:t>
            </a:r>
            <a:r>
              <a:rPr lang="en-US" altLang="ko-KR" sz="3600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..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type check</a:t>
            </a:r>
            <a:endParaRPr lang="en-US" altLang="ko-KR" sz="3600" dirty="0" smtClean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01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857224" y="1897746"/>
            <a:ext cx="7429552" cy="3102896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rgbClr val="00B050"/>
                </a:solidFill>
              </a:rPr>
              <a:t>&gt;&gt;&gt; # size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arr1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array([[1, 2, 3],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[4, 5, 6]])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arr1.size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6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arr2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array([[ 1,  2,  3,  4],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[ 5,  6,  7,  8],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[ 9, 10, 11, 12]])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arr2.size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12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arr3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array([[ 1,  2,  3],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[ 5,  6,  7],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[10, 11, 12]])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arr3.size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9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arr3.shape # (3, 3)</a:t>
            </a:r>
          </a:p>
        </p:txBody>
      </p:sp>
      <p:sp>
        <p:nvSpPr>
          <p:cNvPr id="5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Numpy</a:t>
            </a:r>
            <a:r>
              <a:rPr lang="en-US" altLang="ko-KR" sz="3600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..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size</a:t>
            </a:r>
            <a:endParaRPr lang="en-US" altLang="ko-KR" sz="3600" dirty="0" smtClean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01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857224" y="1897746"/>
            <a:ext cx="7429552" cy="3102896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rgbClr val="00B050"/>
                </a:solidFill>
              </a:rPr>
              <a:t>&gt;&gt;&gt; # </a:t>
            </a:r>
            <a:r>
              <a:rPr lang="ko-KR" altLang="en-US" sz="1000" dirty="0" smtClean="0">
                <a:solidFill>
                  <a:srgbClr val="00B050"/>
                </a:solidFill>
              </a:rPr>
              <a:t>배열의 차원만을 알고자 할 때는 </a:t>
            </a:r>
            <a:r>
              <a:rPr lang="en-US" altLang="ko-KR" sz="1000" dirty="0" err="1" smtClean="0">
                <a:solidFill>
                  <a:srgbClr val="00B050"/>
                </a:solidFill>
              </a:rPr>
              <a:t>ndim</a:t>
            </a:r>
            <a:r>
              <a:rPr lang="en-US" altLang="ko-KR" sz="1000" dirty="0" smtClean="0">
                <a:solidFill>
                  <a:srgbClr val="00B050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rgbClr val="00B050"/>
                </a:solidFill>
              </a:rPr>
              <a:t>&gt;&gt;&gt; # </a:t>
            </a:r>
            <a:r>
              <a:rPr lang="ko-KR" altLang="en-US" sz="1000" dirty="0" smtClean="0">
                <a:solidFill>
                  <a:srgbClr val="00B050"/>
                </a:solidFill>
              </a:rPr>
              <a:t>이때는 </a:t>
            </a:r>
            <a:r>
              <a:rPr lang="en-US" altLang="ko-KR" sz="1000" dirty="0" smtClean="0">
                <a:solidFill>
                  <a:srgbClr val="00B050"/>
                </a:solidFill>
              </a:rPr>
              <a:t>size</a:t>
            </a:r>
            <a:r>
              <a:rPr lang="ko-KR" altLang="en-US" sz="1000" dirty="0" smtClean="0">
                <a:solidFill>
                  <a:srgbClr val="00B050"/>
                </a:solidFill>
              </a:rPr>
              <a:t>가 전혀 도움 안됨</a:t>
            </a:r>
            <a:r>
              <a:rPr lang="en-US" altLang="ko-KR" sz="1000" dirty="0" smtClean="0">
                <a:solidFill>
                  <a:srgbClr val="00B050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 =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np.array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 [[ 1, 2, 3 ], [ 4, 5, 6 ]] 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array([[1, 2, 3],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[4, 5, 6]])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a.size</a:t>
            </a: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6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a.shape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ko-KR" sz="1000" dirty="0" smtClean="0">
                <a:solidFill>
                  <a:srgbClr val="00B050"/>
                </a:solidFill>
              </a:rPr>
              <a:t>#</a:t>
            </a:r>
            <a:r>
              <a:rPr lang="ko-KR" altLang="en-US" sz="1000" dirty="0" smtClean="0">
                <a:solidFill>
                  <a:srgbClr val="00B050"/>
                </a:solidFill>
              </a:rPr>
              <a:t>이걸로 알 수는 있음</a:t>
            </a:r>
            <a:r>
              <a:rPr lang="en-US" altLang="ko-KR" sz="1000" dirty="0" smtClean="0">
                <a:solidFill>
                  <a:srgbClr val="00B050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(2, 3)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a.ndim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ko-KR" sz="1000" dirty="0" smtClean="0">
                <a:solidFill>
                  <a:srgbClr val="00B050"/>
                </a:solidFill>
              </a:rPr>
              <a:t>#</a:t>
            </a:r>
            <a:r>
              <a:rPr lang="ko-KR" altLang="en-US" sz="1000" dirty="0" smtClean="0">
                <a:solidFill>
                  <a:srgbClr val="00B050"/>
                </a:solidFill>
              </a:rPr>
              <a:t>차원만 출력</a:t>
            </a:r>
            <a:r>
              <a:rPr lang="en-US" altLang="ko-KR" sz="1000" dirty="0" smtClean="0">
                <a:solidFill>
                  <a:srgbClr val="00B050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2</a:t>
            </a:r>
          </a:p>
        </p:txBody>
      </p:sp>
      <p:sp>
        <p:nvSpPr>
          <p:cNvPr id="5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Numpy</a:t>
            </a:r>
            <a:r>
              <a:rPr lang="en-US" altLang="ko-KR" sz="3600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..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</a:t>
            </a:r>
            <a:r>
              <a:rPr lang="en-US" altLang="ko-KR" sz="3600" dirty="0" err="1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ndim</a:t>
            </a:r>
            <a:endParaRPr lang="en-US" altLang="ko-KR" sz="3600" dirty="0" smtClean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01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857224" y="1897746"/>
            <a:ext cx="7429552" cy="3102896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rgbClr val="00B050"/>
                </a:solidFill>
              </a:rPr>
              <a:t>&gt;&gt;&gt; # size </a:t>
            </a:r>
            <a:r>
              <a:rPr lang="en-US" altLang="ko-KR" sz="1000" dirty="0" err="1" smtClean="0">
                <a:solidFill>
                  <a:srgbClr val="00B050"/>
                </a:solidFill>
              </a:rPr>
              <a:t>vs</a:t>
            </a:r>
            <a:r>
              <a:rPr lang="en-US" altLang="ko-KR" sz="1000" dirty="0" smtClean="0">
                <a:solidFill>
                  <a:srgbClr val="00B050"/>
                </a:solidFill>
              </a:rPr>
              <a:t> </a:t>
            </a:r>
            <a:r>
              <a:rPr lang="en-US" altLang="ko-KR" sz="1000" dirty="0" err="1" smtClean="0">
                <a:solidFill>
                  <a:srgbClr val="00B050"/>
                </a:solidFill>
              </a:rPr>
              <a:t>len</a:t>
            </a:r>
            <a:r>
              <a:rPr lang="en-US" altLang="ko-KR" sz="1000" dirty="0" smtClean="0">
                <a:solidFill>
                  <a:srgbClr val="00B050"/>
                </a:solidFill>
              </a:rPr>
              <a:t> </a:t>
            </a:r>
            <a:r>
              <a:rPr lang="ko-KR" altLang="en-US" sz="1000" dirty="0" smtClean="0">
                <a:solidFill>
                  <a:srgbClr val="00B050"/>
                </a:solidFill>
              </a:rPr>
              <a:t>차이점</a:t>
            </a:r>
            <a:endParaRPr lang="en-US" altLang="ko-KR" sz="1000" dirty="0" smtClean="0">
              <a:solidFill>
                <a:srgbClr val="00B050"/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import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numpy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as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np</a:t>
            </a: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ndarr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=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np.array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lst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ndarr</a:t>
            </a: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array([[1, 2, 3],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[4, 5, 6],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[7, 8, 9]])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print(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ndarr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[[1 2 3]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[4 5 6]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[7 8 9]]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ndarr.size</a:t>
            </a: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9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len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ndarr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3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# size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 </a:t>
            </a:r>
            <a:r>
              <a:rPr lang="ko-KR" altLang="en-US" sz="1000" dirty="0" smtClean="0">
                <a:solidFill>
                  <a:srgbClr val="FF0000"/>
                </a:solidFill>
                <a:sym typeface="Wingdings" pitchFamily="2" charset="2"/>
              </a:rPr>
              <a:t>몇 개의 요소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가 들어있는지를 반환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!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#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len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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헤갈릴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수 있는데 중첩된 리스트의 경우 </a:t>
            </a:r>
            <a:r>
              <a:rPr lang="ko-KR" altLang="en-US" sz="1000" dirty="0" smtClean="0">
                <a:solidFill>
                  <a:srgbClr val="FF0000"/>
                </a:solidFill>
                <a:sym typeface="Wingdings" pitchFamily="2" charset="2"/>
              </a:rPr>
              <a:t>바깥 리스트를 기준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으로 몇 개의 요소가 들어있는지를 체크하면 이해가 쉽다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Numpy</a:t>
            </a:r>
            <a:r>
              <a:rPr lang="en-US" altLang="ko-KR" sz="3600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..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size </a:t>
            </a:r>
            <a:r>
              <a:rPr lang="en-US" altLang="ko-KR" sz="3600" dirty="0" err="1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vs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</a:t>
            </a:r>
            <a:r>
              <a:rPr lang="en-US" altLang="ko-KR" sz="3600" dirty="0" err="1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len</a:t>
            </a:r>
            <a:endParaRPr lang="en-US" altLang="ko-KR" sz="3600" dirty="0" smtClean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01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Numpy</a:t>
            </a:r>
            <a:r>
              <a:rPr lang="en-US" altLang="ko-KR" sz="3600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.. 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Installation(1)</a:t>
            </a:r>
            <a:endParaRPr lang="en-US" altLang="ko-KR" sz="3600" dirty="0" smtClean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  <p:pic>
        <p:nvPicPr>
          <p:cNvPr id="6" name="그림 5" descr="0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32" y="1785932"/>
            <a:ext cx="5048650" cy="29051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01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857224" y="1897746"/>
            <a:ext cx="7429552" cy="1477328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안녕하세요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.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</a:rPr>
              <a:t>넘파이를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 공부하는 학생입니다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.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shape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의 결과 값이 행과 열의 값으로 출력된다는걸 알았는데요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..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</a:rPr>
              <a:t>예를들어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arr1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의 경우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shape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의 출력값이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(2, 4)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로 나오는데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arr2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의 경우 분명히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1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행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x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5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열로 구성된 것 같은데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shape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</a:rPr>
              <a:t>메서드로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 찍으면 결과가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(5,)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로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</a:rPr>
              <a:t>나오는게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 도저히 이해가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</a:rPr>
              <a:t>안되서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 미치겠습니다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. (1, 5)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로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</a:rPr>
              <a:t>나오는게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</a:rPr>
              <a:t>맞는게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 아닌지요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?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도저히 이해가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</a:rPr>
              <a:t>안되서요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?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 ???</a:t>
            </a: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Numpy</a:t>
            </a:r>
            <a:r>
              <a:rPr lang="en-US" altLang="ko-KR" sz="3600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..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(5,) ???</a:t>
            </a:r>
            <a:endParaRPr lang="en-US" altLang="ko-KR" sz="3600" dirty="0" smtClean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01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857224" y="1897746"/>
            <a:ext cx="7429552" cy="3102896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rgbClr val="00B050"/>
                </a:solidFill>
              </a:rPr>
              <a:t># </a:t>
            </a:r>
            <a:r>
              <a:rPr lang="ko-KR" altLang="en-US" sz="1000" dirty="0" err="1" smtClean="0">
                <a:solidFill>
                  <a:srgbClr val="00B050"/>
                </a:solidFill>
              </a:rPr>
              <a:t>넘파이</a:t>
            </a:r>
            <a:r>
              <a:rPr lang="ko-KR" altLang="en-US" sz="1000" dirty="0" smtClean="0">
                <a:solidFill>
                  <a:srgbClr val="00B050"/>
                </a:solidFill>
              </a:rPr>
              <a:t> 요소는 모두 동일한 타입</a:t>
            </a:r>
            <a:r>
              <a:rPr lang="en-US" altLang="ko-KR" sz="1000" dirty="0" smtClean="0">
                <a:solidFill>
                  <a:srgbClr val="00B050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rgbClr val="00B050"/>
                </a:solidFill>
              </a:rPr>
              <a:t># </a:t>
            </a:r>
            <a:r>
              <a:rPr lang="ko-KR" altLang="en-US" sz="1000" dirty="0" smtClean="0">
                <a:solidFill>
                  <a:srgbClr val="00B050"/>
                </a:solidFill>
              </a:rPr>
              <a:t>그래서 </a:t>
            </a:r>
            <a:r>
              <a:rPr lang="ko-KR" altLang="en-US" sz="1000" dirty="0" err="1" smtClean="0">
                <a:solidFill>
                  <a:srgbClr val="00B050"/>
                </a:solidFill>
              </a:rPr>
              <a:t>파이썬</a:t>
            </a:r>
            <a:r>
              <a:rPr lang="ko-KR" altLang="en-US" sz="1000" dirty="0" smtClean="0">
                <a:solidFill>
                  <a:srgbClr val="00B050"/>
                </a:solidFill>
              </a:rPr>
              <a:t> 리스트 보다 빠르다</a:t>
            </a:r>
            <a:r>
              <a:rPr lang="en-US" altLang="ko-KR" sz="1000" dirty="0" smtClean="0">
                <a:solidFill>
                  <a:srgbClr val="00B050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arr3 =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np.array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 [1, 2, 3, 'a', 'b', 'c'] 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arr3[0]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rgbClr val="FF0000"/>
                </a:solidFill>
              </a:rPr>
              <a:t>______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type(arr3[0])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&lt;class ‘</a:t>
            </a:r>
            <a:r>
              <a:rPr lang="en-US" altLang="ko-KR" sz="1000" dirty="0" smtClean="0">
                <a:solidFill>
                  <a:srgbClr val="FF0000"/>
                </a:solidFill>
              </a:rPr>
              <a:t>_________________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'&gt;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lst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= [ 1, 2, 3, 'a', 'b', 'c' ]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lst</a:t>
            </a: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[1, 2, 3, 'a', 'b', 'c']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lst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[0]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1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type(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lst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[0])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&lt;class '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int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'&gt;</a:t>
            </a: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Numpy</a:t>
            </a:r>
            <a:r>
              <a:rPr lang="en-US" altLang="ko-KR" sz="3600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..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identical type</a:t>
            </a:r>
            <a:endParaRPr lang="en-US" altLang="ko-KR" sz="3600" dirty="0" smtClean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01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857224" y="1897747"/>
            <a:ext cx="7429552" cy="3102895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rgbClr val="00B050"/>
                </a:solidFill>
              </a:rPr>
              <a:t># </a:t>
            </a:r>
            <a:r>
              <a:rPr lang="ko-KR" altLang="en-US" sz="1000" dirty="0" smtClean="0">
                <a:solidFill>
                  <a:srgbClr val="00B050"/>
                </a:solidFill>
              </a:rPr>
              <a:t>배열의 배열</a:t>
            </a:r>
            <a:endParaRPr lang="en-US" altLang="ko-KR" sz="1000" dirty="0" smtClean="0">
              <a:solidFill>
                <a:srgbClr val="00B050"/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import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numpy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as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np</a:t>
            </a: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 =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np.array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 [[ 1, 2, 3 ], [ 4, 5, 6 ]] 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a.shape</a:t>
            </a: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(2, 3)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a.ndim</a:t>
            </a: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2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a.size</a:t>
            </a: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6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len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(a)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2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a[ 1, 0 ]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4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a[ 1, 2 ]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6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a[ 0, 2 ]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3</a:t>
            </a: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Numpy</a:t>
            </a:r>
            <a:r>
              <a:rPr lang="en-US" altLang="ko-KR" sz="3600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..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</a:t>
            </a:r>
            <a:r>
              <a:rPr lang="en-US" altLang="ko-KR" sz="3600" dirty="0" err="1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arr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[ 1, 2 ]</a:t>
            </a:r>
            <a:endParaRPr lang="en-US" altLang="ko-KR" sz="3600" dirty="0" smtClean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01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857224" y="1897747"/>
            <a:ext cx="7429552" cy="3102895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rgbClr val="00B050"/>
                </a:solidFill>
              </a:rPr>
              <a:t># </a:t>
            </a:r>
            <a:r>
              <a:rPr lang="ko-KR" altLang="en-US" sz="1000" dirty="0" err="1" smtClean="0">
                <a:solidFill>
                  <a:srgbClr val="00B050"/>
                </a:solidFill>
              </a:rPr>
              <a:t>넘파이</a:t>
            </a:r>
            <a:r>
              <a:rPr lang="ko-KR" altLang="en-US" sz="1000" dirty="0" smtClean="0">
                <a:solidFill>
                  <a:srgbClr val="00B050"/>
                </a:solidFill>
              </a:rPr>
              <a:t> 객체로부터 직접 호출</a:t>
            </a:r>
            <a:endParaRPr lang="en-US" altLang="ko-KR" sz="1000" dirty="0" smtClean="0">
              <a:solidFill>
                <a:srgbClr val="00B050"/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arr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=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np.array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 [[1, 2, 3], [4, 5, 6], [7, 8, 9]] 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arr.shape</a:t>
            </a: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(3, 3)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arr</a:t>
            </a: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array([[1, 2, 3],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[4, 5, 6],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[7, 8, 9]])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  <a:r>
              <a:rPr lang="en-US" altLang="ko-KR" sz="1000" dirty="0" err="1" smtClean="0">
                <a:solidFill>
                  <a:srgbClr val="FF0000"/>
                </a:solidFill>
              </a:rPr>
              <a:t>np.shape</a:t>
            </a:r>
            <a:r>
              <a:rPr lang="en-US" altLang="ko-KR" sz="1000" dirty="0" smtClean="0">
                <a:solidFill>
                  <a:srgbClr val="FF0000"/>
                </a:solidFill>
              </a:rPr>
              <a:t>(</a:t>
            </a:r>
            <a:r>
              <a:rPr lang="en-US" altLang="ko-KR" sz="1000" dirty="0" err="1" smtClean="0">
                <a:solidFill>
                  <a:srgbClr val="FF0000"/>
                </a:solidFill>
              </a:rPr>
              <a:t>arr</a:t>
            </a:r>
            <a:r>
              <a:rPr lang="en-US" altLang="ko-KR" sz="1000" dirty="0" smtClean="0">
                <a:solidFill>
                  <a:srgbClr val="FF0000"/>
                </a:solidFill>
              </a:rPr>
              <a:t>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(3, 3)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Numpy</a:t>
            </a:r>
            <a:r>
              <a:rPr lang="en-US" altLang="ko-KR" sz="3600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..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</a:t>
            </a:r>
            <a:r>
              <a:rPr lang="en-US" altLang="ko-KR" sz="3600" dirty="0" err="1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np.shape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(</a:t>
            </a:r>
            <a:r>
              <a:rPr lang="en-US" altLang="ko-KR" sz="3600" dirty="0" err="1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arr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)</a:t>
            </a:r>
            <a:endParaRPr lang="en-US" altLang="ko-KR" sz="3600" dirty="0" smtClean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01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857224" y="1897747"/>
            <a:ext cx="7429552" cy="3102895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rgbClr val="00B050"/>
                </a:solidFill>
              </a:rPr>
              <a:t># shape</a:t>
            </a:r>
            <a:r>
              <a:rPr lang="ko-KR" altLang="en-US" sz="1000" dirty="0" smtClean="0">
                <a:solidFill>
                  <a:srgbClr val="00B050"/>
                </a:solidFill>
              </a:rPr>
              <a:t>로 행</a:t>
            </a:r>
            <a:r>
              <a:rPr lang="en-US" altLang="ko-KR" sz="1000" dirty="0" smtClean="0">
                <a:solidFill>
                  <a:srgbClr val="00B050"/>
                </a:solidFill>
              </a:rPr>
              <a:t>, </a:t>
            </a:r>
            <a:r>
              <a:rPr lang="ko-KR" altLang="en-US" sz="1000" dirty="0" smtClean="0">
                <a:solidFill>
                  <a:srgbClr val="00B050"/>
                </a:solidFill>
              </a:rPr>
              <a:t>열만 구하기</a:t>
            </a:r>
            <a:endParaRPr lang="en-US" altLang="ko-KR" sz="1000" dirty="0" smtClean="0">
              <a:solidFill>
                <a:srgbClr val="00B050"/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arr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=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np.array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 [[ 1, 2, 3 ], [ 4, 5, 6 ]] 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arr</a:t>
            </a: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array([[1, 2, 3],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[4, 5, 6]])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arr.shape</a:t>
            </a: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(2, 3)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arr.shape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[0]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2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arr.shape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[1]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3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np.shape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 [[ 1, 2, 3 ], [ 4, 5, 6]] 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(2, 3)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arr.shape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[2]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Traceback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(most recent call last):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File "&lt;pyshell#208&gt;", line 1, in &lt;module&gt;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arr.shape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[2]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IndexError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: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tuple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index out of range</a:t>
            </a: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Numpy</a:t>
            </a:r>
            <a:r>
              <a:rPr lang="en-US" altLang="ko-KR" sz="3600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..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</a:t>
            </a:r>
            <a:r>
              <a:rPr lang="en-US" altLang="ko-KR" sz="3600" dirty="0" err="1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arr.shape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[0]</a:t>
            </a:r>
            <a:endParaRPr lang="en-US" altLang="ko-KR" sz="3600" dirty="0" smtClean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01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857224" y="1897747"/>
            <a:ext cx="7429552" cy="3102895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rgbClr val="00B050"/>
                </a:solidFill>
              </a:rPr>
              <a:t># </a:t>
            </a:r>
            <a:r>
              <a:rPr lang="ko-KR" altLang="en-US" sz="1000" dirty="0" smtClean="0">
                <a:solidFill>
                  <a:srgbClr val="00B050"/>
                </a:solidFill>
              </a:rPr>
              <a:t>구조 변경</a:t>
            </a:r>
            <a:endParaRPr lang="en-US" altLang="ko-KR" sz="1000" dirty="0" smtClean="0">
              <a:solidFill>
                <a:srgbClr val="00B050"/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arr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=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np.array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 [[ 1, 2, 3, 4, 5, 6 ], [ 1, 2, 3, 4, 5, 6 ]] 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arr</a:t>
            </a: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array([[1, 2, 3, 4, 5, 6],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[1, 2, 3, 4, 5, 6]])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print(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arr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[[1 2 3 4 5 6]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[1 2 3 4 5 6]]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# 3 x 4 shape change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arr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=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np.array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 [[ 1, 2, 3, 4, 5, 6 ], [ 1, 2, 3, 4, 5, 6 ]] )</a:t>
            </a:r>
            <a:r>
              <a:rPr lang="en-US" altLang="ko-KR" sz="1000" dirty="0" smtClean="0">
                <a:solidFill>
                  <a:srgbClr val="FF0000"/>
                </a:solidFill>
              </a:rPr>
              <a:t>.reshape( 3, 4 )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arr</a:t>
            </a: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array([[1, 2, 3, 4],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[5, 6, 1, 2],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[3, 4, 5, 6]])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arr.shape</a:t>
            </a: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(3, 4)</a:t>
            </a: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Numpy</a:t>
            </a:r>
            <a:r>
              <a:rPr lang="en-US" altLang="ko-KR" sz="3600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..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reshape</a:t>
            </a:r>
            <a:endParaRPr lang="en-US" altLang="ko-KR" sz="3600" dirty="0" smtClean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01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857224" y="1897747"/>
            <a:ext cx="7429552" cy="3102895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rgbClr val="00B050"/>
                </a:solidFill>
              </a:rPr>
              <a:t># </a:t>
            </a:r>
            <a:r>
              <a:rPr lang="ko-KR" altLang="en-US" sz="1000" dirty="0" smtClean="0">
                <a:solidFill>
                  <a:srgbClr val="00B050"/>
                </a:solidFill>
              </a:rPr>
              <a:t>모든 요소를 </a:t>
            </a:r>
            <a:r>
              <a:rPr lang="en-US" altLang="ko-KR" sz="1000" dirty="0" smtClean="0">
                <a:solidFill>
                  <a:srgbClr val="00B050"/>
                </a:solidFill>
              </a:rPr>
              <a:t>0</a:t>
            </a:r>
            <a:r>
              <a:rPr lang="ko-KR" altLang="en-US" sz="1000" dirty="0" smtClean="0">
                <a:solidFill>
                  <a:srgbClr val="00B050"/>
                </a:solidFill>
              </a:rPr>
              <a:t>으로</a:t>
            </a:r>
            <a:endParaRPr lang="en-US" altLang="ko-KR" sz="1000" dirty="0" smtClean="0">
              <a:solidFill>
                <a:srgbClr val="00B050"/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arr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=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np.zeros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 (2, 2) 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arr</a:t>
            </a: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array([[0., 0.],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[0., 0.]])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arr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=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np.zeros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 (3, 4) 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arr</a:t>
            </a: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array([[0., 0., 0., 0.],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[0., 0., 0., 0.],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[0., 0., 0., 0.]])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#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행렬간의 연산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(+, -, *)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 결과 값을 저장할 때</a:t>
            </a: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#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처음에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0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으로 만들어야 할 때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Numpy</a:t>
            </a:r>
            <a:r>
              <a:rPr lang="en-US" altLang="ko-KR" sz="3600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..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zeros</a:t>
            </a:r>
            <a:endParaRPr lang="en-US" altLang="ko-KR" sz="3600" dirty="0" smtClean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01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857224" y="1897747"/>
            <a:ext cx="7429552" cy="3102895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rgbClr val="00B050"/>
                </a:solidFill>
              </a:rPr>
              <a:t># </a:t>
            </a:r>
            <a:r>
              <a:rPr lang="ko-KR" altLang="en-US" sz="1000" dirty="0" smtClean="0">
                <a:solidFill>
                  <a:srgbClr val="00B050"/>
                </a:solidFill>
              </a:rPr>
              <a:t>모든 요소를 </a:t>
            </a:r>
            <a:r>
              <a:rPr lang="en-US" altLang="ko-KR" sz="1000" dirty="0" smtClean="0">
                <a:solidFill>
                  <a:srgbClr val="00B050"/>
                </a:solidFill>
              </a:rPr>
              <a:t>1</a:t>
            </a:r>
            <a:r>
              <a:rPr lang="ko-KR" altLang="en-US" sz="1000" dirty="0" smtClean="0">
                <a:solidFill>
                  <a:srgbClr val="00B050"/>
                </a:solidFill>
              </a:rPr>
              <a:t>로</a:t>
            </a:r>
            <a:endParaRPr lang="en-US" altLang="ko-KR" sz="1000" dirty="0" smtClean="0">
              <a:solidFill>
                <a:srgbClr val="00B050"/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arr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=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np.ones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 (2, 2) 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arr</a:t>
            </a: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array([[1., 1.],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[1., 1.]])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arr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=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np.ones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 (3, 4) 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arr</a:t>
            </a: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array([[1., 1., 1., 1.],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[1., 1., 1., 1.],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[1., 1., 1., 1.]])</a:t>
            </a: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Numpy</a:t>
            </a:r>
            <a:r>
              <a:rPr lang="en-US" altLang="ko-KR" sz="3600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..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ones</a:t>
            </a:r>
            <a:endParaRPr lang="en-US" altLang="ko-KR" sz="3600" dirty="0" smtClean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01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Numpy</a:t>
            </a:r>
            <a:r>
              <a:rPr lang="en-US" altLang="ko-KR" sz="3600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.. 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Installation(2)</a:t>
            </a:r>
            <a:endParaRPr lang="en-US" altLang="ko-KR" sz="3600" dirty="0" smtClean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  <p:pic>
        <p:nvPicPr>
          <p:cNvPr id="4" name="그림 3" descr="00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64" y="2428874"/>
            <a:ext cx="3267083" cy="143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01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857224" y="1897747"/>
            <a:ext cx="7429552" cy="3102895"/>
          </a:xfrm>
          <a:prstGeom prst="rect">
            <a:avLst/>
          </a:prstGeom>
        </p:spPr>
        <p:txBody>
          <a:bodyPr wrap="square" numCol="3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rgbClr val="00B050"/>
                </a:solidFill>
              </a:rPr>
              <a:t># </a:t>
            </a:r>
            <a:r>
              <a:rPr lang="ko-KR" altLang="en-US" sz="1000" dirty="0" smtClean="0">
                <a:solidFill>
                  <a:srgbClr val="00B050"/>
                </a:solidFill>
              </a:rPr>
              <a:t>단위 행렬</a:t>
            </a:r>
            <a:r>
              <a:rPr lang="en-US" altLang="ko-KR" sz="1000" dirty="0" smtClean="0">
                <a:solidFill>
                  <a:srgbClr val="00B050"/>
                </a:solidFill>
              </a:rPr>
              <a:t>(identity matrix)</a:t>
            </a:r>
            <a:endParaRPr lang="ko-KR" altLang="en-US" sz="1000" dirty="0" smtClean="0">
              <a:solidFill>
                <a:srgbClr val="00B050"/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rgbClr val="00B050"/>
                </a:solidFill>
              </a:rPr>
              <a:t># </a:t>
            </a:r>
            <a:r>
              <a:rPr lang="ko-KR" altLang="en-US" sz="1000" dirty="0" smtClean="0">
                <a:solidFill>
                  <a:srgbClr val="00B050"/>
                </a:solidFill>
              </a:rPr>
              <a:t>좌측 위에서 우측 아래로 대각선 방향으로 요소가 </a:t>
            </a:r>
            <a:r>
              <a:rPr lang="en-US" altLang="ko-KR" sz="1000" dirty="0" smtClean="0">
                <a:solidFill>
                  <a:srgbClr val="00B050"/>
                </a:solidFill>
              </a:rPr>
              <a:t>1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 err="1" smtClean="0">
                <a:solidFill>
                  <a:srgbClr val="00B050"/>
                </a:solidFill>
              </a:rPr>
              <a:t>주대각선</a:t>
            </a:r>
            <a:r>
              <a:rPr lang="en-US" altLang="ko-KR" sz="1000" dirty="0" smtClean="0">
                <a:solidFill>
                  <a:srgbClr val="00B050"/>
                </a:solidFill>
              </a:rPr>
              <a:t>(Main diagonal)</a:t>
            </a:r>
            <a:r>
              <a:rPr lang="ko-KR" altLang="en-US" sz="1000" dirty="0" smtClean="0">
                <a:solidFill>
                  <a:srgbClr val="00B050"/>
                </a:solidFill>
              </a:rPr>
              <a:t>의</a:t>
            </a:r>
            <a:r>
              <a:rPr lang="en-US" altLang="ko-KR" sz="1000" dirty="0" smtClean="0">
                <a:solidFill>
                  <a:srgbClr val="00B050"/>
                </a:solidFill>
              </a:rPr>
              <a:t> </a:t>
            </a:r>
            <a:r>
              <a:rPr lang="ko-KR" altLang="en-US" sz="1000" dirty="0" smtClean="0">
                <a:solidFill>
                  <a:srgbClr val="00B050"/>
                </a:solidFill>
              </a:rPr>
              <a:t>원소가 모두 </a:t>
            </a:r>
            <a:r>
              <a:rPr lang="en-US" altLang="ko-KR" sz="1000" dirty="0" smtClean="0">
                <a:solidFill>
                  <a:srgbClr val="00B050"/>
                </a:solidFill>
              </a:rPr>
              <a:t>1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rgbClr val="00B050"/>
                </a:solidFill>
              </a:rPr>
              <a:t># </a:t>
            </a:r>
            <a:r>
              <a:rPr lang="ko-KR" altLang="en-US" sz="1000" dirty="0" smtClean="0">
                <a:solidFill>
                  <a:srgbClr val="00B050"/>
                </a:solidFill>
              </a:rPr>
              <a:t>다른 요소들은 </a:t>
            </a:r>
            <a:r>
              <a:rPr lang="en-US" altLang="ko-KR" sz="1000" dirty="0" smtClean="0">
                <a:solidFill>
                  <a:srgbClr val="00B050"/>
                </a:solidFill>
              </a:rPr>
              <a:t>0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rgbClr val="00B050"/>
                </a:solidFill>
              </a:rPr>
              <a:t># </a:t>
            </a:r>
            <a:r>
              <a:rPr lang="ko-KR" altLang="en-US" sz="1000" dirty="0" smtClean="0">
                <a:solidFill>
                  <a:srgbClr val="00B050"/>
                </a:solidFill>
              </a:rPr>
              <a:t>정사각형 행렬</a:t>
            </a:r>
            <a:endParaRPr lang="en-US" altLang="ko-KR" sz="1000" dirty="0" smtClean="0">
              <a:solidFill>
                <a:srgbClr val="00B050"/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# 1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차 단위행렬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arr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=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np.eye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(1)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arr</a:t>
            </a: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array([[1.]])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# 2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차 단위행렬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arr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=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np.eye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(2)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arr</a:t>
            </a: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array([[1., 0.],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[0., 1.]])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# 3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차 단위행렬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arr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=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np.eye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(3)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arr</a:t>
            </a: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array([[1., 0., 0.],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[0., 1., 0.],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[0., 0., 1.]])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# 4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차 단위행렬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arr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=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np.eye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(4)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arr</a:t>
            </a: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array([[1., 0., 0., 0.],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[0., 1., 0., 0.],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[0., 0., 1., 0.],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[0., 0., 0., 1.]])</a:t>
            </a: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Numpy</a:t>
            </a:r>
            <a:r>
              <a:rPr lang="en-US" altLang="ko-KR" sz="3600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..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eye</a:t>
            </a:r>
            <a:endParaRPr lang="en-US" altLang="ko-KR" sz="3600" dirty="0" smtClean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01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857224" y="1897747"/>
            <a:ext cx="7429552" cy="1015663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표기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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E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어떤 행렬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와 단위행렬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E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를 곱하면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(AE)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 자기 자신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(A)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이 나옴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차원이 같고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별도의 학습을 통해 관련 정보 보충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Numpy</a:t>
            </a:r>
            <a:r>
              <a:rPr lang="en-US" altLang="ko-KR" sz="3600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..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</a:t>
            </a:r>
            <a:r>
              <a:rPr lang="ko-KR" altLang="en-US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단위행렬의 성질</a:t>
            </a:r>
            <a:endParaRPr lang="en-US" altLang="ko-KR" sz="3600" dirty="0" smtClean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01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857224" y="1897747"/>
            <a:ext cx="7429552" cy="3102895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rgbClr val="00B050"/>
                </a:solidFill>
              </a:rPr>
              <a:t>&gt;&gt;&gt; # </a:t>
            </a:r>
            <a:r>
              <a:rPr lang="ko-KR" altLang="en-US" sz="1000" dirty="0" smtClean="0">
                <a:solidFill>
                  <a:srgbClr val="00B050"/>
                </a:solidFill>
              </a:rPr>
              <a:t>행렬의 곱셈</a:t>
            </a:r>
            <a:r>
              <a:rPr lang="en-US" altLang="ko-KR" sz="1000" dirty="0" smtClean="0">
                <a:solidFill>
                  <a:srgbClr val="00B050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ar1 =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np.eye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(2)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ar2 =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np.array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 [[3, 4,], [5, 6]] 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ar1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array([[1., 0.],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[0., 1.]])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ar2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array([[3, 4],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[5, 6]])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ar1xar2 = np.</a:t>
            </a:r>
            <a:r>
              <a:rPr lang="en-US" altLang="ko-KR" sz="1000" dirty="0" smtClean="0">
                <a:solidFill>
                  <a:srgbClr val="FF0000"/>
                </a:solidFill>
              </a:rPr>
              <a:t>dot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 ar1, ar2 )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ar1xar2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array([[3., 4.],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[5., 6.]])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test = ar1 * ar2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test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  <a:r>
              <a:rPr lang="en-US" altLang="ko-KR" sz="1000" dirty="0" smtClean="0">
                <a:solidFill>
                  <a:srgbClr val="FF0000"/>
                </a:solidFill>
              </a:rPr>
              <a:t>__________________</a:t>
            </a: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Numpy</a:t>
            </a:r>
            <a:r>
              <a:rPr lang="en-US" altLang="ko-KR" sz="3600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..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</a:t>
            </a:r>
            <a:r>
              <a:rPr lang="ko-KR" altLang="en-US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행렬 곱셈</a:t>
            </a:r>
            <a:endParaRPr lang="en-US" altLang="ko-KR" sz="3600" dirty="0" smtClean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01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857224" y="1897747"/>
            <a:ext cx="7429552" cy="3102895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rgbClr val="00B050"/>
                </a:solidFill>
              </a:rPr>
              <a:t>&gt;&gt;&gt; # </a:t>
            </a:r>
            <a:r>
              <a:rPr lang="en-US" altLang="ko-KR" sz="1000" dirty="0" err="1" smtClean="0">
                <a:solidFill>
                  <a:srgbClr val="00B050"/>
                </a:solidFill>
              </a:rPr>
              <a:t>arange</a:t>
            </a:r>
            <a:r>
              <a:rPr lang="ko-KR" altLang="en-US" sz="1000" dirty="0" smtClean="0">
                <a:solidFill>
                  <a:srgbClr val="00B050"/>
                </a:solidFill>
              </a:rPr>
              <a:t>로 원하는 숫자 범위</a:t>
            </a:r>
            <a:r>
              <a:rPr lang="en-US" altLang="ko-KR" sz="1000" dirty="0" smtClean="0">
                <a:solidFill>
                  <a:srgbClr val="00B050"/>
                </a:solidFill>
              </a:rPr>
              <a:t>, </a:t>
            </a:r>
            <a:r>
              <a:rPr lang="ko-KR" altLang="en-US" sz="1000" dirty="0" smtClean="0">
                <a:solidFill>
                  <a:srgbClr val="00B050"/>
                </a:solidFill>
              </a:rPr>
              <a:t>간격을 지정</a:t>
            </a:r>
            <a:r>
              <a:rPr lang="en-US" altLang="ko-KR" sz="1000" dirty="0" smtClean="0">
                <a:solidFill>
                  <a:srgbClr val="00B050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arr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= </a:t>
            </a:r>
            <a:r>
              <a:rPr lang="en-US" altLang="ko-KR" sz="1000" dirty="0" err="1" smtClean="0">
                <a:solidFill>
                  <a:srgbClr val="FF0000"/>
                </a:solidFill>
              </a:rPr>
              <a:t>np.arange</a:t>
            </a:r>
            <a:r>
              <a:rPr lang="en-US" altLang="ko-KR" sz="1000" dirty="0" smtClean="0">
                <a:solidFill>
                  <a:srgbClr val="FF0000"/>
                </a:solidFill>
              </a:rPr>
              <a:t>(10)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#python range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arr</a:t>
            </a: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array([0, 1, 2, 3, 4, 5, 6, 7, 8, 9])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arr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=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np.arange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(20)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arr</a:t>
            </a: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array([ 0,  1,  2,  3,  4,  5,  6,  7,  8,  9, 10, 11, 12, 13, 14, 15, 16,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17, 18, 19])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arr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= </a:t>
            </a:r>
            <a:r>
              <a:rPr lang="en-US" altLang="ko-KR" sz="1000" dirty="0" err="1" smtClean="0">
                <a:solidFill>
                  <a:srgbClr val="FF0000"/>
                </a:solidFill>
              </a:rPr>
              <a:t>np.arange</a:t>
            </a:r>
            <a:r>
              <a:rPr lang="en-US" altLang="ko-KR" sz="1000" dirty="0" smtClean="0">
                <a:solidFill>
                  <a:srgbClr val="FF0000"/>
                </a:solidFill>
              </a:rPr>
              <a:t>( 0, 10, 3 )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arr</a:t>
            </a: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array([0, 3, 6, 9])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arr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=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np.arange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( 1, 20, 2 )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arr</a:t>
            </a: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array([ 1,  3,  5,  7,  9, 11, 13, 15, 17, 19])</a:t>
            </a: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Numpy</a:t>
            </a:r>
            <a:r>
              <a:rPr lang="en-US" altLang="ko-KR" sz="3600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..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</a:t>
            </a:r>
            <a:r>
              <a:rPr lang="en-US" altLang="ko-KR" sz="3600" dirty="0" err="1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np.arange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(1)</a:t>
            </a:r>
            <a:endParaRPr lang="en-US" altLang="ko-KR" sz="3600" dirty="0" smtClean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01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857224" y="1897747"/>
            <a:ext cx="7429552" cy="3102895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rgbClr val="00B050"/>
                </a:solidFill>
              </a:rPr>
              <a:t># </a:t>
            </a:r>
            <a:r>
              <a:rPr lang="ko-KR" altLang="en-US" sz="1000" dirty="0" smtClean="0">
                <a:solidFill>
                  <a:srgbClr val="00B050"/>
                </a:solidFill>
              </a:rPr>
              <a:t>짝수 출력</a:t>
            </a:r>
            <a:r>
              <a:rPr lang="en-US" altLang="ko-KR" sz="1000" dirty="0" smtClean="0">
                <a:solidFill>
                  <a:srgbClr val="00B050"/>
                </a:solidFill>
              </a:rPr>
              <a:t>, 0.5 </a:t>
            </a:r>
            <a:r>
              <a:rPr lang="ko-KR" altLang="en-US" sz="1000" dirty="0" smtClean="0">
                <a:solidFill>
                  <a:srgbClr val="00B050"/>
                </a:solidFill>
              </a:rPr>
              <a:t>간격</a:t>
            </a:r>
            <a:endParaRPr lang="en-US" altLang="ko-KR" sz="1000" dirty="0" smtClean="0">
              <a:solidFill>
                <a:srgbClr val="00B050"/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arr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=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np.arange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( 0, 20, 2 )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arr</a:t>
            </a: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array([ 0,  2,  4,  6,  8, 10, 12, 14, 16, 18])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arr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=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np.arange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( 0, 21, 2 )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arr</a:t>
            </a: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array([ 0,  2,  4,  6,  8, 10, 12, 14, 16, 18, 20])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arr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=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np.arange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( 1, 10, .5 )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arr</a:t>
            </a: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array([1. , 1.5, 2. , 2.5, 3. , 3.5, 4. , 4.5, 5. , 5.5, 6. , 6.5, 7. 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7.5, 8. , 8.5, 9. , 9.5])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arr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=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np.arange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( 1, 10 )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1, 2, 3, 4, 5, 6, 7, 8, 9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Numpy</a:t>
            </a:r>
            <a:r>
              <a:rPr lang="en-US" altLang="ko-KR" sz="3600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..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</a:t>
            </a:r>
            <a:r>
              <a:rPr lang="en-US" altLang="ko-KR" sz="3600" dirty="0" err="1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np.arange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(2)</a:t>
            </a:r>
            <a:endParaRPr lang="en-US" altLang="ko-KR" sz="3600" dirty="0" smtClean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01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500034" y="1897747"/>
            <a:ext cx="8143932" cy="3102895"/>
          </a:xfrm>
          <a:prstGeom prst="rect">
            <a:avLst/>
          </a:prstGeom>
        </p:spPr>
        <p:txBody>
          <a:bodyPr wrap="square" numCol="3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rgbClr val="00B050"/>
                </a:solidFill>
              </a:rPr>
              <a:t>&gt;&gt;&gt; # </a:t>
            </a:r>
            <a:r>
              <a:rPr lang="en-US" altLang="ko-KR" sz="1000" dirty="0" err="1" smtClean="0">
                <a:solidFill>
                  <a:srgbClr val="00B050"/>
                </a:solidFill>
              </a:rPr>
              <a:t>arange</a:t>
            </a:r>
            <a:r>
              <a:rPr lang="en-US" altLang="ko-KR" sz="1000" dirty="0" smtClean="0">
                <a:solidFill>
                  <a:srgbClr val="00B050"/>
                </a:solidFill>
              </a:rPr>
              <a:t> + reshape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rgbClr val="00B050"/>
                </a:solidFill>
              </a:rPr>
              <a:t>&gt;&gt;&gt; # 3 x 3 </a:t>
            </a:r>
            <a:r>
              <a:rPr lang="ko-KR" altLang="en-US" sz="1000" dirty="0" smtClean="0">
                <a:solidFill>
                  <a:srgbClr val="00B050"/>
                </a:solidFill>
              </a:rPr>
              <a:t>행렬을 수동으로 만들면</a:t>
            </a:r>
            <a:r>
              <a:rPr lang="en-US" altLang="ko-KR" sz="1000" dirty="0" smtClean="0">
                <a:solidFill>
                  <a:srgbClr val="00B050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arr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=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np.array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 [[1, 2, 3], [4, 5, 6], [7, 8, 9]] 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arr</a:t>
            </a: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array([[1, 2, 3],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[4, 5, 6],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[7, 8, 9]])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arr.shape</a:t>
            </a: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(3, 3)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arr.arange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(9)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Traceback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(most recent call last):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File "&lt;pyshell#491&gt;", line 1, in &lt;module&gt;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arr.arange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(9)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AttributeError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: '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numpy.ndarray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' object has no attribute '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arange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'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arr_new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=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np.arange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(9)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arr_new</a:t>
            </a: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array([0, 1, 2, 3, 4, 5, 6, 7, 8])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arr_new.reshape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( 3, 3 )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array([[0, 1, 2],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[3, 4, 5],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[6, 7, 8]])</a:t>
            </a: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Numpy</a:t>
            </a:r>
            <a:r>
              <a:rPr lang="en-US" altLang="ko-KR" sz="3600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..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</a:t>
            </a:r>
            <a:r>
              <a:rPr lang="en-US" altLang="ko-KR" sz="3600" dirty="0" err="1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np.arange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(3)</a:t>
            </a:r>
            <a:endParaRPr lang="en-US" altLang="ko-KR" sz="3600" dirty="0" smtClean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01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500034" y="1897747"/>
            <a:ext cx="8143932" cy="3102895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rgbClr val="00B050"/>
                </a:solidFill>
              </a:rPr>
              <a:t># 6 x 6 </a:t>
            </a:r>
            <a:r>
              <a:rPr lang="ko-KR" altLang="en-US" sz="1000" dirty="0" smtClean="0">
                <a:solidFill>
                  <a:srgbClr val="00B050"/>
                </a:solidFill>
              </a:rPr>
              <a:t>행렬</a:t>
            </a:r>
            <a:endParaRPr lang="en-US" altLang="ko-KR" sz="1000" dirty="0" smtClean="0">
              <a:solidFill>
                <a:srgbClr val="00B050"/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arr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=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np.arange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( 1, </a:t>
            </a:r>
            <a:r>
              <a:rPr lang="en-US" altLang="ko-KR" sz="1000" dirty="0" smtClean="0">
                <a:solidFill>
                  <a:srgbClr val="FF0000"/>
                </a:solidFill>
              </a:rPr>
              <a:t>37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arr</a:t>
            </a: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array([ 1,  2,  3,  4,  5,  6,  7,  8,  9, 10, 11, 12, 13, 14, 15, 16, 17,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18, 19, 20, 21, 22, 23, 24, 25, 26, 27, 28, 29, 30, 31, 32, 33, 34,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35, 36])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arr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=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arr.reshape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(6, 6)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arr</a:t>
            </a: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array([[ 1,  2,  3,  4,  5,  6],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[ 7,  8,  9, 10, 11, 12],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[13, 14, 15, 16, 17, 18],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[19, 20, 21, 22, 23, 24],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[25, 26, 27, 28, 29, 30],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[31, 32, 33, 34, 35, 36]])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Numpy</a:t>
            </a:r>
            <a:r>
              <a:rPr lang="en-US" altLang="ko-KR" sz="3600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..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</a:t>
            </a:r>
            <a:r>
              <a:rPr lang="en-US" altLang="ko-KR" sz="3600" dirty="0" err="1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np.arange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(4)</a:t>
            </a:r>
            <a:endParaRPr lang="en-US" altLang="ko-KR" sz="3600" dirty="0" smtClean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01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500034" y="1897747"/>
            <a:ext cx="8143932" cy="323165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# 01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 0o1</a:t>
            </a: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Numpy</a:t>
            </a:r>
            <a:r>
              <a:rPr lang="en-US" altLang="ko-KR" sz="3600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..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01 ???</a:t>
            </a:r>
            <a:endParaRPr lang="en-US" altLang="ko-KR" sz="3600" dirty="0" smtClean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01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500034" y="1897747"/>
            <a:ext cx="8143932" cy="3102895"/>
          </a:xfrm>
          <a:prstGeom prst="rect">
            <a:avLst/>
          </a:prstGeom>
        </p:spPr>
        <p:txBody>
          <a:bodyPr wrap="square" numCol="3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altLang="ko-KR" sz="1000" dirty="0" smtClean="0">
                <a:solidFill>
                  <a:srgbClr val="00B050"/>
                </a:solidFill>
              </a:rPr>
              <a:t># </a:t>
            </a:r>
            <a:r>
              <a:rPr lang="en-US" altLang="ko-KR" sz="1000" dirty="0" smtClean="0">
                <a:solidFill>
                  <a:srgbClr val="00B050"/>
                </a:solidFill>
              </a:rPr>
              <a:t>shape( -1, n[</a:t>
            </a:r>
            <a:r>
              <a:rPr lang="ko-KR" altLang="en-US" sz="1000" dirty="0" smtClean="0">
                <a:solidFill>
                  <a:srgbClr val="00B050"/>
                </a:solidFill>
              </a:rPr>
              <a:t>정수</a:t>
            </a:r>
            <a:r>
              <a:rPr lang="en-US" altLang="ko-KR" sz="1000" dirty="0" smtClean="0">
                <a:solidFill>
                  <a:srgbClr val="00B050"/>
                </a:solidFill>
              </a:rPr>
              <a:t>] )</a:t>
            </a:r>
            <a:endParaRPr lang="pt-BR" altLang="ko-KR" sz="1000" dirty="0" smtClean="0">
              <a:solidFill>
                <a:srgbClr val="00B050"/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pt-BR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 = np.arange(12).reshape(3, 4)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array([[ 0,  1,  2,  3],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[ 4,  5,  6,  7],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[ 8,  9, 10, 11]])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ar1 = ar.reshape(</a:t>
            </a:r>
            <a:r>
              <a:rPr lang="pt-BR" altLang="ko-KR" sz="1000" dirty="0" smtClean="0">
                <a:solidFill>
                  <a:srgbClr val="FF0000"/>
                </a:solidFill>
              </a:rPr>
              <a:t>-1</a:t>
            </a:r>
            <a:r>
              <a:rPr lang="pt-BR" altLang="ko-KR" sz="1000" dirty="0" smtClean="0">
                <a:solidFill>
                  <a:schemeClr val="bg1">
                    <a:lumMod val="50000"/>
                  </a:schemeClr>
                </a:solidFill>
              </a:rPr>
              <a:t>, 1)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ar1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array([[ 0],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[ 1],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[ 2],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[ 3],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[ 4],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[ 5],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[ 6],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[ 7],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[ 8],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[ 9],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[10],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[11]])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altLang="ko-KR" sz="1000" dirty="0" smtClean="0">
                <a:solidFill>
                  <a:srgbClr val="FF0000"/>
                </a:solidFill>
              </a:rPr>
              <a:t># (-1, 1) == (12, 1)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ar2 = ar.reshape( -1, 2 )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ar2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array([[ 0,  1],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[ 2,  3],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[ 4,  5],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[ 6,  7],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[ 8,  9],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[10, 11]])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pt-BR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altLang="ko-KR" sz="1000" dirty="0" smtClean="0">
                <a:solidFill>
                  <a:srgbClr val="00B050"/>
                </a:solidFill>
              </a:rPr>
              <a:t># </a:t>
            </a:r>
            <a:r>
              <a:rPr lang="ko-KR" altLang="en-US" sz="1000" dirty="0" smtClean="0">
                <a:solidFill>
                  <a:srgbClr val="00B050"/>
                </a:solidFill>
              </a:rPr>
              <a:t>행</a:t>
            </a:r>
            <a:r>
              <a:rPr lang="en-US" altLang="ko-KR" sz="1000" dirty="0" smtClean="0">
                <a:solidFill>
                  <a:srgbClr val="00B050"/>
                </a:solidFill>
              </a:rPr>
              <a:t>, </a:t>
            </a:r>
            <a:r>
              <a:rPr lang="ko-KR" altLang="en-US" sz="1000" dirty="0" smtClean="0">
                <a:solidFill>
                  <a:srgbClr val="00B050"/>
                </a:solidFill>
              </a:rPr>
              <a:t>열중 어느 한쪽이 권력을 쥠</a:t>
            </a:r>
            <a:r>
              <a:rPr lang="en-US" altLang="ko-KR" sz="1000" dirty="0" smtClean="0">
                <a:solidFill>
                  <a:srgbClr val="00B050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rgbClr val="00B050"/>
                </a:solidFill>
              </a:rPr>
              <a:t># </a:t>
            </a:r>
            <a:r>
              <a:rPr lang="ko-KR" altLang="en-US" sz="1000" dirty="0" smtClean="0">
                <a:solidFill>
                  <a:srgbClr val="00B050"/>
                </a:solidFill>
              </a:rPr>
              <a:t>권력을 </a:t>
            </a:r>
            <a:r>
              <a:rPr lang="ko-KR" altLang="en-US" sz="1000" dirty="0" err="1" smtClean="0">
                <a:solidFill>
                  <a:srgbClr val="00B050"/>
                </a:solidFill>
              </a:rPr>
              <a:t>쥔쪽이</a:t>
            </a:r>
            <a:r>
              <a:rPr lang="ko-KR" altLang="en-US" sz="1000" dirty="0" smtClean="0">
                <a:solidFill>
                  <a:srgbClr val="00B050"/>
                </a:solidFill>
              </a:rPr>
              <a:t> 갑</a:t>
            </a:r>
            <a:r>
              <a:rPr lang="en-US" altLang="ko-KR" sz="1000" dirty="0" smtClean="0">
                <a:solidFill>
                  <a:srgbClr val="00B050"/>
                </a:solidFill>
              </a:rPr>
              <a:t>. </a:t>
            </a:r>
            <a:r>
              <a:rPr lang="ko-KR" altLang="en-US" sz="1000" dirty="0" smtClean="0">
                <a:solidFill>
                  <a:srgbClr val="00B050"/>
                </a:solidFill>
              </a:rPr>
              <a:t>반대는 절대 을</a:t>
            </a:r>
            <a:r>
              <a:rPr lang="en-US" altLang="ko-KR" sz="1000" dirty="0" smtClean="0">
                <a:solidFill>
                  <a:srgbClr val="00B050"/>
                </a:solidFill>
              </a:rPr>
              <a:t>..</a:t>
            </a:r>
            <a:r>
              <a:rPr lang="ko-KR" altLang="en-US" sz="1000" dirty="0" err="1" smtClean="0">
                <a:solidFill>
                  <a:srgbClr val="00B050"/>
                </a:solidFill>
              </a:rPr>
              <a:t>ㅋ</a:t>
            </a:r>
            <a:endParaRPr lang="en-US" altLang="ko-KR" sz="1000" dirty="0" smtClean="0">
              <a:solidFill>
                <a:srgbClr val="00B050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Numpy</a:t>
            </a:r>
            <a:r>
              <a:rPr lang="en-US" altLang="ko-KR" sz="3600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..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-1 reshape(1-1)</a:t>
            </a:r>
            <a:endParaRPr lang="en-US" altLang="ko-KR" sz="3600" dirty="0" smtClean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01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Numpy</a:t>
            </a:r>
            <a:r>
              <a:rPr lang="en-US" altLang="ko-KR" sz="3600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.. 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Installation(3)</a:t>
            </a:r>
            <a:endParaRPr lang="en-US" altLang="ko-KR" sz="3600" dirty="0" smtClean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  <p:pic>
        <p:nvPicPr>
          <p:cNvPr id="6" name="그림 5" descr="00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0812" y="2043112"/>
            <a:ext cx="3762375" cy="1057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01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500034" y="1897747"/>
            <a:ext cx="8143932" cy="3102895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altLang="ko-KR" sz="1000" dirty="0" smtClean="0">
                <a:solidFill>
                  <a:srgbClr val="00B050"/>
                </a:solidFill>
              </a:rPr>
              <a:t># </a:t>
            </a:r>
            <a:r>
              <a:rPr lang="en-US" altLang="ko-KR" sz="1000" dirty="0" smtClean="0">
                <a:solidFill>
                  <a:srgbClr val="00B050"/>
                </a:solidFill>
              </a:rPr>
              <a:t>shape( -1, n[</a:t>
            </a:r>
            <a:r>
              <a:rPr lang="ko-KR" altLang="en-US" sz="1000" dirty="0" smtClean="0">
                <a:solidFill>
                  <a:srgbClr val="00B050"/>
                </a:solidFill>
              </a:rPr>
              <a:t>정수</a:t>
            </a:r>
            <a:r>
              <a:rPr lang="en-US" altLang="ko-KR" sz="1000" dirty="0" smtClean="0">
                <a:solidFill>
                  <a:srgbClr val="00B050"/>
                </a:solidFill>
              </a:rPr>
              <a:t>] )</a:t>
            </a:r>
            <a:endParaRPr lang="pt-BR" altLang="ko-KR" sz="1000" dirty="0" smtClean="0">
              <a:solidFill>
                <a:srgbClr val="00B050"/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pt-BR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ar3 =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ar.reshape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 -1, 3 )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ar3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array([[ 0,  1,  2],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[ 3,  4,  5],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[ 6,  7,  8],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[ 9, 10, 11]])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ar4 =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ar.reshape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 -1, 5 )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Traceback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(most recent call last):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File "&lt;pyshell#855&gt;", line 1, in &lt;module&gt;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ar4 =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ar.reshape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 -1, 5 )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ValueError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: cannot reshape array of size 12 into shape (5)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ar3 = ar.reshape( -1, 6 ) # == (2, 6)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ar3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array([[ 0,  1,  2,  3,  4,  5],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[ 6,  7,  8,  9, 10, 11]])</a:t>
            </a: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Numpy</a:t>
            </a:r>
            <a:r>
              <a:rPr lang="en-US" altLang="ko-KR" sz="3600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..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-1 reshape(1-2)</a:t>
            </a:r>
            <a:endParaRPr lang="en-US" altLang="ko-KR" sz="3600" dirty="0" smtClean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01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500034" y="1897746"/>
            <a:ext cx="8143932" cy="2960019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altLang="ko-KR" sz="1000" dirty="0" smtClean="0">
                <a:solidFill>
                  <a:srgbClr val="00B050"/>
                </a:solidFill>
              </a:rPr>
              <a:t># </a:t>
            </a:r>
            <a:r>
              <a:rPr lang="en-US" altLang="ko-KR" sz="1000" dirty="0" smtClean="0">
                <a:solidFill>
                  <a:srgbClr val="00B050"/>
                </a:solidFill>
              </a:rPr>
              <a:t>shape( n[</a:t>
            </a:r>
            <a:r>
              <a:rPr lang="ko-KR" altLang="en-US" sz="1000" dirty="0" smtClean="0">
                <a:solidFill>
                  <a:srgbClr val="00B050"/>
                </a:solidFill>
              </a:rPr>
              <a:t>정수</a:t>
            </a:r>
            <a:r>
              <a:rPr lang="en-US" altLang="ko-KR" sz="1000" dirty="0" smtClean="0">
                <a:solidFill>
                  <a:srgbClr val="00B050"/>
                </a:solidFill>
              </a:rPr>
              <a:t>], -1 )</a:t>
            </a:r>
            <a:endParaRPr lang="pt-BR" altLang="ko-KR" sz="1000" dirty="0" smtClean="0">
              <a:solidFill>
                <a:srgbClr val="00B050"/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pt-BR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ar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=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np.arange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(12)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ar1 =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ar.reshape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(1, </a:t>
            </a:r>
            <a:r>
              <a:rPr lang="en-US" altLang="ko-KR" sz="1000" dirty="0" smtClean="0">
                <a:solidFill>
                  <a:srgbClr val="FF0000"/>
                </a:solidFill>
              </a:rPr>
              <a:t>-1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ar1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array([[ 0,  1,  2,  3,  4,  5,  6,  7,  8,  9, 10, 11]])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ar2 =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ar.reshape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(2, -1)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ar2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array([[ 0,  1,  2,  3,  4,  5],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[ 6,  7,  8,  9, 10, 11]])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ar3 =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ar.reshape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(3, -1)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ar3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array([[ 0,  1,  2,  3],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[ 4,  5,  6,  7],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[ 8,  9, 10, 11]])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ar5 =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ar.reshape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(5, -1)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Traceback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(most recent call last):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ar5 =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ar.reshape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(5, -1)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ValueError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: cannot reshape array of size 12 into shape (5,newaxis)</a:t>
            </a: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Numpy</a:t>
            </a:r>
            <a:r>
              <a:rPr lang="en-US" altLang="ko-KR" sz="3600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..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-1 reshape(2)</a:t>
            </a:r>
            <a:endParaRPr lang="en-US" altLang="ko-KR" sz="3600" dirty="0" smtClean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01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500034" y="1897746"/>
            <a:ext cx="8143932" cy="2960019"/>
          </a:xfrm>
          <a:prstGeom prst="rect">
            <a:avLst/>
          </a:prstGeom>
        </p:spPr>
        <p:txBody>
          <a:bodyPr wrap="square" numCol="3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altLang="ko-KR" sz="1000" dirty="0" smtClean="0">
                <a:solidFill>
                  <a:srgbClr val="00B050"/>
                </a:solidFill>
              </a:rPr>
              <a:t>&gt;&gt;&gt; # reshape(-1)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 = np.arange(12).reshape(3, 4)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array([[ 0,  1,  2,  3],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[ 4,  5,  6,  7],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[ 8,  9, 10, 11]])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ar1 = ar.reshape(-1)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ar1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array([ 0,  1,  2,  3,  4,  5,  6,  7,  8,  9, 10, 11])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ar2 = ar.reshape(1, -1)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ar2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array([[ 0,  1,  2,  3,  4,  5,  6,  7,  8,  9, 10, 11]])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ar3 = ar.reshape(-1, 1)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ar3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array([[ 0],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[ 1],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[ 2],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[ 3],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[ 4],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[ 5],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[ 6],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[ 7],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[ 8],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[ 9],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[10],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[11]])</a:t>
            </a: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Numpy</a:t>
            </a:r>
            <a:r>
              <a:rPr lang="en-US" altLang="ko-KR" sz="3600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..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-1 reshape(3)</a:t>
            </a:r>
            <a:endParaRPr lang="en-US" altLang="ko-KR" sz="3600" dirty="0" smtClean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01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500034" y="1897746"/>
            <a:ext cx="8143932" cy="2400657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이상을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</a:rPr>
              <a:t>살펴본바와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 같이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..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ar.reshape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(-1, n)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또는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ar.reshape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(n, -1)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</a:rPr>
              <a:t>메소드는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 주어진 배열의 요소 사이즈와 연관성이 높다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. 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배열에 있는 요소가 재배열 되려는 배열의 모양구조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차원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)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에 빠짐없이 배분이 되어질 수 있느냐 없느냐가 중요한 핵심이다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.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당연히 제대로 분배가 안되어지는 경우의 모양은 에러가 난다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</a:rPr>
              <a:t>예를들면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,  12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개 배열 요소에서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ar.reshape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(-1, 5)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혹은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ar.reshape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(7, -1)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로 재배열하려고 한다면 에러가 난다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Reshape(-1)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의 경우 헤갈리지 않도록 주의한다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Numpy</a:t>
            </a:r>
            <a:r>
              <a:rPr lang="en-US" altLang="ko-KR" sz="3600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..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-1 reshape(4)</a:t>
            </a:r>
            <a:endParaRPr lang="en-US" altLang="ko-KR" sz="3600" dirty="0" smtClean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01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500034" y="1897746"/>
            <a:ext cx="8143932" cy="784830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ar_test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=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ar.reshape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 -1, -1 ) </a:t>
            </a:r>
            <a:r>
              <a:rPr lang="en-US" altLang="ko-KR" sz="1000" dirty="0" smtClean="0">
                <a:solidFill>
                  <a:srgbClr val="FF0000"/>
                </a:solidFill>
              </a:rPr>
              <a:t># ???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Numpy</a:t>
            </a:r>
            <a:r>
              <a:rPr lang="en-US" altLang="ko-KR" sz="3600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..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-1 reshape(5)</a:t>
            </a:r>
            <a:endParaRPr lang="en-US" altLang="ko-KR" sz="3600" dirty="0" smtClean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01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500034" y="1897746"/>
            <a:ext cx="8143932" cy="2631490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arr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=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ar.reshape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( 6, -45 ) </a:t>
            </a:r>
            <a:r>
              <a:rPr lang="en-US" altLang="ko-KR" sz="1000" dirty="0" smtClean="0">
                <a:solidFill>
                  <a:srgbClr val="FF0000"/>
                </a:solidFill>
              </a:rPr>
              <a:t># ???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arr</a:t>
            </a: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array([[ 0,  1],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[ 2,  3],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[ 4,  5],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[ 6,  7],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[ 8,  9],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[10, 11]])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Numpy</a:t>
            </a:r>
            <a:r>
              <a:rPr lang="en-US" altLang="ko-KR" sz="3600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..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-1 reshape(6)</a:t>
            </a:r>
            <a:endParaRPr lang="en-US" altLang="ko-KR" sz="3600" dirty="0" smtClean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01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Numpy</a:t>
            </a:r>
            <a:r>
              <a:rPr lang="en-US" altLang="ko-KR" sz="3600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..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</a:t>
            </a:r>
            <a:r>
              <a:rPr lang="en-US" altLang="ko-KR" sz="3600" dirty="0" err="1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Datatype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(1)</a:t>
            </a:r>
            <a:endParaRPr lang="en-US" altLang="ko-KR" sz="3600" dirty="0" smtClean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857224" y="1897747"/>
            <a:ext cx="7429552" cy="2862322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sz="1000" dirty="0" err="1" smtClean="0">
                <a:solidFill>
                  <a:srgbClr val="00B0F0"/>
                </a:solidFill>
              </a:rPr>
              <a:t>넘파이</a:t>
            </a:r>
            <a:r>
              <a:rPr lang="ko-KR" altLang="en-US" sz="1000" dirty="0" smtClean="0">
                <a:solidFill>
                  <a:srgbClr val="00B0F0"/>
                </a:solidFill>
              </a:rPr>
              <a:t> </a:t>
            </a:r>
            <a:r>
              <a:rPr lang="ko-KR" altLang="en-US" sz="1000" dirty="0" err="1" smtClean="0">
                <a:solidFill>
                  <a:srgbClr val="00B0F0"/>
                </a:solidFill>
              </a:rPr>
              <a:t>자료형은</a:t>
            </a:r>
            <a:r>
              <a:rPr lang="ko-KR" altLang="en-US" sz="1000" dirty="0" smtClean="0">
                <a:solidFill>
                  <a:srgbClr val="00B0F0"/>
                </a:solidFill>
              </a:rPr>
              <a:t> 많다</a:t>
            </a:r>
            <a:r>
              <a:rPr lang="en-US" altLang="ko-KR" sz="1000" dirty="0" smtClean="0">
                <a:solidFill>
                  <a:srgbClr val="00B0F0"/>
                </a:solidFill>
              </a:rPr>
              <a:t>.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/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	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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데이터 분석 및 수치 과학 분야에서는 기본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자료형만으로는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부족하기 때문에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다양한 크기의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자료형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필요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  <a:sym typeface="Wingdings" pitchFamily="2" charset="2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sz="1000" dirty="0" err="1" smtClean="0">
                <a:solidFill>
                  <a:srgbClr val="00B0F0"/>
                </a:solidFill>
                <a:sym typeface="Wingdings" pitchFamily="2" charset="2"/>
              </a:rPr>
              <a:t>넘파이</a:t>
            </a:r>
            <a:r>
              <a:rPr lang="ko-KR" altLang="en-US" sz="1000" dirty="0" smtClean="0">
                <a:solidFill>
                  <a:srgbClr val="00B0F0"/>
                </a:solidFill>
                <a:sym typeface="Wingdings" pitchFamily="2" charset="2"/>
              </a:rPr>
              <a:t> </a:t>
            </a:r>
            <a:r>
              <a:rPr lang="ko-KR" altLang="en-US" sz="1000" dirty="0" err="1" smtClean="0">
                <a:solidFill>
                  <a:srgbClr val="00B0F0"/>
                </a:solidFill>
                <a:sym typeface="Wingdings" pitchFamily="2" charset="2"/>
              </a:rPr>
              <a:t>자료형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/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	 integer			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i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/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	 unsigned integer		u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	 single precision float		f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	 double precision float		d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	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bool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			b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	 complex			D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	 string			S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	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unicode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			U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4357686" y="2714626"/>
            <a:ext cx="571504" cy="2143140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/>
          <p:cNvSpPr txBox="1"/>
          <p:nvPr/>
        </p:nvSpPr>
        <p:spPr>
          <a:xfrm>
            <a:off x="6643702" y="4254355"/>
            <a:ext cx="177484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dirty="0" smtClean="0">
                <a:solidFill>
                  <a:srgbClr val="FF0000"/>
                </a:solidFill>
              </a:rPr>
              <a:t>각 </a:t>
            </a:r>
            <a:r>
              <a:rPr lang="ko-KR" altLang="en-US" sz="1000" dirty="0" err="1" smtClean="0">
                <a:solidFill>
                  <a:srgbClr val="FF0000"/>
                </a:solidFill>
              </a:rPr>
              <a:t>자료형에</a:t>
            </a:r>
            <a:r>
              <a:rPr lang="ko-KR" altLang="en-US" sz="1000" dirty="0" smtClean="0">
                <a:solidFill>
                  <a:srgbClr val="FF0000"/>
                </a:solidFill>
              </a:rPr>
              <a:t> 대한 문자 코드</a:t>
            </a:r>
            <a:endParaRPr lang="ko-KR" altLang="en-US" sz="1000" dirty="0">
              <a:solidFill>
                <a:srgbClr val="FF0000"/>
              </a:solidFill>
            </a:endParaRPr>
          </a:p>
        </p:txBody>
      </p:sp>
      <p:cxnSp>
        <p:nvCxnSpPr>
          <p:cNvPr id="9" name="직선 화살표 연결선 8"/>
          <p:cNvCxnSpPr/>
          <p:nvPr/>
        </p:nvCxnSpPr>
        <p:spPr>
          <a:xfrm rot="10800000">
            <a:off x="5072066" y="3500444"/>
            <a:ext cx="1571636" cy="78581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01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Numpy</a:t>
            </a:r>
            <a:r>
              <a:rPr lang="en-US" altLang="ko-KR" sz="3600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..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</a:t>
            </a:r>
            <a:r>
              <a:rPr lang="en-US" altLang="ko-KR" sz="3600" dirty="0" err="1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Datatype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(2)</a:t>
            </a:r>
            <a:endParaRPr lang="en-US" altLang="ko-KR" sz="3600" dirty="0" smtClean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857224" y="1897747"/>
            <a:ext cx="7429552" cy="2400657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sz="1000" dirty="0" err="1" smtClean="0">
                <a:solidFill>
                  <a:srgbClr val="00B0F0"/>
                </a:solidFill>
                <a:sym typeface="Wingdings" pitchFamily="2" charset="2"/>
              </a:rPr>
              <a:t>넘파이</a:t>
            </a:r>
            <a:r>
              <a:rPr lang="ko-KR" altLang="en-US" sz="1000" dirty="0" smtClean="0">
                <a:solidFill>
                  <a:srgbClr val="00B0F0"/>
                </a:solidFill>
                <a:sym typeface="Wingdings" pitchFamily="2" charset="2"/>
              </a:rPr>
              <a:t> </a:t>
            </a:r>
            <a:r>
              <a:rPr lang="ko-KR" altLang="en-US" sz="1000" dirty="0" err="1" smtClean="0">
                <a:solidFill>
                  <a:srgbClr val="00B0F0"/>
                </a:solidFill>
                <a:sym typeface="Wingdings" pitchFamily="2" charset="2"/>
              </a:rPr>
              <a:t>자료형</a:t>
            </a:r>
            <a:r>
              <a:rPr lang="ko-KR" altLang="en-US" sz="1000" dirty="0" smtClean="0">
                <a:solidFill>
                  <a:srgbClr val="00B0F0"/>
                </a:solidFill>
                <a:sym typeface="Wingdings" pitchFamily="2" charset="2"/>
              </a:rPr>
              <a:t> 특징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/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	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우선 많다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	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각각의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자료형에는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해당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자료형으로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변환하는 함수가 있다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	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배열 생성시 대부분의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넘파이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함수는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자료형을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선택할 수 있도록 지원해준다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	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변환 불가능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: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복소수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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정수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,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실수형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X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	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넘파이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배열의 각 요소들은 모두 동일한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자료형으로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구성된다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  <a:sym typeface="Wingdings" pitchFamily="2" charset="2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sz="1000" dirty="0" err="1" smtClean="0">
                <a:solidFill>
                  <a:srgbClr val="00B0F0"/>
                </a:solidFill>
                <a:sym typeface="Wingdings" pitchFamily="2" charset="2"/>
              </a:rPr>
              <a:t>자료형</a:t>
            </a:r>
            <a:r>
              <a:rPr lang="ko-KR" altLang="en-US" sz="1000" dirty="0" smtClean="0">
                <a:solidFill>
                  <a:srgbClr val="00B0F0"/>
                </a:solidFill>
                <a:sym typeface="Wingdings" pitchFamily="2" charset="2"/>
              </a:rPr>
              <a:t> 객체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/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	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자료형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객체는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numpy.dtype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클래스의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인스턴스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(instance)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	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자료형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객체내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여러 속성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(property)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들이 있다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01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Numpy</a:t>
            </a:r>
            <a:r>
              <a:rPr lang="en-US" altLang="ko-KR" sz="3600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..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</a:t>
            </a:r>
            <a:r>
              <a:rPr lang="en-US" altLang="ko-KR" sz="3600" dirty="0" err="1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Datatype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(3)</a:t>
            </a:r>
            <a:endParaRPr lang="en-US" altLang="ko-KR" sz="3600" dirty="0" smtClean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857224" y="1897747"/>
            <a:ext cx="7429552" cy="2862322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sz="1000" dirty="0" smtClean="0">
                <a:solidFill>
                  <a:srgbClr val="00B0F0"/>
                </a:solidFill>
              </a:rPr>
              <a:t>정수형</a:t>
            </a:r>
            <a:r>
              <a:rPr lang="en-US" altLang="ko-KR" sz="1000" dirty="0" smtClean="0">
                <a:solidFill>
                  <a:srgbClr val="00B0F0"/>
                </a:solidFill>
              </a:rPr>
              <a:t>( </a:t>
            </a:r>
            <a:r>
              <a:rPr lang="en-US" altLang="ko-KR" sz="1000" dirty="0" err="1" smtClean="0">
                <a:solidFill>
                  <a:srgbClr val="00B0F0"/>
                </a:solidFill>
              </a:rPr>
              <a:t>int</a:t>
            </a:r>
            <a:r>
              <a:rPr lang="en-US" altLang="ko-KR" sz="1000" dirty="0" smtClean="0">
                <a:solidFill>
                  <a:srgbClr val="00B0F0"/>
                </a:solidFill>
              </a:rPr>
              <a:t> : integer )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/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	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부호가 있는 정수형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: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int8, int16, int32, int64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	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부호가 없는 정수형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: uint8, uint16, uint32, uint64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	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각각의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자료형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끝에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나타나보이는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숫자는 해당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자료형의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크기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(bit)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를 나타내는 것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  <a:sym typeface="Wingdings" pitchFamily="2" charset="2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sz="1000" dirty="0" err="1" smtClean="0">
                <a:solidFill>
                  <a:srgbClr val="00B0F0"/>
                </a:solidFill>
                <a:sym typeface="Wingdings" pitchFamily="2" charset="2"/>
              </a:rPr>
              <a:t>실수형</a:t>
            </a:r>
            <a:r>
              <a:rPr lang="en-US" altLang="ko-KR" sz="1000" dirty="0" smtClean="0">
                <a:solidFill>
                  <a:srgbClr val="00B0F0"/>
                </a:solidFill>
                <a:sym typeface="Wingdings" pitchFamily="2" charset="2"/>
              </a:rPr>
              <a:t>( float )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/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	float16, float32, float64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	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각각 하프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(half)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정밀도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,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싱글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(single)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정밀도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,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더블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(double)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정밀도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float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형을 의미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  <a:sym typeface="Wingdings" pitchFamily="2" charset="2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sz="1000" dirty="0" smtClean="0">
                <a:solidFill>
                  <a:srgbClr val="00B0F0"/>
                </a:solidFill>
                <a:sym typeface="Wingdings" pitchFamily="2" charset="2"/>
              </a:rPr>
              <a:t>복소수</a:t>
            </a:r>
            <a:r>
              <a:rPr lang="en-US" altLang="ko-KR" sz="1000" dirty="0" smtClean="0">
                <a:solidFill>
                  <a:srgbClr val="00B0F0"/>
                </a:solidFill>
                <a:sym typeface="Wingdings" pitchFamily="2" charset="2"/>
              </a:rPr>
              <a:t>( complex ), </a:t>
            </a:r>
            <a:r>
              <a:rPr lang="ko-KR" altLang="en-US" sz="1000" dirty="0" err="1" smtClean="0">
                <a:solidFill>
                  <a:srgbClr val="00B0F0"/>
                </a:solidFill>
                <a:sym typeface="Wingdings" pitchFamily="2" charset="2"/>
              </a:rPr>
              <a:t>부울형</a:t>
            </a:r>
            <a:r>
              <a:rPr lang="en-US" altLang="ko-KR" sz="1000" dirty="0" smtClean="0">
                <a:solidFill>
                  <a:srgbClr val="00B0F0"/>
                </a:solidFill>
                <a:sym typeface="Wingdings" pitchFamily="2" charset="2"/>
              </a:rPr>
              <a:t>( </a:t>
            </a:r>
            <a:r>
              <a:rPr lang="en-US" altLang="ko-KR" sz="1000" dirty="0" err="1" smtClean="0">
                <a:solidFill>
                  <a:srgbClr val="00B0F0"/>
                </a:solidFill>
                <a:sym typeface="Wingdings" pitchFamily="2" charset="2"/>
              </a:rPr>
              <a:t>boolean</a:t>
            </a:r>
            <a:r>
              <a:rPr lang="en-US" altLang="ko-KR" sz="1000" dirty="0" smtClean="0">
                <a:solidFill>
                  <a:srgbClr val="00B0F0"/>
                </a:solidFill>
                <a:sym typeface="Wingdings" pitchFamily="2" charset="2"/>
              </a:rPr>
              <a:t> )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/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	complex64(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두개의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32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비트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float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형으로 실수와 허수로 구성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), complex128(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두개의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64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비트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float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형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)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	True, False</a:t>
            </a: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01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Numpy</a:t>
            </a:r>
            <a:r>
              <a:rPr lang="en-US" altLang="ko-KR" sz="3600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.. 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Installation(4)</a:t>
            </a:r>
            <a:endParaRPr lang="en-US" altLang="ko-KR" sz="3600" dirty="0" smtClean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  <p:pic>
        <p:nvPicPr>
          <p:cNvPr id="6" name="그림 5" descr="00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4678" y="1857370"/>
            <a:ext cx="2624818" cy="28807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01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Numpy</a:t>
            </a:r>
            <a:r>
              <a:rPr lang="en-US" altLang="ko-KR" sz="3600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..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</a:t>
            </a:r>
            <a:r>
              <a:rPr lang="en-US" altLang="ko-KR" sz="3600" dirty="0" err="1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Datatype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(4)</a:t>
            </a:r>
            <a:endParaRPr lang="en-US" altLang="ko-KR" sz="3600" dirty="0" smtClean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857224" y="1897747"/>
            <a:ext cx="7429552" cy="3102895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rgbClr val="00B050"/>
                </a:solidFill>
              </a:rPr>
              <a:t># </a:t>
            </a:r>
            <a:r>
              <a:rPr lang="ko-KR" altLang="en-US" sz="1000" dirty="0" err="1" smtClean="0">
                <a:solidFill>
                  <a:srgbClr val="00B050"/>
                </a:solidFill>
              </a:rPr>
              <a:t>넘파이</a:t>
            </a:r>
            <a:r>
              <a:rPr lang="ko-KR" altLang="en-US" sz="1000" dirty="0" smtClean="0">
                <a:solidFill>
                  <a:srgbClr val="00B050"/>
                </a:solidFill>
              </a:rPr>
              <a:t> 데이터타입</a:t>
            </a:r>
            <a:endParaRPr lang="en-US" altLang="ko-KR" sz="1000" dirty="0" smtClean="0">
              <a:solidFill>
                <a:srgbClr val="00B050"/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ar1 =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np.array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 [1, 2, </a:t>
            </a:r>
            <a:r>
              <a:rPr lang="en-US" altLang="ko-KR" sz="1000" dirty="0" smtClean="0">
                <a:solidFill>
                  <a:srgbClr val="FF0000"/>
                </a:solidFill>
              </a:rPr>
              <a:t>3.5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, 4, 5] 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ar1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array([1</a:t>
            </a:r>
            <a:r>
              <a:rPr lang="en-US" altLang="ko-KR" sz="1000" dirty="0" smtClean="0">
                <a:solidFill>
                  <a:srgbClr val="FF0000"/>
                </a:solidFill>
              </a:rPr>
              <a:t>.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, 2. , 3.5, 4. , 5. 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type(ar1)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&lt;class '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numpy.ndarray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'&gt;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ar1.</a:t>
            </a:r>
            <a:r>
              <a:rPr lang="en-US" altLang="ko-KR" sz="1000" dirty="0" smtClean="0">
                <a:solidFill>
                  <a:srgbClr val="FF0000"/>
                </a:solidFill>
              </a:rPr>
              <a:t>dtype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dtype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('float64')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#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</a:rPr>
              <a:t>요소중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3.5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가 있어서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float64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타입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ar2 =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np.array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 [1, 2, 3, 4, 5] 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ar2.dtype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dtype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('int32')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01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Numpy</a:t>
            </a:r>
            <a:r>
              <a:rPr lang="en-US" altLang="ko-KR" sz="3600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..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</a:t>
            </a:r>
            <a:r>
              <a:rPr lang="en-US" altLang="ko-KR" sz="3600" dirty="0" err="1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Datatype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(5)</a:t>
            </a:r>
            <a:endParaRPr lang="en-US" altLang="ko-KR" sz="3600" dirty="0" smtClean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857224" y="1897747"/>
            <a:ext cx="7429552" cy="3102895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rgbClr val="00B050"/>
                </a:solidFill>
              </a:rPr>
              <a:t># </a:t>
            </a:r>
            <a:r>
              <a:rPr lang="ko-KR" altLang="en-US" sz="1000" dirty="0" err="1" smtClean="0">
                <a:solidFill>
                  <a:srgbClr val="00B050"/>
                </a:solidFill>
              </a:rPr>
              <a:t>넘파이</a:t>
            </a:r>
            <a:r>
              <a:rPr lang="ko-KR" altLang="en-US" sz="1000" dirty="0" smtClean="0">
                <a:solidFill>
                  <a:srgbClr val="00B050"/>
                </a:solidFill>
              </a:rPr>
              <a:t> 배열 생성시 데이터타입 지정</a:t>
            </a:r>
            <a:r>
              <a:rPr lang="en-US" altLang="ko-KR" sz="1000" dirty="0" smtClean="0">
                <a:solidFill>
                  <a:srgbClr val="00B050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ar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=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np.array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 [1, 2, 3, 4, 5] 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ar.dtype</a:t>
            </a: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dtype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('int32')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ar2 =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np.array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 [1, 2, 3, 4, 5],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dtype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=np.int64 )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ar2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array([1, 2, 3, 4, 5],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dtype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=int64)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ar2.dtype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dtype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('int64')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rgbClr val="00B050"/>
                </a:solidFill>
              </a:rPr>
              <a:t># </a:t>
            </a:r>
            <a:r>
              <a:rPr lang="ko-KR" altLang="en-US" sz="1000" dirty="0" smtClean="0">
                <a:solidFill>
                  <a:srgbClr val="00B050"/>
                </a:solidFill>
              </a:rPr>
              <a:t>타입</a:t>
            </a:r>
            <a:r>
              <a:rPr lang="en-US" altLang="ko-KR" sz="1000" dirty="0" smtClean="0">
                <a:solidFill>
                  <a:srgbClr val="00B050"/>
                </a:solidFill>
              </a:rPr>
              <a:t> </a:t>
            </a:r>
            <a:r>
              <a:rPr lang="ko-KR" altLang="en-US" sz="1000" dirty="0" smtClean="0">
                <a:solidFill>
                  <a:srgbClr val="00B050"/>
                </a:solidFill>
              </a:rPr>
              <a:t>뒤의 숫자는 몇 </a:t>
            </a:r>
            <a:r>
              <a:rPr lang="en-US" altLang="ko-KR" sz="1000" dirty="0" smtClean="0">
                <a:solidFill>
                  <a:srgbClr val="00B050"/>
                </a:solidFill>
              </a:rPr>
              <a:t>bit</a:t>
            </a:r>
            <a:r>
              <a:rPr lang="ko-KR" altLang="en-US" sz="1000" dirty="0" smtClean="0">
                <a:solidFill>
                  <a:srgbClr val="00B050"/>
                </a:solidFill>
              </a:rPr>
              <a:t>로 배열의 요소를 표시할지를 보여주는 것</a:t>
            </a:r>
            <a:r>
              <a:rPr lang="en-US" altLang="ko-KR" sz="1000" dirty="0" smtClean="0">
                <a:solidFill>
                  <a:srgbClr val="00B050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01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Numpy</a:t>
            </a:r>
            <a:r>
              <a:rPr lang="en-US" altLang="ko-KR" sz="3600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..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</a:t>
            </a:r>
            <a:r>
              <a:rPr lang="en-US" altLang="ko-KR" sz="3600" dirty="0" err="1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Datatype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(6)</a:t>
            </a:r>
            <a:endParaRPr lang="en-US" altLang="ko-KR" sz="3600" dirty="0" smtClean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857224" y="1897747"/>
            <a:ext cx="7429552" cy="3102895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rgbClr val="00B050"/>
                </a:solidFill>
              </a:rPr>
              <a:t># </a:t>
            </a:r>
            <a:r>
              <a:rPr lang="ko-KR" altLang="en-US" sz="1000" dirty="0" smtClean="0">
                <a:solidFill>
                  <a:srgbClr val="00B050"/>
                </a:solidFill>
              </a:rPr>
              <a:t>기존 </a:t>
            </a:r>
            <a:r>
              <a:rPr lang="en-US" altLang="ko-KR" sz="1000" dirty="0" smtClean="0">
                <a:solidFill>
                  <a:srgbClr val="00B050"/>
                </a:solidFill>
              </a:rPr>
              <a:t>array --&gt; </a:t>
            </a:r>
            <a:r>
              <a:rPr lang="ko-KR" altLang="en-US" sz="1000" dirty="0" smtClean="0">
                <a:solidFill>
                  <a:srgbClr val="00B050"/>
                </a:solidFill>
              </a:rPr>
              <a:t>새로운 타입으로 변환</a:t>
            </a:r>
            <a:r>
              <a:rPr lang="en-US" altLang="ko-KR" sz="1000" dirty="0" smtClean="0">
                <a:solidFill>
                  <a:srgbClr val="00B050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ar1 =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np.array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 [1, 2, 3, 4, 5] 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ar1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array([1, 2, 3, 4, 5])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ar1.dtype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dtype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('int32')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ar2 = ar1.</a:t>
            </a:r>
            <a:r>
              <a:rPr lang="en-US" altLang="ko-KR" sz="1000" dirty="0" smtClean="0">
                <a:solidFill>
                  <a:srgbClr val="FF0000"/>
                </a:solidFill>
              </a:rPr>
              <a:t>astype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(np.float64)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ar2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array([1</a:t>
            </a:r>
            <a:r>
              <a:rPr lang="en-US" altLang="ko-KR" sz="1000" dirty="0" smtClean="0">
                <a:solidFill>
                  <a:srgbClr val="FF0000"/>
                </a:solidFill>
              </a:rPr>
              <a:t>.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, 2., 3., 4., 5.])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ar2.dtype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dtype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('float64')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01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Numpy</a:t>
            </a:r>
            <a:r>
              <a:rPr lang="en-US" altLang="ko-KR" sz="3600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..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</a:t>
            </a:r>
            <a:r>
              <a:rPr lang="en-US" altLang="ko-KR" sz="3600" dirty="0" err="1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Datatype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(7)</a:t>
            </a:r>
            <a:endParaRPr lang="en-US" altLang="ko-KR" sz="3600" dirty="0" smtClean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857224" y="1897746"/>
            <a:ext cx="7429552" cy="1938992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rgbClr val="00B050"/>
                </a:solidFill>
              </a:rPr>
              <a:t># </a:t>
            </a:r>
            <a:r>
              <a:rPr lang="en-US" altLang="ko-KR" sz="1000" dirty="0" err="1" smtClean="0">
                <a:solidFill>
                  <a:srgbClr val="00B050"/>
                </a:solidFill>
              </a:rPr>
              <a:t>bool</a:t>
            </a:r>
            <a:endParaRPr lang="en-US" altLang="ko-KR" sz="1000" dirty="0" smtClean="0">
              <a:solidFill>
                <a:srgbClr val="00B050"/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ar1 =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np.array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 [True, False] 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ar1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 True, False])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ar1.dtype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dtype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('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bool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')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01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Numpy</a:t>
            </a:r>
            <a:r>
              <a:rPr lang="en-US" altLang="ko-KR" sz="3600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..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</a:t>
            </a:r>
            <a:r>
              <a:rPr lang="ko-KR" altLang="en-US" sz="3600" dirty="0" err="1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자료형</a:t>
            </a:r>
            <a:r>
              <a:rPr lang="ko-KR" altLang="en-US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실습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(1)</a:t>
            </a:r>
            <a:endParaRPr lang="en-US" altLang="ko-KR" sz="3600" dirty="0" smtClean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857224" y="1897746"/>
            <a:ext cx="7429552" cy="2888582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rgbClr val="00B050"/>
                </a:solidFill>
              </a:rPr>
              <a:t># </a:t>
            </a:r>
            <a:r>
              <a:rPr lang="en-US" altLang="ko-KR" sz="1000" dirty="0" err="1" smtClean="0">
                <a:solidFill>
                  <a:srgbClr val="00B050"/>
                </a:solidFill>
              </a:rPr>
              <a:t>int</a:t>
            </a:r>
            <a:r>
              <a:rPr lang="en-US" altLang="ko-KR" sz="1000" dirty="0" smtClean="0">
                <a:solidFill>
                  <a:srgbClr val="00B050"/>
                </a:solidFill>
              </a:rPr>
              <a:t> </a:t>
            </a:r>
            <a:r>
              <a:rPr lang="ko-KR" altLang="en-US" sz="1000" dirty="0" smtClean="0">
                <a:solidFill>
                  <a:srgbClr val="00B050"/>
                </a:solidFill>
              </a:rPr>
              <a:t>와 </a:t>
            </a:r>
            <a:r>
              <a:rPr lang="en-US" altLang="ko-KR" sz="1000" dirty="0" err="1" smtClean="0">
                <a:solidFill>
                  <a:srgbClr val="00B050"/>
                </a:solidFill>
              </a:rPr>
              <a:t>int</a:t>
            </a:r>
            <a:r>
              <a:rPr lang="en-US" altLang="ko-KR" sz="1000" dirty="0" smtClean="0">
                <a:solidFill>
                  <a:srgbClr val="00B050"/>
                </a:solidFill>
              </a:rPr>
              <a:t>_ </a:t>
            </a:r>
            <a:r>
              <a:rPr lang="ko-KR" altLang="en-US" sz="1000" dirty="0" smtClean="0">
                <a:solidFill>
                  <a:srgbClr val="00B050"/>
                </a:solidFill>
              </a:rPr>
              <a:t>는 다르므로 사용시 주의</a:t>
            </a:r>
            <a:r>
              <a:rPr lang="en-US" altLang="ko-KR" sz="1000" dirty="0" smtClean="0">
                <a:solidFill>
                  <a:srgbClr val="00B050"/>
                </a:solidFill>
              </a:rPr>
              <a:t>!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rgbClr val="00B050"/>
                </a:solidFill>
              </a:rPr>
              <a:t># </a:t>
            </a:r>
            <a:r>
              <a:rPr lang="ko-KR" altLang="en-US" sz="1000" dirty="0" smtClean="0">
                <a:solidFill>
                  <a:srgbClr val="00B050"/>
                </a:solidFill>
              </a:rPr>
              <a:t>약칭으로 보통 </a:t>
            </a:r>
            <a:r>
              <a:rPr lang="en-US" altLang="ko-KR" sz="1000" dirty="0" smtClean="0">
                <a:solidFill>
                  <a:srgbClr val="00B050"/>
                </a:solidFill>
              </a:rPr>
              <a:t>int32 or int64.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rgbClr val="00B050"/>
                </a:solidFill>
              </a:rPr>
              <a:t># </a:t>
            </a:r>
            <a:r>
              <a:rPr lang="en-US" altLang="ko-KR" sz="1000" dirty="0" err="1" smtClean="0">
                <a:solidFill>
                  <a:srgbClr val="00B050"/>
                </a:solidFill>
              </a:rPr>
              <a:t>int</a:t>
            </a:r>
            <a:r>
              <a:rPr lang="en-US" altLang="ko-KR" sz="1000" dirty="0" smtClean="0">
                <a:solidFill>
                  <a:srgbClr val="00B050"/>
                </a:solidFill>
              </a:rPr>
              <a:t> </a:t>
            </a:r>
            <a:r>
              <a:rPr lang="ko-KR" altLang="en-US" sz="1000" dirty="0" smtClean="0">
                <a:solidFill>
                  <a:srgbClr val="00B050"/>
                </a:solidFill>
              </a:rPr>
              <a:t>타입의 </a:t>
            </a:r>
            <a:r>
              <a:rPr lang="ko-KR" altLang="en-US" sz="1000" dirty="0" err="1" smtClean="0">
                <a:solidFill>
                  <a:srgbClr val="00B050"/>
                </a:solidFill>
              </a:rPr>
              <a:t>넘파이</a:t>
            </a:r>
            <a:r>
              <a:rPr lang="ko-KR" altLang="en-US" sz="1000" dirty="0" smtClean="0">
                <a:solidFill>
                  <a:srgbClr val="00B050"/>
                </a:solidFill>
              </a:rPr>
              <a:t> 배열</a:t>
            </a:r>
            <a:r>
              <a:rPr lang="en-US" altLang="ko-KR" sz="1000" dirty="0" smtClean="0">
                <a:solidFill>
                  <a:srgbClr val="00B050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 = np.</a:t>
            </a:r>
            <a:r>
              <a:rPr lang="en-US" altLang="ko-KR" sz="1000" dirty="0" smtClean="0">
                <a:solidFill>
                  <a:srgbClr val="FF0000"/>
                </a:solidFill>
              </a:rPr>
              <a:t>int_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 [1, 2, 3, 4, 5] 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array([1, 2, 3, 4, 5])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type(a)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&lt;class '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numpy.ndarray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'&gt;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a.dtype</a:t>
            </a: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dtype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('int32')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# _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를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</a:rPr>
              <a:t>하지않고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 하면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b = np.</a:t>
            </a:r>
            <a:r>
              <a:rPr lang="en-US" altLang="ko-KR" sz="1000" dirty="0" smtClean="0">
                <a:solidFill>
                  <a:srgbClr val="FF0000"/>
                </a:solidFill>
              </a:rPr>
              <a:t>int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 [1, 2, 3, 4, 5] 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Traceback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(most recent call last):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File "&lt;pyshell#21&gt;", line 1, in &lt;module&gt;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b = np.int( [1, 2, 3, 4, 5] 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TypeError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: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int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() argument must be a string, a bytes-like object or a number, not 'list'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01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Numpy</a:t>
            </a:r>
            <a:r>
              <a:rPr lang="en-US" altLang="ko-KR" sz="3600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..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</a:t>
            </a:r>
            <a:r>
              <a:rPr lang="ko-KR" altLang="en-US" sz="3600" dirty="0" err="1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자료형</a:t>
            </a:r>
            <a:r>
              <a:rPr lang="ko-KR" altLang="en-US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실습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(2)</a:t>
            </a:r>
            <a:endParaRPr lang="en-US" altLang="ko-KR" sz="3600" dirty="0" smtClean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500034" y="1897746"/>
            <a:ext cx="8215370" cy="3093154"/>
          </a:xfrm>
          <a:prstGeom prst="rect">
            <a:avLst/>
          </a:prstGeom>
        </p:spPr>
        <p:txBody>
          <a:bodyPr wrap="square" numCol="3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rgbClr val="00B050"/>
                </a:solidFill>
              </a:rPr>
              <a:t># </a:t>
            </a:r>
            <a:r>
              <a:rPr lang="en-US" altLang="ko-KR" sz="1000" dirty="0" err="1" smtClean="0">
                <a:solidFill>
                  <a:srgbClr val="00B050"/>
                </a:solidFill>
              </a:rPr>
              <a:t>int</a:t>
            </a:r>
            <a:r>
              <a:rPr lang="en-US" altLang="ko-KR" sz="1000" dirty="0" smtClean="0">
                <a:solidFill>
                  <a:srgbClr val="00B050"/>
                </a:solidFill>
              </a:rPr>
              <a:t> </a:t>
            </a:r>
            <a:r>
              <a:rPr lang="ko-KR" altLang="en-US" sz="1000" dirty="0" smtClean="0">
                <a:solidFill>
                  <a:srgbClr val="00B050"/>
                </a:solidFill>
              </a:rPr>
              <a:t>사용이 </a:t>
            </a:r>
            <a:r>
              <a:rPr lang="ko-KR" altLang="en-US" sz="1000" dirty="0" err="1" smtClean="0">
                <a:solidFill>
                  <a:srgbClr val="00B050"/>
                </a:solidFill>
              </a:rPr>
              <a:t>안되는건</a:t>
            </a:r>
            <a:r>
              <a:rPr lang="ko-KR" altLang="en-US" sz="1000" dirty="0" smtClean="0">
                <a:solidFill>
                  <a:srgbClr val="00B050"/>
                </a:solidFill>
              </a:rPr>
              <a:t> 아님</a:t>
            </a:r>
            <a:r>
              <a:rPr lang="en-US" altLang="ko-KR" sz="1000" dirty="0" smtClean="0">
                <a:solidFill>
                  <a:srgbClr val="00B050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b = np.int(190)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b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190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type(b)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rgbClr val="FF0000"/>
                </a:solidFill>
              </a:rPr>
              <a:t>&lt;</a:t>
            </a:r>
            <a:r>
              <a:rPr lang="en-US" altLang="ko-KR" sz="1000" dirty="0" err="1" smtClean="0">
                <a:solidFill>
                  <a:srgbClr val="FF0000"/>
                </a:solidFill>
              </a:rPr>
              <a:t>class'int</a:t>
            </a:r>
            <a:r>
              <a:rPr lang="en-US" altLang="ko-KR" sz="1000" dirty="0" smtClean="0">
                <a:solidFill>
                  <a:srgbClr val="FF0000"/>
                </a:solidFill>
              </a:rPr>
              <a:t>'&gt;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b.</a:t>
            </a:r>
            <a:r>
              <a:rPr lang="en-US" altLang="ko-KR" sz="1000" dirty="0" err="1" smtClean="0">
                <a:solidFill>
                  <a:srgbClr val="FF0000"/>
                </a:solidFill>
              </a:rPr>
              <a:t>dtype</a:t>
            </a:r>
            <a:endParaRPr lang="en-US" altLang="ko-KR" sz="1000" dirty="0" smtClean="0">
              <a:solidFill>
                <a:srgbClr val="FF0000"/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Traceback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(most recent call last):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File "&lt;pyshell#32&gt;", line 1, in &lt;module&gt;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b.dtype</a:t>
            </a: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AttributeError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: '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int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' object has no attribute '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dtype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'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c =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int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(111)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c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111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type(c)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rgbClr val="FF0000"/>
                </a:solidFill>
              </a:rPr>
              <a:t>&lt;class '</a:t>
            </a:r>
            <a:r>
              <a:rPr lang="en-US" altLang="ko-KR" sz="1000" dirty="0" err="1" smtClean="0">
                <a:solidFill>
                  <a:srgbClr val="FF0000"/>
                </a:solidFill>
              </a:rPr>
              <a:t>int</a:t>
            </a:r>
            <a:r>
              <a:rPr lang="en-US" altLang="ko-KR" sz="1000" dirty="0" smtClean="0">
                <a:solidFill>
                  <a:srgbClr val="FF0000"/>
                </a:solidFill>
              </a:rPr>
              <a:t>'&gt;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c.dtype</a:t>
            </a: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Traceback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(most recent call last):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File "&lt;pyshell#39&gt;", line 1, in &lt;module&gt;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c.dtype</a:t>
            </a: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AttributeError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: '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int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' object has no attribute '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dtype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'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01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Numpy</a:t>
            </a:r>
            <a:r>
              <a:rPr lang="en-US" altLang="ko-KR" sz="3600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..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</a:t>
            </a:r>
            <a:r>
              <a:rPr lang="ko-KR" altLang="en-US" sz="3600" dirty="0" err="1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자료형</a:t>
            </a:r>
            <a:r>
              <a:rPr lang="ko-KR" altLang="en-US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실습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(3)</a:t>
            </a:r>
            <a:endParaRPr lang="en-US" altLang="ko-KR" sz="3600" dirty="0" smtClean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500034" y="1897746"/>
            <a:ext cx="8215370" cy="3093154"/>
          </a:xfrm>
          <a:prstGeom prst="rect">
            <a:avLst/>
          </a:prstGeom>
        </p:spPr>
        <p:txBody>
          <a:bodyPr wrap="square" numCol="3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rgbClr val="00B050"/>
                </a:solidFill>
              </a:rPr>
              <a:t># float_</a:t>
            </a:r>
            <a:r>
              <a:rPr lang="ko-KR" altLang="en-US" sz="1000" dirty="0" smtClean="0">
                <a:solidFill>
                  <a:srgbClr val="00B050"/>
                </a:solidFill>
              </a:rPr>
              <a:t>로 실수 지정</a:t>
            </a:r>
            <a:r>
              <a:rPr lang="en-US" altLang="ko-KR" sz="1000" dirty="0" smtClean="0">
                <a:solidFill>
                  <a:srgbClr val="00B050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x =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np.</a:t>
            </a:r>
            <a:r>
              <a:rPr lang="en-US" altLang="ko-KR" sz="1000" dirty="0" err="1" smtClean="0">
                <a:solidFill>
                  <a:srgbClr val="FF0000"/>
                </a:solidFill>
              </a:rPr>
              <a:t>float</a:t>
            </a:r>
            <a:r>
              <a:rPr lang="en-US" altLang="ko-KR" sz="1000" dirty="0" smtClean="0">
                <a:solidFill>
                  <a:srgbClr val="FF0000"/>
                </a:solidFill>
              </a:rPr>
              <a:t>_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(4)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x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4.0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x.dtype</a:t>
            </a: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dtype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('float64')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# float32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로 지정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x = np.float32(99)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x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99.0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x.dtype</a:t>
            </a: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dtype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('float32')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type(x)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&lt;class 'numpy.float32'&gt;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# float_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배열 생성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ar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= </a:t>
            </a:r>
            <a:r>
              <a:rPr lang="en-US" altLang="ko-KR" sz="1000" dirty="0" err="1" smtClean="0">
                <a:solidFill>
                  <a:srgbClr val="FF0000"/>
                </a:solidFill>
              </a:rPr>
              <a:t>np.float</a:t>
            </a:r>
            <a:r>
              <a:rPr lang="en-US" altLang="ko-KR" sz="1000" dirty="0" smtClean="0">
                <a:solidFill>
                  <a:srgbClr val="FF0000"/>
                </a:solidFill>
              </a:rPr>
              <a:t>_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 [1, 2, 3, 4, 5] 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ar</a:t>
            </a: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array([1., 2., 3., 4., 5.])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ar.dtype</a:t>
            </a: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dtype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('float64')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ar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=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np.float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 [1, 2, 3, 4, 5] 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Traceback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(most recent call last):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File "&lt;pyshell#39&gt;", line 1, in &lt;module&gt;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ar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=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np.float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 [1, 2, 3, 4, 5] 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TypeError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: float() argument must be a string or a number, not 'list'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01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Numpy</a:t>
            </a:r>
            <a:r>
              <a:rPr lang="en-US" altLang="ko-KR" sz="3600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..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</a:t>
            </a:r>
            <a:r>
              <a:rPr lang="ko-KR" altLang="en-US" sz="3600" dirty="0" err="1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자료형</a:t>
            </a:r>
            <a:r>
              <a:rPr lang="ko-KR" altLang="en-US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실습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(4-1)</a:t>
            </a:r>
            <a:endParaRPr lang="en-US" altLang="ko-KR" sz="3600" dirty="0" smtClean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500034" y="1897746"/>
            <a:ext cx="8215370" cy="3093154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rgbClr val="00B050"/>
                </a:solidFill>
              </a:rPr>
              <a:t># </a:t>
            </a:r>
            <a:r>
              <a:rPr lang="ko-KR" altLang="en-US" sz="1000" dirty="0" smtClean="0">
                <a:solidFill>
                  <a:srgbClr val="00B050"/>
                </a:solidFill>
              </a:rPr>
              <a:t>타입 지정</a:t>
            </a:r>
            <a:r>
              <a:rPr lang="en-US" altLang="ko-KR" sz="1000" dirty="0" smtClean="0">
                <a:solidFill>
                  <a:srgbClr val="00B050"/>
                </a:solidFill>
              </a:rPr>
              <a:t>1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ar1 =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np.arange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( 10,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dtype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=</a:t>
            </a:r>
            <a:r>
              <a:rPr lang="en-US" altLang="ko-KR" sz="1000" dirty="0" smtClean="0">
                <a:solidFill>
                  <a:srgbClr val="FF0000"/>
                </a:solidFill>
              </a:rPr>
              <a:t>np.uint8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ar1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array([0, 1, 2, 3, 4, 5, 6, 7, 8, 9],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dtype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=uint8)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ar1.dtype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dtype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('uint8')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rgbClr val="00B050"/>
                </a:solidFill>
              </a:rPr>
              <a:t># </a:t>
            </a:r>
            <a:r>
              <a:rPr lang="ko-KR" altLang="en-US" sz="1000" dirty="0" smtClean="0">
                <a:solidFill>
                  <a:srgbClr val="00B050"/>
                </a:solidFill>
              </a:rPr>
              <a:t>타입 지정</a:t>
            </a:r>
            <a:r>
              <a:rPr lang="en-US" altLang="ko-KR" sz="1000" dirty="0" smtClean="0">
                <a:solidFill>
                  <a:srgbClr val="00B050"/>
                </a:solidFill>
              </a:rPr>
              <a:t>2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ar2 =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np.arange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( 10,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dtype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=</a:t>
            </a:r>
            <a:r>
              <a:rPr lang="en-US" altLang="ko-KR" sz="1000" dirty="0" smtClean="0">
                <a:solidFill>
                  <a:srgbClr val="FF0000"/>
                </a:solidFill>
              </a:rPr>
              <a:t>"uint8"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ar2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array([0, 1, 2, 3, 4, 5, 6, 7, 8, 9],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dtype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=uint8)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ar2.dtype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dtype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('uint8')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01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Numpy</a:t>
            </a:r>
            <a:r>
              <a:rPr lang="en-US" altLang="ko-KR" sz="3600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..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</a:t>
            </a:r>
            <a:r>
              <a:rPr lang="ko-KR" altLang="en-US" sz="3600" dirty="0" err="1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자료형</a:t>
            </a:r>
            <a:r>
              <a:rPr lang="ko-KR" altLang="en-US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실습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(4-2)</a:t>
            </a:r>
            <a:endParaRPr lang="en-US" altLang="ko-KR" sz="3600" dirty="0" smtClean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500034" y="1897746"/>
            <a:ext cx="8215370" cy="3093154"/>
          </a:xfrm>
          <a:prstGeom prst="rect">
            <a:avLst/>
          </a:prstGeom>
        </p:spPr>
        <p:txBody>
          <a:bodyPr wrap="square" numCol="3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rgbClr val="00B050"/>
                </a:solidFill>
              </a:rPr>
              <a:t># </a:t>
            </a:r>
            <a:r>
              <a:rPr lang="ko-KR" altLang="en-US" sz="1000" dirty="0" smtClean="0">
                <a:solidFill>
                  <a:srgbClr val="00B050"/>
                </a:solidFill>
              </a:rPr>
              <a:t>타입 지정</a:t>
            </a:r>
            <a:r>
              <a:rPr lang="en-US" altLang="ko-KR" sz="1000" dirty="0" smtClean="0">
                <a:solidFill>
                  <a:srgbClr val="00B050"/>
                </a:solidFill>
              </a:rPr>
              <a:t>3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ar3 =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np.arange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( 10,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dtype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='u' 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Traceback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(most recent call last):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TypeError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: data type "u" not understood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ar3 =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np.arange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( 10,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dtype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='u8' 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ar3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array([0, 1, 2, 3, 4, 5, 6, 7, 8, 9],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dtype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=uint64)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ar3.dtype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dtype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('uint64')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ar3 =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np.arange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( 10,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dtype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='u4' 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ar3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array([0, 1, 2, 3, 4, 5, 6, 7, 8, 9],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dtype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=uint32)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ar3 =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np.arange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( 10,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dtype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='u2' 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ar3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array([0, 1, 2, 3, 4, 5, 6, 7, 8, 9],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dtype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=uint16)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ar3 =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np.arange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( 10,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dtype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='</a:t>
            </a:r>
            <a:r>
              <a:rPr lang="en-US" altLang="ko-KR" sz="1000" dirty="0" smtClean="0">
                <a:solidFill>
                  <a:srgbClr val="FF0000"/>
                </a:solidFill>
              </a:rPr>
              <a:t>u1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' 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ar3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array([0, 1, 2, 3, 4, 5, 6, 7, 8, 9],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dtype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=uint8)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ar3 =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np.arange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( 10,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dtype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='</a:t>
            </a:r>
            <a:r>
              <a:rPr lang="en-US" altLang="ko-KR" sz="1000" dirty="0" smtClean="0">
                <a:solidFill>
                  <a:srgbClr val="FF0000"/>
                </a:solidFill>
              </a:rPr>
              <a:t>&lt;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u1' 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ar3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array([0, 1, 2, 3, 4, 5, 6, 7, 8, 9],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dtype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=uint8)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ar3 = np.arange( 10, dtype='&gt;u1' 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ar3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array([0, 1, 2, 3, 4, 5, 6, 7, 8, 9], dtype=uint8)</a:t>
            </a: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01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Numpy</a:t>
            </a:r>
            <a:r>
              <a:rPr lang="en-US" altLang="ko-KR" sz="3600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.. 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Installation(5)</a:t>
            </a:r>
            <a:endParaRPr lang="en-US" altLang="ko-KR" sz="3600" dirty="0" smtClean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  <p:pic>
        <p:nvPicPr>
          <p:cNvPr id="6" name="그림 5" descr="00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7554" y="2000246"/>
            <a:ext cx="2357454" cy="24082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01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Numpy</a:t>
            </a:r>
            <a:r>
              <a:rPr lang="en-US" altLang="ko-KR" sz="3600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..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</a:t>
            </a:r>
            <a:r>
              <a:rPr lang="ko-KR" altLang="en-US" sz="3600" dirty="0" err="1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자료형</a:t>
            </a:r>
            <a:r>
              <a:rPr lang="ko-KR" altLang="en-US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실습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(5-1)</a:t>
            </a:r>
            <a:endParaRPr lang="en-US" altLang="ko-KR" sz="3600" dirty="0" smtClean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500034" y="1897746"/>
            <a:ext cx="8215370" cy="3093154"/>
          </a:xfrm>
          <a:prstGeom prst="rect">
            <a:avLst/>
          </a:prstGeom>
        </p:spPr>
        <p:txBody>
          <a:bodyPr wrap="square" numCol="3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rgbClr val="00B050"/>
                </a:solidFill>
              </a:rPr>
              <a:t># </a:t>
            </a:r>
            <a:r>
              <a:rPr lang="ko-KR" altLang="en-US" sz="1000" dirty="0" err="1" smtClean="0">
                <a:solidFill>
                  <a:srgbClr val="00B050"/>
                </a:solidFill>
              </a:rPr>
              <a:t>자료형</a:t>
            </a:r>
            <a:r>
              <a:rPr lang="ko-KR" altLang="en-US" sz="1000" dirty="0" smtClean="0">
                <a:solidFill>
                  <a:srgbClr val="00B050"/>
                </a:solidFill>
              </a:rPr>
              <a:t> 확인</a:t>
            </a:r>
            <a:r>
              <a:rPr lang="en-US" altLang="ko-KR" sz="1000" dirty="0" smtClean="0">
                <a:solidFill>
                  <a:srgbClr val="00B050"/>
                </a:solidFill>
              </a:rPr>
              <a:t> - </a:t>
            </a:r>
            <a:r>
              <a:rPr lang="en-US" altLang="ko-KR" sz="1000" dirty="0" err="1" smtClean="0">
                <a:solidFill>
                  <a:srgbClr val="00B050"/>
                </a:solidFill>
              </a:rPr>
              <a:t>np.issubdtype</a:t>
            </a:r>
            <a:endParaRPr lang="en-US" altLang="ko-KR" sz="1000" dirty="0" smtClean="0">
              <a:solidFill>
                <a:srgbClr val="00B050"/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ar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=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np.arange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( 10,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dtype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=np.uint32 )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ar</a:t>
            </a: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array([0, 1, 2, 3, 4, 5, 6, 7, 8, 9],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dtype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=uint32)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ar1 =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ar.astype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 np.float64 )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ar1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array([0., 1., 2., 3., 4., 5., 6., 7., 8., 9.])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ar1.dtype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dtype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('float64')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ar</a:t>
            </a: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array([0, 1, 2, 3, 4, 5, 6, 7, 8, 9],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dtype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=uint32)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ar1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array([0., 1., 2., 3., 4., 5., 6., 7., 8., 9.])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np.issubdtype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ar.dtype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,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np.integer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True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np.issubdtype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ar.dtype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,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np.float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Warning (from warnings module):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File "&lt;pyshell#260&gt;", line 1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In future, it will be treated as `np.float64 ==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np.dtype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(float).type`.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False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np.issubdtype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ar.dtype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,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np.floating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False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01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Numpy</a:t>
            </a:r>
            <a:r>
              <a:rPr lang="en-US" altLang="ko-KR" sz="3600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..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</a:t>
            </a:r>
            <a:r>
              <a:rPr lang="ko-KR" altLang="en-US" sz="3600" dirty="0" err="1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자료형</a:t>
            </a:r>
            <a:r>
              <a:rPr lang="ko-KR" altLang="en-US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실습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(5-2)</a:t>
            </a:r>
            <a:endParaRPr lang="en-US" altLang="ko-KR" sz="3600" dirty="0" smtClean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500034" y="1897746"/>
            <a:ext cx="8215370" cy="3093154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rgbClr val="00B050"/>
                </a:solidFill>
              </a:rPr>
              <a:t># </a:t>
            </a:r>
            <a:r>
              <a:rPr lang="ko-KR" altLang="en-US" sz="1000" dirty="0" smtClean="0">
                <a:solidFill>
                  <a:srgbClr val="00B050"/>
                </a:solidFill>
              </a:rPr>
              <a:t>다양한 </a:t>
            </a:r>
            <a:r>
              <a:rPr lang="en-US" altLang="ko-KR" sz="1000" dirty="0" err="1" smtClean="0">
                <a:solidFill>
                  <a:srgbClr val="00B050"/>
                </a:solidFill>
              </a:rPr>
              <a:t>np.issubdtype</a:t>
            </a:r>
            <a:r>
              <a:rPr lang="en-US" altLang="ko-KR" sz="1000" dirty="0" smtClean="0">
                <a:solidFill>
                  <a:srgbClr val="00B050"/>
                </a:solidFill>
              </a:rPr>
              <a:t> </a:t>
            </a:r>
            <a:r>
              <a:rPr lang="ko-KR" altLang="en-US" sz="1000" dirty="0" smtClean="0">
                <a:solidFill>
                  <a:srgbClr val="00B050"/>
                </a:solidFill>
              </a:rPr>
              <a:t>사용법</a:t>
            </a:r>
            <a:endParaRPr lang="en-US" altLang="ko-KR" sz="1000" dirty="0" smtClean="0">
              <a:solidFill>
                <a:srgbClr val="00B050"/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ar</a:t>
            </a: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array([0, 1, 2, 3, 4, 5, 6, 7, 8, 9],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dtype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=uint32)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ar1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array([0., 1., 2., 3., 4., 5., 6., 7., 8., 9.])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ar1.dtype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dtype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('float64')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np.issubdtype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ar.dtype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,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np.integer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True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np.issubdtype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ar.dtype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,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np.floating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False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np.issubdtype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ar.dtype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, np.float64 )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False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np.issubdtype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 ar1.dtype, np.float64 )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True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01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Numpy</a:t>
            </a:r>
            <a:r>
              <a:rPr lang="en-US" altLang="ko-KR" sz="3600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..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</a:t>
            </a:r>
            <a:r>
              <a:rPr lang="ko-KR" altLang="en-US" sz="3600" dirty="0" err="1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자료형</a:t>
            </a:r>
            <a:r>
              <a:rPr lang="ko-KR" altLang="en-US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실습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(6)</a:t>
            </a:r>
            <a:endParaRPr lang="en-US" altLang="ko-KR" sz="3600" dirty="0" smtClean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500034" y="1897746"/>
            <a:ext cx="8215370" cy="3093154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rgbClr val="00B050"/>
                </a:solidFill>
              </a:rPr>
              <a:t># </a:t>
            </a:r>
            <a:r>
              <a:rPr lang="en-US" altLang="ko-KR" sz="1000" dirty="0" err="1" smtClean="0">
                <a:solidFill>
                  <a:srgbClr val="00B050"/>
                </a:solidFill>
              </a:rPr>
              <a:t>int</a:t>
            </a:r>
            <a:r>
              <a:rPr lang="en-US" altLang="ko-KR" sz="1000" dirty="0" smtClean="0">
                <a:solidFill>
                  <a:srgbClr val="00B050"/>
                </a:solidFill>
              </a:rPr>
              <a:t>, float, </a:t>
            </a:r>
            <a:r>
              <a:rPr lang="en-US" altLang="ko-KR" sz="1000" dirty="0" err="1" smtClean="0">
                <a:solidFill>
                  <a:srgbClr val="00B050"/>
                </a:solidFill>
              </a:rPr>
              <a:t>str</a:t>
            </a:r>
            <a:r>
              <a:rPr lang="en-US" altLang="ko-KR" sz="1000" dirty="0" smtClean="0">
                <a:solidFill>
                  <a:srgbClr val="00B050"/>
                </a:solidFill>
              </a:rPr>
              <a:t> </a:t>
            </a:r>
            <a:r>
              <a:rPr lang="ko-KR" altLang="en-US" sz="1000" dirty="0" err="1" smtClean="0">
                <a:solidFill>
                  <a:srgbClr val="00B050"/>
                </a:solidFill>
              </a:rPr>
              <a:t>자료형</a:t>
            </a:r>
            <a:r>
              <a:rPr lang="ko-KR" altLang="en-US" sz="1000" dirty="0" smtClean="0">
                <a:solidFill>
                  <a:srgbClr val="00B050"/>
                </a:solidFill>
              </a:rPr>
              <a:t> 변환</a:t>
            </a:r>
            <a:endParaRPr lang="en-US" altLang="ko-KR" sz="1000" dirty="0" smtClean="0">
              <a:solidFill>
                <a:srgbClr val="00B050"/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ar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=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np.arange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( 10,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dtype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=np.uint8 )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ar</a:t>
            </a: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array([0, 1, 2, 3, 4, 5, 6, 7, 8, 9],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dtype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=uint8)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ar.dtype</a:t>
            </a: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dtype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('uint8')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ar1 =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ar.astype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 </a:t>
            </a:r>
            <a:r>
              <a:rPr lang="en-US" altLang="ko-KR" sz="1000" dirty="0" err="1" smtClean="0">
                <a:solidFill>
                  <a:srgbClr val="FF0000"/>
                </a:solidFill>
              </a:rPr>
              <a:t>int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ar1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array([0, 1, 2, 3, 4, 5, 6, 7, 8, 9])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ar1.dtype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dtype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('int32')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ar2 =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ar.astype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 </a:t>
            </a:r>
            <a:r>
              <a:rPr lang="en-US" altLang="ko-KR" sz="1000" dirty="0" smtClean="0">
                <a:solidFill>
                  <a:srgbClr val="FF0000"/>
                </a:solidFill>
              </a:rPr>
              <a:t>float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ar2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array([0., 1., 2., 3., 4., 5., 6., 7., 8., 9.])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ar2.dtype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dtype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('float64')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01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Numpy</a:t>
            </a:r>
            <a:r>
              <a:rPr lang="en-US" altLang="ko-KR" sz="3600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..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</a:t>
            </a:r>
            <a:r>
              <a:rPr lang="ko-KR" altLang="en-US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인덱싱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(1)</a:t>
            </a:r>
            <a:endParaRPr lang="en-US" altLang="ko-KR" sz="3600" dirty="0" smtClean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500034" y="1897746"/>
            <a:ext cx="8215370" cy="3093154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rgbClr val="00B050"/>
                </a:solidFill>
              </a:rPr>
              <a:t># </a:t>
            </a:r>
            <a:r>
              <a:rPr lang="ko-KR" altLang="en-US" sz="1000" dirty="0" smtClean="0">
                <a:solidFill>
                  <a:srgbClr val="00B050"/>
                </a:solidFill>
              </a:rPr>
              <a:t>기본 인덱싱</a:t>
            </a:r>
            <a:endParaRPr lang="en-US" altLang="ko-KR" sz="1000" dirty="0" smtClean="0">
              <a:solidFill>
                <a:srgbClr val="00B050"/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ar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=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np.arange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(10)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ar</a:t>
            </a: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array([0, 1, 2, 3, 4, 5, 6, 7, 8, 9])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ar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[ 4 : 7 ]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array([4, 5, 6])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rgbClr val="00B050"/>
                </a:solidFill>
              </a:rPr>
              <a:t># </a:t>
            </a:r>
            <a:r>
              <a:rPr lang="ko-KR" altLang="en-US" sz="1000" dirty="0" smtClean="0">
                <a:solidFill>
                  <a:srgbClr val="00B050"/>
                </a:solidFill>
              </a:rPr>
              <a:t>범위를 지정한 요소들의 값을 한번에 변경</a:t>
            </a:r>
            <a:r>
              <a:rPr lang="en-US" altLang="ko-KR" sz="1000" dirty="0" smtClean="0">
                <a:solidFill>
                  <a:srgbClr val="00B050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ar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[ 4:7 ] = 0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ar</a:t>
            </a: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array([0, 1, 2, 3, 0, 0, 0, 7, 8, 9])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rgbClr val="00B050"/>
                </a:solidFill>
              </a:rPr>
              <a:t># [ : ] </a:t>
            </a:r>
            <a:r>
              <a:rPr lang="ko-KR" altLang="en-US" sz="1000" dirty="0" smtClean="0">
                <a:solidFill>
                  <a:srgbClr val="00B050"/>
                </a:solidFill>
              </a:rPr>
              <a:t>이건 뭐</a:t>
            </a:r>
            <a:r>
              <a:rPr lang="en-US" altLang="ko-KR" sz="1000" dirty="0" smtClean="0">
                <a:solidFill>
                  <a:srgbClr val="00B050"/>
                </a:solidFill>
              </a:rPr>
              <a:t>???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ar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[ : ]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_______________________________________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ar</a:t>
            </a: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array([0, 1, 2, 3, 0, 0, 0, 7, 8, 9])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01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Numpy</a:t>
            </a:r>
            <a:r>
              <a:rPr lang="en-US" altLang="ko-KR" sz="3600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..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</a:t>
            </a:r>
            <a:r>
              <a:rPr lang="ko-KR" altLang="en-US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인덱싱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(2)</a:t>
            </a:r>
            <a:endParaRPr lang="en-US" altLang="ko-KR" sz="3600" dirty="0" smtClean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500034" y="1897746"/>
            <a:ext cx="8215370" cy="3093154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rgbClr val="00B050"/>
                </a:solidFill>
              </a:rPr>
              <a:t># 2</a:t>
            </a:r>
            <a:r>
              <a:rPr lang="ko-KR" altLang="en-US" sz="1000" dirty="0" smtClean="0">
                <a:solidFill>
                  <a:srgbClr val="00B050"/>
                </a:solidFill>
              </a:rPr>
              <a:t>차원 배열 </a:t>
            </a:r>
            <a:r>
              <a:rPr lang="ko-KR" altLang="en-US" sz="1000" dirty="0" err="1" smtClean="0">
                <a:solidFill>
                  <a:srgbClr val="00B050"/>
                </a:solidFill>
              </a:rPr>
              <a:t>부터는</a:t>
            </a:r>
            <a:r>
              <a:rPr lang="ko-KR" altLang="en-US" sz="1000" dirty="0" smtClean="0">
                <a:solidFill>
                  <a:srgbClr val="00B050"/>
                </a:solidFill>
              </a:rPr>
              <a:t> 조금 </a:t>
            </a:r>
            <a:r>
              <a:rPr lang="ko-KR" altLang="en-US" sz="1000" dirty="0" err="1" smtClean="0">
                <a:solidFill>
                  <a:srgbClr val="00B050"/>
                </a:solidFill>
              </a:rPr>
              <a:t>헤갈림</a:t>
            </a:r>
            <a:r>
              <a:rPr lang="en-US" altLang="ko-KR" sz="1000" dirty="0" smtClean="0">
                <a:solidFill>
                  <a:srgbClr val="00B050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rgbClr val="00B050"/>
                </a:solidFill>
              </a:rPr>
              <a:t># 1</a:t>
            </a:r>
            <a:r>
              <a:rPr lang="ko-KR" altLang="en-US" sz="1000" dirty="0" smtClean="0">
                <a:solidFill>
                  <a:srgbClr val="00B050"/>
                </a:solidFill>
              </a:rPr>
              <a:t>차원 배열과는 달리 </a:t>
            </a:r>
            <a:r>
              <a:rPr lang="en-US" altLang="ko-KR" sz="1000" dirty="0" smtClean="0">
                <a:solidFill>
                  <a:srgbClr val="00B050"/>
                </a:solidFill>
              </a:rPr>
              <a:t>, </a:t>
            </a:r>
            <a:r>
              <a:rPr lang="ko-KR" altLang="en-US" sz="1000" dirty="0" smtClean="0">
                <a:solidFill>
                  <a:srgbClr val="00B050"/>
                </a:solidFill>
              </a:rPr>
              <a:t>좌우로 행</a:t>
            </a:r>
            <a:r>
              <a:rPr lang="en-US" altLang="ko-KR" sz="1000" dirty="0" smtClean="0">
                <a:solidFill>
                  <a:srgbClr val="00B050"/>
                </a:solidFill>
              </a:rPr>
              <a:t>, </a:t>
            </a:r>
            <a:r>
              <a:rPr lang="ko-KR" altLang="en-US" sz="1000" dirty="0" smtClean="0">
                <a:solidFill>
                  <a:srgbClr val="00B050"/>
                </a:solidFill>
              </a:rPr>
              <a:t>열로 분리</a:t>
            </a:r>
            <a:r>
              <a:rPr lang="en-US" altLang="ko-KR" sz="1000" dirty="0" smtClean="0">
                <a:solidFill>
                  <a:srgbClr val="00B050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arar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=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np.array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 [[1, 2, 3], [4, 5, 6], [7, 8, 9]] 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arar</a:t>
            </a: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array([[1, 2, 3],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[4, 5, 6],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[7, 8, 9]])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ar25size =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np.arange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(1, 26).reshape(5, 5)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ar25size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array([[ 1,  2,  3,  4,  5],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[ 6,  7,  8,  9, 10],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[11, 12, 13, 14, 15],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[16, 17, 18, 19, 20],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[21, 22, 23, 24, 25]])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rgbClr val="00B050"/>
                </a:solidFill>
              </a:rPr>
              <a:t># 3</a:t>
            </a:r>
            <a:r>
              <a:rPr lang="ko-KR" altLang="en-US" sz="1000" dirty="0" smtClean="0">
                <a:solidFill>
                  <a:srgbClr val="00B050"/>
                </a:solidFill>
              </a:rPr>
              <a:t>행</a:t>
            </a:r>
            <a:r>
              <a:rPr lang="en-US" altLang="ko-KR" sz="1000" dirty="0" smtClean="0">
                <a:solidFill>
                  <a:srgbClr val="00B050"/>
                </a:solidFill>
              </a:rPr>
              <a:t>(</a:t>
            </a:r>
            <a:r>
              <a:rPr lang="ko-KR" altLang="en-US" sz="1000" dirty="0" smtClean="0">
                <a:solidFill>
                  <a:srgbClr val="00B050"/>
                </a:solidFill>
              </a:rPr>
              <a:t>인덱스</a:t>
            </a:r>
            <a:r>
              <a:rPr lang="en-US" altLang="ko-KR" sz="1000" dirty="0" smtClean="0">
                <a:solidFill>
                  <a:srgbClr val="00B050"/>
                </a:solidFill>
              </a:rPr>
              <a:t>)</a:t>
            </a:r>
            <a:r>
              <a:rPr lang="ko-KR" altLang="en-US" sz="1000" dirty="0" smtClean="0">
                <a:solidFill>
                  <a:srgbClr val="00B050"/>
                </a:solidFill>
              </a:rPr>
              <a:t>만 출력하시오</a:t>
            </a:r>
            <a:r>
              <a:rPr lang="en-US" altLang="ko-KR" sz="1000" dirty="0" smtClean="0">
                <a:solidFill>
                  <a:srgbClr val="00B050"/>
                </a:solidFill>
              </a:rPr>
              <a:t>?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ar25size[ </a:t>
            </a:r>
            <a:r>
              <a:rPr lang="en-US" altLang="ko-KR" sz="1000" dirty="0" smtClean="0">
                <a:solidFill>
                  <a:srgbClr val="FF0000"/>
                </a:solidFill>
              </a:rPr>
              <a:t>3, :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]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array([16, 17, 18, 19, 20])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print( ar25size[ </a:t>
            </a:r>
            <a:r>
              <a:rPr lang="en-US" altLang="ko-KR" sz="1000" dirty="0" smtClean="0">
                <a:solidFill>
                  <a:srgbClr val="FF0000"/>
                </a:solidFill>
              </a:rPr>
              <a:t>3, :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] 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[16 17 18 19 20]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ar25size[ </a:t>
            </a:r>
            <a:r>
              <a:rPr lang="en-US" altLang="ko-KR" sz="1000" dirty="0" smtClean="0">
                <a:solidFill>
                  <a:srgbClr val="FF0000"/>
                </a:solidFill>
              </a:rPr>
              <a:t>3,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]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array([16, 17, 18, 19, 20])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01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Numpy</a:t>
            </a:r>
            <a:r>
              <a:rPr lang="en-US" altLang="ko-KR" sz="3600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..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</a:t>
            </a:r>
            <a:r>
              <a:rPr lang="ko-KR" altLang="en-US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인덱싱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(3)</a:t>
            </a:r>
            <a:endParaRPr lang="en-US" altLang="ko-KR" sz="3600" dirty="0" smtClean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500034" y="1897746"/>
            <a:ext cx="8215370" cy="3093154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rgbClr val="00B050"/>
                </a:solidFill>
              </a:rPr>
              <a:t># 24</a:t>
            </a:r>
            <a:r>
              <a:rPr lang="ko-KR" altLang="en-US" sz="1000" dirty="0" smtClean="0">
                <a:solidFill>
                  <a:srgbClr val="00B050"/>
                </a:solidFill>
              </a:rPr>
              <a:t>를 출력하시오</a:t>
            </a:r>
            <a:r>
              <a:rPr lang="en-US" altLang="ko-KR" sz="1000" dirty="0" smtClean="0">
                <a:solidFill>
                  <a:srgbClr val="00B050"/>
                </a:solidFill>
              </a:rPr>
              <a:t>?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rgbClr val="00B050"/>
                </a:solidFill>
              </a:rPr>
              <a:t># 13</a:t>
            </a:r>
            <a:r>
              <a:rPr lang="ko-KR" altLang="en-US" sz="1000" dirty="0" smtClean="0">
                <a:solidFill>
                  <a:srgbClr val="00B050"/>
                </a:solidFill>
              </a:rPr>
              <a:t>을 출력하시오</a:t>
            </a:r>
            <a:r>
              <a:rPr lang="en-US" altLang="ko-KR" sz="1000" dirty="0" smtClean="0">
                <a:solidFill>
                  <a:srgbClr val="00B050"/>
                </a:solidFill>
              </a:rPr>
              <a:t>?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ar25size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array([[ 1,  2,  3,  4,  5],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[ 6,  7,  8,  9, 10],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[11, 12, 13, 14, 15],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[16, 17, 18, 19, 20],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[21, 22, 23, 24, 25]])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ar25size[ </a:t>
            </a:r>
            <a:r>
              <a:rPr lang="en-US" altLang="ko-KR" sz="1000" dirty="0" smtClean="0">
                <a:solidFill>
                  <a:srgbClr val="FF0000"/>
                </a:solidFill>
              </a:rPr>
              <a:t>4, 3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]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24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ar25size[ </a:t>
            </a:r>
            <a:r>
              <a:rPr lang="en-US" altLang="ko-KR" sz="1000" dirty="0" smtClean="0">
                <a:solidFill>
                  <a:srgbClr val="FF0000"/>
                </a:solidFill>
              </a:rPr>
              <a:t>2, 2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]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13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01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Numpy</a:t>
            </a:r>
            <a:r>
              <a:rPr lang="en-US" altLang="ko-KR" sz="3600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..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</a:t>
            </a:r>
            <a:r>
              <a:rPr lang="ko-KR" altLang="en-US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인덱싱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(4)</a:t>
            </a:r>
            <a:endParaRPr lang="en-US" altLang="ko-KR" sz="3600" dirty="0" smtClean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500034" y="1897746"/>
            <a:ext cx="8215370" cy="3093154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rgbClr val="00B050"/>
                </a:solidFill>
              </a:rPr>
              <a:t># 17, 18, 19</a:t>
            </a:r>
            <a:r>
              <a:rPr lang="ko-KR" altLang="en-US" sz="1000" dirty="0" smtClean="0">
                <a:solidFill>
                  <a:srgbClr val="00B050"/>
                </a:solidFill>
              </a:rPr>
              <a:t>를 출력하시오</a:t>
            </a:r>
            <a:r>
              <a:rPr lang="en-US" altLang="ko-KR" sz="1000" dirty="0" smtClean="0">
                <a:solidFill>
                  <a:srgbClr val="00B050"/>
                </a:solidFill>
              </a:rPr>
              <a:t>?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rgbClr val="00B050"/>
                </a:solidFill>
              </a:rPr>
              <a:t># 22, 23</a:t>
            </a:r>
            <a:r>
              <a:rPr lang="ko-KR" altLang="en-US" sz="1000" dirty="0" smtClean="0">
                <a:solidFill>
                  <a:srgbClr val="00B050"/>
                </a:solidFill>
              </a:rPr>
              <a:t>을 출력하시오</a:t>
            </a:r>
            <a:r>
              <a:rPr lang="en-US" altLang="ko-KR" sz="1000" dirty="0" smtClean="0">
                <a:solidFill>
                  <a:srgbClr val="00B050"/>
                </a:solidFill>
              </a:rPr>
              <a:t>?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ar25size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array([[ 1,  2,  3,  4,  5],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[ 6,  7,  8,  9, 10],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[11, 12, 13, 14, 15],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[16, 17, 18, 19, 20],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[21, 22, 23, 24, 25]])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ar25size[ </a:t>
            </a:r>
            <a:r>
              <a:rPr lang="en-US" altLang="ko-KR" sz="1000" dirty="0" smtClean="0">
                <a:solidFill>
                  <a:srgbClr val="FF0000"/>
                </a:solidFill>
              </a:rPr>
              <a:t>3, 1:4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]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array([17, 18, 19])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ar25size[ </a:t>
            </a:r>
            <a:r>
              <a:rPr lang="en-US" altLang="ko-KR" sz="1000" dirty="0" smtClean="0">
                <a:solidFill>
                  <a:srgbClr val="FF0000"/>
                </a:solidFill>
              </a:rPr>
              <a:t>4, 1:3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]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array([22, 23])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01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Numpy</a:t>
            </a:r>
            <a:r>
              <a:rPr lang="en-US" altLang="ko-KR" sz="3600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..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</a:t>
            </a:r>
            <a:r>
              <a:rPr lang="ko-KR" altLang="en-US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인덱싱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(5)</a:t>
            </a:r>
            <a:endParaRPr lang="en-US" altLang="ko-KR" sz="3600" dirty="0" smtClean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500034" y="1897746"/>
            <a:ext cx="8215370" cy="3093154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rgbClr val="00B050"/>
                </a:solidFill>
              </a:rPr>
              <a:t># 2</a:t>
            </a:r>
            <a:r>
              <a:rPr lang="ko-KR" altLang="en-US" sz="1000" dirty="0" smtClean="0">
                <a:solidFill>
                  <a:srgbClr val="00B050"/>
                </a:solidFill>
              </a:rPr>
              <a:t>행만 출력하시오</a:t>
            </a:r>
            <a:r>
              <a:rPr lang="en-US" altLang="ko-KR" sz="1000" dirty="0" smtClean="0">
                <a:solidFill>
                  <a:srgbClr val="00B050"/>
                </a:solidFill>
              </a:rPr>
              <a:t>? </a:t>
            </a:r>
            <a:r>
              <a:rPr lang="en-US" altLang="ko-KR" sz="1000" dirty="0" smtClean="0">
                <a:solidFill>
                  <a:srgbClr val="00B050"/>
                </a:solidFill>
                <a:sym typeface="Wingdings" pitchFamily="2" charset="2"/>
              </a:rPr>
              <a:t> </a:t>
            </a:r>
            <a:r>
              <a:rPr lang="en-US" altLang="ko-KR" sz="1000" dirty="0" smtClean="0">
                <a:solidFill>
                  <a:srgbClr val="00B050"/>
                </a:solidFill>
              </a:rPr>
              <a:t>11 12 13 14 15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rgbClr val="00B050"/>
                </a:solidFill>
              </a:rPr>
              <a:t># 2, 3</a:t>
            </a:r>
            <a:r>
              <a:rPr lang="ko-KR" altLang="en-US" sz="1000" dirty="0" smtClean="0">
                <a:solidFill>
                  <a:srgbClr val="00B050"/>
                </a:solidFill>
              </a:rPr>
              <a:t>행 </a:t>
            </a:r>
            <a:r>
              <a:rPr lang="ko-KR" altLang="en-US" sz="1000" dirty="0" err="1" smtClean="0">
                <a:solidFill>
                  <a:srgbClr val="00B050"/>
                </a:solidFill>
              </a:rPr>
              <a:t>두행을</a:t>
            </a:r>
            <a:r>
              <a:rPr lang="ko-KR" altLang="en-US" sz="1000" dirty="0" smtClean="0">
                <a:solidFill>
                  <a:srgbClr val="00B050"/>
                </a:solidFill>
              </a:rPr>
              <a:t> 출력하시오</a:t>
            </a:r>
            <a:r>
              <a:rPr lang="en-US" altLang="ko-KR" sz="1000" dirty="0" smtClean="0">
                <a:solidFill>
                  <a:srgbClr val="00B050"/>
                </a:solidFill>
              </a:rPr>
              <a:t>?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rgbClr val="00B050"/>
                </a:solidFill>
              </a:rPr>
              <a:t># 2, 3, 4</a:t>
            </a:r>
            <a:r>
              <a:rPr lang="ko-KR" altLang="en-US" sz="1000" dirty="0" smtClean="0">
                <a:solidFill>
                  <a:srgbClr val="00B050"/>
                </a:solidFill>
              </a:rPr>
              <a:t>행을 출력하시오</a:t>
            </a:r>
            <a:r>
              <a:rPr lang="en-US" altLang="ko-KR" sz="1000" dirty="0" smtClean="0">
                <a:solidFill>
                  <a:srgbClr val="00B050"/>
                </a:solidFill>
              </a:rPr>
              <a:t>?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ar25size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array([[ 1,  2,  3,  4,  5],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[ 6,  7,  8,  9, 10],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[11, 12, 13, 14, 15],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[16, 17, 18, 19, 20],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[21, 22, 23, 24, 25]])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ar25size[ </a:t>
            </a:r>
            <a:r>
              <a:rPr lang="en-US" altLang="ko-KR" sz="1000" dirty="0" smtClean="0">
                <a:solidFill>
                  <a:srgbClr val="FF0000"/>
                </a:solidFill>
              </a:rPr>
              <a:t>2 : 3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] </a:t>
            </a:r>
            <a:r>
              <a:rPr lang="en-US" altLang="ko-KR" sz="1000" dirty="0" smtClean="0">
                <a:solidFill>
                  <a:srgbClr val="00B050"/>
                </a:solidFill>
              </a:rPr>
              <a:t># 2 : 3-1 = 2:2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array([[11, 12, 13, 14, 15]])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ar25size[ </a:t>
            </a:r>
            <a:r>
              <a:rPr lang="en-US" altLang="ko-KR" sz="1000" dirty="0" smtClean="0">
                <a:solidFill>
                  <a:srgbClr val="FF0000"/>
                </a:solidFill>
              </a:rPr>
              <a:t>2 : 4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]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array([[11, 12, 13, 14, 15],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[16, 17, 18, 19, 20]])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ar25size[ </a:t>
            </a:r>
            <a:r>
              <a:rPr lang="en-US" altLang="ko-KR" sz="1000" dirty="0" smtClean="0">
                <a:solidFill>
                  <a:srgbClr val="FF0000"/>
                </a:solidFill>
              </a:rPr>
              <a:t>2 : 5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]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array([[11, 12, 13, 14, 15],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[16, 17, 18, 19, 20],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[21, 22, 23, 24, 25]])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ar25size[ </a:t>
            </a:r>
            <a:r>
              <a:rPr lang="en-US" altLang="ko-KR" sz="1000" dirty="0" smtClean="0">
                <a:solidFill>
                  <a:srgbClr val="FF0000"/>
                </a:solidFill>
              </a:rPr>
              <a:t>2 :  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] </a:t>
            </a:r>
            <a:r>
              <a:rPr lang="en-US" altLang="ko-KR" sz="1000" dirty="0" smtClean="0">
                <a:solidFill>
                  <a:srgbClr val="00B050"/>
                </a:solidFill>
              </a:rPr>
              <a:t>#</a:t>
            </a:r>
            <a:r>
              <a:rPr lang="ko-KR" altLang="en-US" sz="1000" dirty="0" smtClean="0">
                <a:solidFill>
                  <a:srgbClr val="00B050"/>
                </a:solidFill>
              </a:rPr>
              <a:t>이것도 위와 동일</a:t>
            </a:r>
            <a:r>
              <a:rPr lang="en-US" altLang="ko-KR" sz="1000" dirty="0" smtClean="0">
                <a:solidFill>
                  <a:srgbClr val="00B050"/>
                </a:solidFill>
              </a:rPr>
              <a:t>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01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Numpy</a:t>
            </a:r>
            <a:r>
              <a:rPr lang="en-US" altLang="ko-KR" sz="3600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..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</a:t>
            </a:r>
            <a:r>
              <a:rPr lang="ko-KR" altLang="en-US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인덱싱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(6)</a:t>
            </a:r>
            <a:endParaRPr lang="en-US" altLang="ko-KR" sz="3600" dirty="0" smtClean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500034" y="1897746"/>
            <a:ext cx="8215370" cy="3093154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rgbClr val="00B050"/>
                </a:solidFill>
              </a:rPr>
              <a:t># 4</a:t>
            </a:r>
            <a:r>
              <a:rPr lang="ko-KR" altLang="en-US" sz="1000" dirty="0" smtClean="0">
                <a:solidFill>
                  <a:srgbClr val="00B050"/>
                </a:solidFill>
              </a:rPr>
              <a:t>행만 출력하시오</a:t>
            </a:r>
            <a:r>
              <a:rPr lang="en-US" altLang="ko-KR" sz="1000" dirty="0" smtClean="0">
                <a:solidFill>
                  <a:srgbClr val="00B050"/>
                </a:solidFill>
              </a:rPr>
              <a:t>? (</a:t>
            </a:r>
            <a:r>
              <a:rPr lang="ko-KR" altLang="en-US" sz="1000" dirty="0" smtClean="0">
                <a:solidFill>
                  <a:srgbClr val="00B050"/>
                </a:solidFill>
              </a:rPr>
              <a:t>다양한 방법으로 출력</a:t>
            </a:r>
            <a:r>
              <a:rPr lang="en-US" altLang="ko-KR" sz="1000" dirty="0" smtClean="0">
                <a:solidFill>
                  <a:srgbClr val="00B050"/>
                </a:solidFill>
              </a:rPr>
              <a:t>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ar25size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array([[ 1,  2,  3,  4,  5],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[ 6,  7,  8,  9, 10],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[11, 12, 13, 14, 15],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[16, 17, 18, 19, 20],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[21, 22, 23, 24, 25]])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ar25size[ </a:t>
            </a:r>
            <a:r>
              <a:rPr lang="en-US" altLang="ko-KR" sz="1000" dirty="0" smtClean="0">
                <a:solidFill>
                  <a:srgbClr val="FF0000"/>
                </a:solidFill>
              </a:rPr>
              <a:t>4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]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array([21, 22, 23, 24, 25])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ar25size[ </a:t>
            </a:r>
            <a:r>
              <a:rPr lang="en-US" altLang="ko-KR" sz="1000" dirty="0" smtClean="0">
                <a:solidFill>
                  <a:srgbClr val="FF0000"/>
                </a:solidFill>
              </a:rPr>
              <a:t>4, :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]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array([21, 22, 23, 24, 25])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ar25size[ </a:t>
            </a:r>
            <a:r>
              <a:rPr lang="en-US" altLang="ko-KR" sz="1000" dirty="0" smtClean="0">
                <a:solidFill>
                  <a:srgbClr val="FF0000"/>
                </a:solidFill>
              </a:rPr>
              <a:t>4, 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]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array([21, 22, 23, 24, 25])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ar25size[ </a:t>
            </a:r>
            <a:r>
              <a:rPr lang="en-US" altLang="ko-KR" sz="1000" dirty="0" smtClean="0">
                <a:solidFill>
                  <a:srgbClr val="FF0000"/>
                </a:solidFill>
              </a:rPr>
              <a:t>-1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]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array([21, 22, 23, 24, 25])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ar25size[ </a:t>
            </a:r>
            <a:r>
              <a:rPr lang="en-US" altLang="ko-KR" sz="1000" dirty="0" smtClean="0">
                <a:solidFill>
                  <a:srgbClr val="FF0000"/>
                </a:solidFill>
              </a:rPr>
              <a:t>-1, :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]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array([21, 22, 23, 24, 25])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ar25size[ </a:t>
            </a:r>
            <a:r>
              <a:rPr lang="en-US" altLang="ko-KR" sz="1000" dirty="0" smtClean="0">
                <a:solidFill>
                  <a:srgbClr val="FF0000"/>
                </a:solidFill>
              </a:rPr>
              <a:t>-1,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]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array([21, 22, 23, 24, 25])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01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Numpy</a:t>
            </a:r>
            <a:r>
              <a:rPr lang="en-US" altLang="ko-KR" sz="3600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.. 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Installation(6)</a:t>
            </a:r>
            <a:endParaRPr lang="en-US" altLang="ko-KR" sz="3600" dirty="0" smtClean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  <p:pic>
        <p:nvPicPr>
          <p:cNvPr id="6" name="그림 5" descr="00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0298" y="1928808"/>
            <a:ext cx="4143404" cy="27678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01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Numpy</a:t>
            </a:r>
            <a:r>
              <a:rPr lang="en-US" altLang="ko-KR" sz="3600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..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</a:t>
            </a:r>
            <a:r>
              <a:rPr lang="ko-KR" altLang="en-US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인덱싱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(7)</a:t>
            </a:r>
            <a:endParaRPr lang="en-US" altLang="ko-KR" sz="3600" dirty="0" smtClean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500034" y="1897746"/>
            <a:ext cx="8215370" cy="3093154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rgbClr val="00B050"/>
                </a:solidFill>
              </a:rPr>
              <a:t># </a:t>
            </a:r>
            <a:r>
              <a:rPr lang="ko-KR" altLang="en-US" sz="1000" dirty="0" err="1" smtClean="0">
                <a:solidFill>
                  <a:srgbClr val="00B050"/>
                </a:solidFill>
              </a:rPr>
              <a:t>역인덱스</a:t>
            </a:r>
            <a:endParaRPr lang="en-US" altLang="ko-KR" sz="1000" dirty="0" smtClean="0">
              <a:solidFill>
                <a:srgbClr val="00B050"/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ar25size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array([[ 1,  2,  3,  4,  5],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[ 6,  7,  8,  9, 10],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[11, 12, 13, 14, 15],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[16, 17, 18, 19, 20],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[21, 22, 23, 24, 25]])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ar25size[ -1 ]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array([21, 22, 23, 24, 25])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ar25size[ -2 ]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array([16, 17, 18, 19, 20])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ar25size[ -3 ]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array([11, 12, 13, 14, 15])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ar25size[ -4 ]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array([ 6,  7,  8,  9, 10])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ar25size[ -5 ]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array([1, 2, 3, 4, 5])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01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Numpy</a:t>
            </a:r>
            <a:r>
              <a:rPr lang="en-US" altLang="ko-KR" sz="3600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..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</a:t>
            </a:r>
            <a:r>
              <a:rPr lang="ko-KR" altLang="en-US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인덱싱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(8)</a:t>
            </a:r>
            <a:endParaRPr lang="en-US" altLang="ko-KR" sz="3600" dirty="0" smtClean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500034" y="1897746"/>
            <a:ext cx="8215370" cy="3093154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rgbClr val="00B050"/>
                </a:solidFill>
              </a:rPr>
              <a:t># </a:t>
            </a:r>
            <a:r>
              <a:rPr lang="ko-KR" altLang="en-US" sz="1000" dirty="0" smtClean="0">
                <a:solidFill>
                  <a:srgbClr val="00B050"/>
                </a:solidFill>
              </a:rPr>
              <a:t>열</a:t>
            </a:r>
            <a:r>
              <a:rPr lang="en-US" altLang="ko-KR" sz="1000" dirty="0" smtClean="0">
                <a:solidFill>
                  <a:srgbClr val="00B050"/>
                </a:solidFill>
              </a:rPr>
              <a:t>(Column)</a:t>
            </a:r>
            <a:r>
              <a:rPr lang="ko-KR" altLang="en-US" sz="1000" dirty="0" smtClean="0">
                <a:solidFill>
                  <a:srgbClr val="00B050"/>
                </a:solidFill>
              </a:rPr>
              <a:t> 기준으로 인덱싱</a:t>
            </a:r>
            <a:endParaRPr lang="en-US" altLang="ko-KR" sz="1000" dirty="0" smtClean="0">
              <a:solidFill>
                <a:srgbClr val="00B050"/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rgbClr val="00B050"/>
                </a:solidFill>
              </a:rPr>
              <a:t># </a:t>
            </a:r>
            <a:r>
              <a:rPr lang="ko-KR" altLang="en-US" sz="1000" dirty="0" smtClean="0">
                <a:solidFill>
                  <a:srgbClr val="00B050"/>
                </a:solidFill>
              </a:rPr>
              <a:t>각 행의 </a:t>
            </a:r>
            <a:r>
              <a:rPr lang="en-US" altLang="ko-KR" sz="1000" dirty="0" smtClean="0">
                <a:solidFill>
                  <a:srgbClr val="00B050"/>
                </a:solidFill>
              </a:rPr>
              <a:t>2</a:t>
            </a:r>
            <a:r>
              <a:rPr lang="ko-KR" altLang="en-US" sz="1000" dirty="0" smtClean="0">
                <a:solidFill>
                  <a:srgbClr val="00B050"/>
                </a:solidFill>
              </a:rPr>
              <a:t>열 값만 출력하시오</a:t>
            </a:r>
            <a:r>
              <a:rPr lang="en-US" altLang="ko-KR" sz="1000" dirty="0" smtClean="0">
                <a:solidFill>
                  <a:srgbClr val="00B050"/>
                </a:solidFill>
              </a:rPr>
              <a:t>?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rgbClr val="00B050"/>
                </a:solidFill>
              </a:rPr>
              <a:t># 3, 8, 13, 18, 23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ar25size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array([[ 1,  2,  3,  4,  5],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[ 6,  7,  8,  9, 10],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[11, 12, 13, 14, 15],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[16, 17, 18, 19, 20],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[21, 22, 23, 24, 25]])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ar25size[ </a:t>
            </a:r>
            <a:r>
              <a:rPr lang="en-US" altLang="ko-KR" sz="1000" dirty="0" smtClean="0">
                <a:solidFill>
                  <a:srgbClr val="FF0000"/>
                </a:solidFill>
              </a:rPr>
              <a:t>: , 2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]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array([ 3,  8, 13, 18, 23])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ar25size[    </a:t>
            </a:r>
            <a:r>
              <a:rPr lang="en-US" altLang="ko-KR" sz="1000" dirty="0" smtClean="0">
                <a:solidFill>
                  <a:srgbClr val="FF0000"/>
                </a:solidFill>
              </a:rPr>
              <a:t>, 2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]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SyntaxError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: invalid syntax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rgbClr val="00B050"/>
                </a:solidFill>
              </a:rPr>
              <a:t># </a:t>
            </a:r>
            <a:r>
              <a:rPr lang="ko-KR" altLang="en-US" sz="1000" dirty="0" smtClean="0">
                <a:solidFill>
                  <a:srgbClr val="00B050"/>
                </a:solidFill>
              </a:rPr>
              <a:t>각 행의 </a:t>
            </a:r>
            <a:r>
              <a:rPr lang="en-US" altLang="ko-KR" sz="1000" dirty="0" smtClean="0">
                <a:solidFill>
                  <a:srgbClr val="00B050"/>
                </a:solidFill>
              </a:rPr>
              <a:t>4</a:t>
            </a:r>
            <a:r>
              <a:rPr lang="ko-KR" altLang="en-US" sz="1000" dirty="0" smtClean="0">
                <a:solidFill>
                  <a:srgbClr val="00B050"/>
                </a:solidFill>
              </a:rPr>
              <a:t>열 값만 출력하시오</a:t>
            </a:r>
            <a:r>
              <a:rPr lang="en-US" altLang="ko-KR" sz="1000" dirty="0" smtClean="0">
                <a:solidFill>
                  <a:srgbClr val="00B050"/>
                </a:solidFill>
              </a:rPr>
              <a:t>?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ar25size</a:t>
            </a:r>
            <a:r>
              <a:rPr lang="en-US" altLang="ko-KR" sz="1000" dirty="0" smtClean="0">
                <a:solidFill>
                  <a:srgbClr val="FF0000"/>
                </a:solidFill>
              </a:rPr>
              <a:t>[ : , 4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]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array([ 5, 10, 15, 20, 25])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ar25size[ </a:t>
            </a:r>
            <a:r>
              <a:rPr lang="en-US" altLang="ko-KR" sz="1000" dirty="0" smtClean="0">
                <a:solidFill>
                  <a:srgbClr val="FF0000"/>
                </a:solidFill>
              </a:rPr>
              <a:t>: , -1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]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array([ 5, 10, 15, 20, 25])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01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Numpy</a:t>
            </a:r>
            <a:r>
              <a:rPr lang="en-US" altLang="ko-KR" sz="3600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..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</a:t>
            </a:r>
            <a:r>
              <a:rPr lang="ko-KR" altLang="en-US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인덱싱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(9)</a:t>
            </a:r>
            <a:endParaRPr lang="en-US" altLang="ko-KR" sz="3600" dirty="0" smtClean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500034" y="1897746"/>
            <a:ext cx="8215370" cy="3093154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rgbClr val="00B050"/>
                </a:solidFill>
              </a:rPr>
              <a:t># </a:t>
            </a:r>
            <a:r>
              <a:rPr lang="ko-KR" altLang="en-US" sz="1000" dirty="0" smtClean="0">
                <a:solidFill>
                  <a:srgbClr val="00B050"/>
                </a:solidFill>
              </a:rPr>
              <a:t>열</a:t>
            </a:r>
            <a:r>
              <a:rPr lang="en-US" altLang="ko-KR" sz="1000" dirty="0" smtClean="0">
                <a:solidFill>
                  <a:srgbClr val="00B050"/>
                </a:solidFill>
              </a:rPr>
              <a:t>(Column)</a:t>
            </a:r>
            <a:r>
              <a:rPr lang="ko-KR" altLang="en-US" sz="1000" dirty="0" smtClean="0">
                <a:solidFill>
                  <a:srgbClr val="00B050"/>
                </a:solidFill>
              </a:rPr>
              <a:t> 기준 </a:t>
            </a:r>
            <a:r>
              <a:rPr lang="ko-KR" altLang="en-US" sz="1000" dirty="0" err="1" smtClean="0">
                <a:solidFill>
                  <a:srgbClr val="00B050"/>
                </a:solidFill>
              </a:rPr>
              <a:t>역인덱싱</a:t>
            </a:r>
            <a:endParaRPr lang="en-US" altLang="ko-KR" sz="1000" dirty="0" smtClean="0">
              <a:solidFill>
                <a:srgbClr val="00B050"/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ar25size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array([[ 1,  2,  3,  4,  5],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[ 6,  7,  8,  9, 10],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[11, 12, 13, 14, 15],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[16, 17, 18, 19, 20],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[21, 22, 23, 24, 25]])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ar25size[ : , -1 ]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array([ 5, 10, 15, 20, 25])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ar25size[ : , -2 ]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array([ 4,  9, 14, 19, 24])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ar25size[ : , -3 ]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array([ 3,  8, 13, 18, 23])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ar25size[ : , -4 ]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array([ 2,  7, 12, 17, 22])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ar25size[ : , -5 ]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array([ 1,  6, 11, 16, 21])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01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Numpy</a:t>
            </a:r>
            <a:r>
              <a:rPr lang="en-US" altLang="ko-KR" sz="3600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..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</a:t>
            </a:r>
            <a:r>
              <a:rPr lang="ko-KR" altLang="en-US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인덱싱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(10-1)</a:t>
            </a:r>
            <a:endParaRPr lang="en-US" altLang="ko-KR" sz="3600" dirty="0" smtClean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500034" y="1897746"/>
            <a:ext cx="8215370" cy="3093154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rgbClr val="00B050"/>
                </a:solidFill>
              </a:rPr>
              <a:t># 3</a:t>
            </a:r>
            <a:r>
              <a:rPr lang="ko-KR" altLang="en-US" sz="1000" dirty="0" smtClean="0">
                <a:solidFill>
                  <a:srgbClr val="00B050"/>
                </a:solidFill>
              </a:rPr>
              <a:t>미만인 열</a:t>
            </a:r>
            <a:r>
              <a:rPr lang="en-US" altLang="ko-KR" sz="1000" dirty="0" smtClean="0">
                <a:solidFill>
                  <a:srgbClr val="00B050"/>
                </a:solidFill>
              </a:rPr>
              <a:t>(</a:t>
            </a:r>
            <a:r>
              <a:rPr lang="ko-KR" altLang="en-US" sz="1000" dirty="0" smtClean="0">
                <a:solidFill>
                  <a:srgbClr val="00B050"/>
                </a:solidFill>
              </a:rPr>
              <a:t>인덱스</a:t>
            </a:r>
            <a:r>
              <a:rPr lang="en-US" altLang="ko-KR" sz="1000" dirty="0" smtClean="0">
                <a:solidFill>
                  <a:srgbClr val="00B050"/>
                </a:solidFill>
              </a:rPr>
              <a:t>)</a:t>
            </a:r>
            <a:r>
              <a:rPr lang="ko-KR" altLang="en-US" sz="1000" dirty="0" smtClean="0">
                <a:solidFill>
                  <a:srgbClr val="00B050"/>
                </a:solidFill>
              </a:rPr>
              <a:t>의 값을 출력</a:t>
            </a:r>
            <a:r>
              <a:rPr lang="en-US" altLang="ko-KR" sz="1000" dirty="0" smtClean="0">
                <a:solidFill>
                  <a:srgbClr val="00B050"/>
                </a:solidFill>
              </a:rPr>
              <a:t>?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rgbClr val="00B050"/>
                </a:solidFill>
              </a:rPr>
              <a:t># </a:t>
            </a:r>
            <a:r>
              <a:rPr lang="ko-KR" altLang="en-US" sz="1000" dirty="0" smtClean="0">
                <a:solidFill>
                  <a:srgbClr val="00B050"/>
                </a:solidFill>
              </a:rPr>
              <a:t>먼저 배열에서 어떤 부분을 출력하는지 파악</a:t>
            </a:r>
            <a:r>
              <a:rPr lang="en-US" altLang="ko-KR" sz="1000" dirty="0" smtClean="0">
                <a:solidFill>
                  <a:srgbClr val="00B050"/>
                </a:solidFill>
              </a:rPr>
              <a:t>!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ar25size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array([[ 1,  2,  3,  4,  5],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[ 6,  7,  8,  9, 10],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[11, 12, 13, 14, 15],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[16, 17, 18, 19, 20],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[21, 22, 23, 24, 25]])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ar25size[  </a:t>
            </a:r>
            <a:r>
              <a:rPr lang="en-US" altLang="ko-KR" sz="1000" dirty="0" smtClean="0">
                <a:solidFill>
                  <a:srgbClr val="FF0000"/>
                </a:solidFill>
              </a:rPr>
              <a:t>: ,  :3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] </a:t>
            </a:r>
            <a:r>
              <a:rPr lang="en-US" altLang="ko-KR" sz="1000" dirty="0" smtClean="0">
                <a:solidFill>
                  <a:srgbClr val="00B050"/>
                </a:solidFill>
              </a:rPr>
              <a:t>#</a:t>
            </a:r>
            <a:r>
              <a:rPr lang="ko-KR" altLang="en-US" sz="1000" dirty="0" smtClean="0">
                <a:solidFill>
                  <a:srgbClr val="00B050"/>
                </a:solidFill>
              </a:rPr>
              <a:t>미만은 </a:t>
            </a:r>
            <a:r>
              <a:rPr lang="en-US" altLang="ko-KR" sz="1000" dirty="0" smtClean="0">
                <a:solidFill>
                  <a:srgbClr val="00B050"/>
                </a:solidFill>
              </a:rPr>
              <a:t>3</a:t>
            </a:r>
            <a:r>
              <a:rPr lang="ko-KR" altLang="en-US" sz="1000" dirty="0" smtClean="0">
                <a:solidFill>
                  <a:srgbClr val="00B050"/>
                </a:solidFill>
              </a:rPr>
              <a:t>이 포함 안됨</a:t>
            </a:r>
            <a:r>
              <a:rPr lang="en-US" altLang="ko-KR" sz="1000" dirty="0" smtClean="0">
                <a:solidFill>
                  <a:srgbClr val="00B050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array([[ 1,  2,  3],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[ 6,  7,  8],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[11, 12, 13],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[16, 17, 18],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[21, 22, 23]])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01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Numpy</a:t>
            </a:r>
            <a:r>
              <a:rPr lang="en-US" altLang="ko-KR" sz="3600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..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</a:t>
            </a:r>
            <a:r>
              <a:rPr lang="ko-KR" altLang="en-US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인덱싱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(10-2)</a:t>
            </a:r>
            <a:endParaRPr lang="en-US" altLang="ko-KR" sz="3600" dirty="0" smtClean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500034" y="1897746"/>
            <a:ext cx="8215370" cy="3093154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rgbClr val="00B050"/>
                </a:solidFill>
              </a:rPr>
              <a:t># 3</a:t>
            </a:r>
            <a:r>
              <a:rPr lang="ko-KR" altLang="en-US" sz="1000" dirty="0" smtClean="0">
                <a:solidFill>
                  <a:srgbClr val="00B050"/>
                </a:solidFill>
              </a:rPr>
              <a:t>이상인 열</a:t>
            </a:r>
            <a:r>
              <a:rPr lang="en-US" altLang="ko-KR" sz="1000" dirty="0" smtClean="0">
                <a:solidFill>
                  <a:srgbClr val="00B050"/>
                </a:solidFill>
              </a:rPr>
              <a:t>(</a:t>
            </a:r>
            <a:r>
              <a:rPr lang="ko-KR" altLang="en-US" sz="1000" dirty="0" smtClean="0">
                <a:solidFill>
                  <a:srgbClr val="00B050"/>
                </a:solidFill>
              </a:rPr>
              <a:t>인덱스</a:t>
            </a:r>
            <a:r>
              <a:rPr lang="en-US" altLang="ko-KR" sz="1000" dirty="0" smtClean="0">
                <a:solidFill>
                  <a:srgbClr val="00B050"/>
                </a:solidFill>
              </a:rPr>
              <a:t>)</a:t>
            </a:r>
            <a:r>
              <a:rPr lang="ko-KR" altLang="en-US" sz="1000" dirty="0" smtClean="0">
                <a:solidFill>
                  <a:srgbClr val="00B050"/>
                </a:solidFill>
              </a:rPr>
              <a:t>의 값을 출력</a:t>
            </a:r>
            <a:r>
              <a:rPr lang="en-US" altLang="ko-KR" sz="1000" dirty="0" smtClean="0">
                <a:solidFill>
                  <a:srgbClr val="00B050"/>
                </a:solidFill>
              </a:rPr>
              <a:t>?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rgbClr val="00B050"/>
                </a:solidFill>
              </a:rPr>
              <a:t># </a:t>
            </a:r>
            <a:r>
              <a:rPr lang="ko-KR" altLang="en-US" sz="1000" dirty="0" err="1" smtClean="0">
                <a:solidFill>
                  <a:srgbClr val="00B050"/>
                </a:solidFill>
              </a:rPr>
              <a:t>첫번째열과</a:t>
            </a:r>
            <a:r>
              <a:rPr lang="ko-KR" altLang="en-US" sz="1000" dirty="0" smtClean="0">
                <a:solidFill>
                  <a:srgbClr val="00B050"/>
                </a:solidFill>
              </a:rPr>
              <a:t> </a:t>
            </a:r>
            <a:r>
              <a:rPr lang="ko-KR" altLang="en-US" sz="1000" dirty="0" err="1" smtClean="0">
                <a:solidFill>
                  <a:srgbClr val="00B050"/>
                </a:solidFill>
              </a:rPr>
              <a:t>마지막열을</a:t>
            </a:r>
            <a:r>
              <a:rPr lang="ko-KR" altLang="en-US" sz="1000" dirty="0" smtClean="0">
                <a:solidFill>
                  <a:srgbClr val="00B050"/>
                </a:solidFill>
              </a:rPr>
              <a:t> 제외한 가운데 </a:t>
            </a:r>
            <a:r>
              <a:rPr lang="ko-KR" altLang="en-US" sz="1000" dirty="0" err="1" smtClean="0">
                <a:solidFill>
                  <a:srgbClr val="00B050"/>
                </a:solidFill>
              </a:rPr>
              <a:t>열들만</a:t>
            </a:r>
            <a:r>
              <a:rPr lang="ko-KR" altLang="en-US" sz="1000" dirty="0" smtClean="0">
                <a:solidFill>
                  <a:srgbClr val="00B050"/>
                </a:solidFill>
              </a:rPr>
              <a:t> 출력</a:t>
            </a:r>
            <a:r>
              <a:rPr lang="en-US" altLang="ko-KR" sz="1000" dirty="0" smtClean="0">
                <a:solidFill>
                  <a:srgbClr val="00B050"/>
                </a:solidFill>
              </a:rPr>
              <a:t>?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rgbClr val="00B050"/>
                </a:solidFill>
              </a:rPr>
              <a:t># </a:t>
            </a:r>
            <a:r>
              <a:rPr lang="ko-KR" altLang="en-US" sz="1000" dirty="0" smtClean="0">
                <a:solidFill>
                  <a:srgbClr val="00B050"/>
                </a:solidFill>
              </a:rPr>
              <a:t>먼저 배열에서 어떤 부분을 출력하는지 파악</a:t>
            </a:r>
            <a:r>
              <a:rPr lang="en-US" altLang="ko-KR" sz="1000" dirty="0" smtClean="0">
                <a:solidFill>
                  <a:srgbClr val="00B050"/>
                </a:solidFill>
              </a:rPr>
              <a:t>!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ar25size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array([[ 1,  2,  3,  4,  5],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[ 6,  7,  8,  9, 10],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[11, 12, 13, 14, 15],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[16, 17, 18, 19, 20],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[21, 22, 23, 24, 25]])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ar25size[  </a:t>
            </a:r>
            <a:r>
              <a:rPr lang="en-US" altLang="ko-KR" sz="1000" dirty="0" smtClean="0">
                <a:solidFill>
                  <a:srgbClr val="FF0000"/>
                </a:solidFill>
              </a:rPr>
              <a:t>: , 3: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]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array([[ 4,  5],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[ 9, 10],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[14, 15],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[19, 20],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[24, 25]])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ar25size[ </a:t>
            </a:r>
            <a:r>
              <a:rPr lang="en-US" altLang="ko-KR" sz="1000" dirty="0" smtClean="0">
                <a:solidFill>
                  <a:srgbClr val="FF0000"/>
                </a:solidFill>
              </a:rPr>
              <a:t>: , 1:-1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]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array([[ 2,  3,  4],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[ 7,  8,  9],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[12, 13, 14],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[17, 18, 19],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[22, 23, 24]])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01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Numpy</a:t>
            </a:r>
            <a:r>
              <a:rPr lang="en-US" altLang="ko-KR" sz="3600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..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</a:t>
            </a:r>
            <a:r>
              <a:rPr lang="ko-KR" altLang="en-US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인덱싱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(10-3)</a:t>
            </a:r>
            <a:endParaRPr lang="en-US" altLang="ko-KR" sz="3600" dirty="0" smtClean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500034" y="1897746"/>
            <a:ext cx="8215370" cy="3093154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rgbClr val="00B050"/>
                </a:solidFill>
              </a:rPr>
              <a:t># </a:t>
            </a:r>
            <a:r>
              <a:rPr lang="ko-KR" altLang="en-US" sz="1000" dirty="0" smtClean="0">
                <a:solidFill>
                  <a:srgbClr val="00B050"/>
                </a:solidFill>
              </a:rPr>
              <a:t>앞에서 이어짐</a:t>
            </a:r>
            <a:endParaRPr lang="en-US" altLang="ko-KR" sz="1000" dirty="0" smtClean="0">
              <a:solidFill>
                <a:srgbClr val="00B050"/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ar25size[ </a:t>
            </a:r>
            <a:r>
              <a:rPr lang="en-US" altLang="ko-KR" sz="1000" dirty="0" smtClean="0">
                <a:solidFill>
                  <a:srgbClr val="FF0000"/>
                </a:solidFill>
              </a:rPr>
              <a:t>: , 1:4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]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array([[ 2,  3,  4],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[ 7,  8,  9],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[12, 13, 14],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[17, 18, 19],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[22, 23, 24]])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01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Numpy</a:t>
            </a:r>
            <a:r>
              <a:rPr lang="en-US" altLang="ko-KR" sz="3600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..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</a:t>
            </a:r>
            <a:r>
              <a:rPr lang="ko-KR" altLang="en-US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인덱싱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(11)</a:t>
            </a:r>
            <a:endParaRPr lang="en-US" altLang="ko-KR" sz="3600" dirty="0" smtClean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500034" y="1897746"/>
            <a:ext cx="8215370" cy="3093154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rgbClr val="00B050"/>
                </a:solidFill>
              </a:rPr>
              <a:t># 2, 3, 4, 7, 8, 9 </a:t>
            </a:r>
            <a:r>
              <a:rPr lang="ko-KR" altLang="en-US" sz="1000" dirty="0" smtClean="0">
                <a:solidFill>
                  <a:srgbClr val="00B050"/>
                </a:solidFill>
              </a:rPr>
              <a:t>값을 </a:t>
            </a:r>
            <a:r>
              <a:rPr lang="en-US" altLang="ko-KR" sz="1000" dirty="0" smtClean="0">
                <a:solidFill>
                  <a:srgbClr val="00B050"/>
                </a:solidFill>
              </a:rPr>
              <a:t>0</a:t>
            </a:r>
            <a:r>
              <a:rPr lang="ko-KR" altLang="en-US" sz="1000" dirty="0" smtClean="0">
                <a:solidFill>
                  <a:srgbClr val="00B050"/>
                </a:solidFill>
              </a:rPr>
              <a:t>으로 채우시오</a:t>
            </a:r>
            <a:r>
              <a:rPr lang="en-US" altLang="ko-KR" sz="1000" dirty="0" smtClean="0">
                <a:solidFill>
                  <a:srgbClr val="00B050"/>
                </a:solidFill>
              </a:rPr>
              <a:t>?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ar25size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array([[ 1,  2,  3,  4,  5],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[ 6,  7,  8,  9, 10],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[11, 12, 13, 14, 15],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[16, 17, 18, 19, 20],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[21, 22, 23, 24, 25]])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rgbClr val="00B050"/>
                </a:solidFill>
              </a:rPr>
              <a:t># </a:t>
            </a:r>
            <a:r>
              <a:rPr lang="ko-KR" altLang="en-US" sz="1000" dirty="0" smtClean="0">
                <a:solidFill>
                  <a:srgbClr val="00B050"/>
                </a:solidFill>
              </a:rPr>
              <a:t>먼저 해당 부분만 출력</a:t>
            </a:r>
            <a:r>
              <a:rPr lang="en-US" altLang="ko-KR" sz="1000" dirty="0" smtClean="0">
                <a:solidFill>
                  <a:srgbClr val="00B050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ar25size</a:t>
            </a:r>
            <a:r>
              <a:rPr lang="en-US" altLang="ko-KR" sz="1000" dirty="0" smtClean="0">
                <a:solidFill>
                  <a:srgbClr val="FF0000"/>
                </a:solidFill>
              </a:rPr>
              <a:t>[   :2   ,   1:4  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]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array([[2, 3, 4],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[7, 8, 9]])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rgbClr val="00B050"/>
                </a:solidFill>
              </a:rPr>
              <a:t># </a:t>
            </a:r>
            <a:r>
              <a:rPr lang="ko-KR" altLang="en-US" sz="1000" dirty="0" smtClean="0">
                <a:solidFill>
                  <a:srgbClr val="00B050"/>
                </a:solidFill>
              </a:rPr>
              <a:t>그리고 </a:t>
            </a:r>
            <a:r>
              <a:rPr lang="en-US" altLang="ko-KR" sz="1000" dirty="0" smtClean="0">
                <a:solidFill>
                  <a:srgbClr val="00B050"/>
                </a:solidFill>
              </a:rPr>
              <a:t>0</a:t>
            </a:r>
            <a:r>
              <a:rPr lang="ko-KR" altLang="en-US" sz="1000" dirty="0" smtClean="0">
                <a:solidFill>
                  <a:srgbClr val="00B050"/>
                </a:solidFill>
              </a:rPr>
              <a:t>으로 입력</a:t>
            </a:r>
            <a:r>
              <a:rPr lang="en-US" altLang="ko-KR" sz="1000" dirty="0" smtClean="0">
                <a:solidFill>
                  <a:srgbClr val="00B050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ar25size[ </a:t>
            </a:r>
            <a:r>
              <a:rPr lang="en-US" altLang="ko-KR" sz="1000" dirty="0" smtClean="0">
                <a:solidFill>
                  <a:srgbClr val="FF0000"/>
                </a:solidFill>
              </a:rPr>
              <a:t>:2 , 1:-1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] = 0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ar25size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array([[ 1,  0,  0,  0,  5],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[ 6,  0,  0,  0, 10],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[11, 12, 13, 14, 15],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[16, 17, 18, 19, 20],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[21, 22, 23, 24, 25]])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01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Numpy</a:t>
            </a:r>
            <a:r>
              <a:rPr lang="en-US" altLang="ko-KR" sz="3600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..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View(1)</a:t>
            </a:r>
            <a:endParaRPr lang="en-US" altLang="ko-KR" sz="3600" dirty="0" smtClean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500034" y="1897746"/>
            <a:ext cx="8215370" cy="3093154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rgbClr val="00B050"/>
                </a:solidFill>
              </a:rPr>
              <a:t># [ ][ ] </a:t>
            </a:r>
            <a:r>
              <a:rPr lang="ko-KR" altLang="en-US" sz="1000" dirty="0" smtClean="0">
                <a:solidFill>
                  <a:srgbClr val="00B050"/>
                </a:solidFill>
              </a:rPr>
              <a:t>방법으로 색인</a:t>
            </a:r>
            <a:endParaRPr lang="en-US" altLang="ko-KR" sz="1000" dirty="0" smtClean="0">
              <a:solidFill>
                <a:srgbClr val="00B050"/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ar30size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array([[ 1,  2,  3,  4,  5,  6],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[ 7,  8,  9, 10, 11, 12],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[13, 14, 15, 16, 17, 18],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[19, 20, 21, 22, 23, 24],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[25, 26, 27, 28, 29, 30]])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ar30size[0]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array([1, 2, 3, 4, 5, 6])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ar30size[2]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array([13, 14, 15, 16, 17, 18])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ar30size[4]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array([25, 26, 27, 28, 29, 30])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ar30size[-1]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array([25, 26, 27, 28, 29, 30])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ar30size[4][4]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29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01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Numpy</a:t>
            </a:r>
            <a:r>
              <a:rPr lang="en-US" altLang="ko-KR" sz="3600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.. 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Installation(7)</a:t>
            </a:r>
            <a:endParaRPr lang="en-US" altLang="ko-KR" sz="3600" dirty="0" smtClean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  <p:pic>
        <p:nvPicPr>
          <p:cNvPr id="6" name="그림 5" descr="00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36" y="1997790"/>
            <a:ext cx="4143404" cy="26298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01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/>
          <p:cNvSpPr txBox="1">
            <a:spLocks/>
          </p:cNvSpPr>
          <p:nvPr/>
        </p:nvSpPr>
        <p:spPr>
          <a:xfrm>
            <a:off x="714348" y="500048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Numpy</a:t>
            </a:r>
            <a:r>
              <a:rPr lang="en-US" altLang="ko-KR" sz="3600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..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View(2)</a:t>
            </a:r>
            <a:endParaRPr lang="en-US" altLang="ko-KR" sz="3600" dirty="0" smtClean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500034" y="1897746"/>
            <a:ext cx="8215370" cy="3093154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rgbClr val="00B050"/>
                </a:solidFill>
              </a:rPr>
              <a:t># [ ][ ] </a:t>
            </a:r>
            <a:r>
              <a:rPr lang="ko-KR" altLang="en-US" sz="1000" dirty="0" smtClean="0">
                <a:solidFill>
                  <a:srgbClr val="00B050"/>
                </a:solidFill>
              </a:rPr>
              <a:t>방법으로 아래 빨강색 요소들만 출력하시오</a:t>
            </a:r>
            <a:r>
              <a:rPr lang="en-US" altLang="ko-KR" sz="1000" dirty="0" smtClean="0">
                <a:solidFill>
                  <a:srgbClr val="00B050"/>
                </a:solidFill>
              </a:rPr>
              <a:t>?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ar25size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array([[ 1,  2,  3,  4,  5,  6],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[ 7,  </a:t>
            </a:r>
            <a:r>
              <a:rPr lang="en-US" altLang="ko-KR" sz="1000" dirty="0" smtClean="0">
                <a:solidFill>
                  <a:srgbClr val="FF0000"/>
                </a:solidFill>
              </a:rPr>
              <a:t>8,  9, 10, 11, 12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[13, 14, 15, 16, 17, 18],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[19, 20, 21, 22, 23, 24],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[25, 26, 27, 28, 29, 30]])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ar25size</a:t>
            </a:r>
            <a:r>
              <a:rPr lang="en-US" altLang="ko-KR" sz="1000" dirty="0" smtClean="0">
                <a:solidFill>
                  <a:srgbClr val="FF0000"/>
                </a:solidFill>
              </a:rPr>
              <a:t>[ 1 ][ 1: ]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array([ 8,  9, 10, 11, 12])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ar25size</a:t>
            </a:r>
            <a:r>
              <a:rPr lang="en-US" altLang="ko-KR" sz="1000" dirty="0" smtClean="0">
                <a:solidFill>
                  <a:srgbClr val="FF0000"/>
                </a:solidFill>
              </a:rPr>
              <a:t>[ -1 ][ 2:5 ]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ko-KR" sz="1000" dirty="0" smtClean="0">
                <a:solidFill>
                  <a:srgbClr val="00B050"/>
                </a:solidFill>
              </a:rPr>
              <a:t>#27 28 29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array([27, 28, 29])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01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Numpy</a:t>
            </a:r>
            <a:r>
              <a:rPr lang="en-US" altLang="ko-KR" sz="3600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..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View(3)</a:t>
            </a:r>
            <a:endParaRPr lang="en-US" altLang="ko-KR" sz="3600" dirty="0" smtClean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500034" y="1897746"/>
            <a:ext cx="8215370" cy="3093154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rgbClr val="00B050"/>
                </a:solidFill>
              </a:rPr>
              <a:t># a </a:t>
            </a:r>
            <a:r>
              <a:rPr lang="ko-KR" altLang="en-US" sz="1000" dirty="0" smtClean="0">
                <a:solidFill>
                  <a:srgbClr val="00B050"/>
                </a:solidFill>
              </a:rPr>
              <a:t>변수에 담아서 값을 변경해보시오</a:t>
            </a:r>
            <a:r>
              <a:rPr lang="en-US" altLang="ko-KR" sz="1000" dirty="0" smtClean="0">
                <a:solidFill>
                  <a:srgbClr val="00B050"/>
                </a:solidFill>
              </a:rPr>
              <a:t>?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ar30size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array([[ 1,  2,  3,  4,  5,  6],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[ 7,  8,  9, 10, 11, 12],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[13, 14, 15, 16, 17, 18],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[19, 20, 21, 22, 23, 24],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[25, 26, </a:t>
            </a:r>
            <a:r>
              <a:rPr lang="en-US" altLang="ko-KR" sz="1000" dirty="0" smtClean="0">
                <a:solidFill>
                  <a:srgbClr val="FF0000"/>
                </a:solidFill>
              </a:rPr>
              <a:t>27, 28, 29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, 30]])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 = ar25size[-1][ 2:5 ]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array([27, 28, 29])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a[-1] = 0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array([27, 28,  0])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ar30size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array([[ 1,  2,  3,  4,  5,  6],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[ 7,  8,  9, 10, 11, 12],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[13, 14, 15, 16, 17, 18],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[19, 20, 21, 22, 23, 24],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[25, 26, 27, 28,  0, 30]])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01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Numpy</a:t>
            </a:r>
            <a:r>
              <a:rPr lang="en-US" altLang="ko-KR" sz="3600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..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View(4)</a:t>
            </a:r>
            <a:endParaRPr lang="en-US" altLang="ko-KR" sz="3600" dirty="0" smtClean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500034" y="1897746"/>
            <a:ext cx="8215370" cy="2862322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기본적인 인덱싱으로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</a:rPr>
              <a:t>넘파이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 배열에 대한 </a:t>
            </a:r>
            <a:r>
              <a:rPr lang="ko-KR" altLang="en-US" sz="1000" dirty="0" err="1" smtClean="0">
                <a:solidFill>
                  <a:srgbClr val="00B0F0"/>
                </a:solidFill>
              </a:rPr>
              <a:t>뷰</a:t>
            </a:r>
            <a:r>
              <a:rPr lang="en-US" altLang="ko-KR" sz="1000" dirty="0" smtClean="0">
                <a:solidFill>
                  <a:srgbClr val="00B0F0"/>
                </a:solidFill>
              </a:rPr>
              <a:t>(View)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를 만들 수 있다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‘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</a:rPr>
              <a:t>뷰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’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란 원본 배열의 일부분에 접근하기 위해서 만든 </a:t>
            </a:r>
            <a:r>
              <a:rPr lang="ko-KR" altLang="en-US" sz="1000" dirty="0" smtClean="0">
                <a:solidFill>
                  <a:srgbClr val="00B0F0"/>
                </a:solidFill>
              </a:rPr>
              <a:t>하나의 작은 배열 개념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으로 보면 된다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. (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창문을 통해서 원본을 보다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주요 특징이라 한다면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,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메모리상에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‘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</a:rPr>
              <a:t>뷰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’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를 위한 원본 배열의 사본을 만들지 않기 때문에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‘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</a:rPr>
              <a:t>뷰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’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자체는 </a:t>
            </a:r>
            <a:r>
              <a:rPr lang="ko-KR" altLang="en-US" sz="1000" dirty="0" smtClean="0">
                <a:solidFill>
                  <a:srgbClr val="00B0F0"/>
                </a:solidFill>
              </a:rPr>
              <a:t>아무리 많이 만들어도 괜찮다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기껏해야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‘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</a:rPr>
              <a:t>뷰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’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자체를 만든 정도의 메모리 사용량만 늘어날 뿐이다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다만 주의할 점은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‘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</a:rPr>
              <a:t>뷰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’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를 통해서 원본 배열의 일부분을 수정하게 되면 원본에도 영향을 끼치기 때문에 </a:t>
            </a:r>
            <a:r>
              <a:rPr lang="ko-KR" altLang="en-US" sz="1000" dirty="0" smtClean="0">
                <a:solidFill>
                  <a:srgbClr val="00B0F0"/>
                </a:solidFill>
              </a:rPr>
              <a:t>원본의 요소도 변경된다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는 것을 주의하자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!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따라서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‘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</a:rPr>
              <a:t>뷰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’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는 단순히 어떤 </a:t>
            </a:r>
            <a:r>
              <a:rPr lang="ko-KR" altLang="en-US" sz="1000" dirty="0" smtClean="0">
                <a:solidFill>
                  <a:srgbClr val="00B0F0"/>
                </a:solidFill>
              </a:rPr>
              <a:t>원본 배열의 일부분을 보기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(=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접근하기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,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참조하기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)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위한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‘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</a:rPr>
              <a:t>뷰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’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일 뿐이다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..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라는 생각을 잊지말자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!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참고로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</a:rPr>
              <a:t>넘파이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 고유의 접근 방식은 </a:t>
            </a:r>
            <a:r>
              <a:rPr lang="ko-KR" altLang="en-US" sz="1000" dirty="0" smtClean="0">
                <a:solidFill>
                  <a:srgbClr val="FFFF00"/>
                </a:solidFill>
              </a:rPr>
              <a:t>고유의 인덱싱과 </a:t>
            </a:r>
            <a:r>
              <a:rPr lang="ko-KR" altLang="en-US" sz="1000" dirty="0" err="1" smtClean="0">
                <a:solidFill>
                  <a:srgbClr val="FFFF00"/>
                </a:solidFill>
              </a:rPr>
              <a:t>슬라이싱</a:t>
            </a:r>
            <a:r>
              <a:rPr lang="ko-KR" altLang="en-US" sz="1000" dirty="0" smtClean="0">
                <a:solidFill>
                  <a:srgbClr val="FFFF00"/>
                </a:solidFill>
              </a:rPr>
              <a:t>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방법으로 한다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. (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중요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01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Numpy</a:t>
            </a:r>
            <a:r>
              <a:rPr lang="en-US" altLang="ko-KR" sz="3600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..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</a:t>
            </a:r>
            <a:r>
              <a:rPr lang="ko-KR" altLang="en-US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고유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</a:t>
            </a:r>
            <a:r>
              <a:rPr lang="ko-KR" altLang="en-US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인덱싱 방식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(1)</a:t>
            </a:r>
            <a:endParaRPr lang="en-US" altLang="ko-KR" sz="3600" dirty="0" smtClean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500034" y="1897746"/>
            <a:ext cx="8215370" cy="3102896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rgbClr val="00B050"/>
                </a:solidFill>
              </a:rPr>
              <a:t># </a:t>
            </a:r>
            <a:r>
              <a:rPr lang="ko-KR" altLang="en-US" sz="1000" dirty="0" smtClean="0">
                <a:solidFill>
                  <a:srgbClr val="00B050"/>
                </a:solidFill>
              </a:rPr>
              <a:t>예를 들면 아래와 같은 방식이다</a:t>
            </a:r>
            <a:r>
              <a:rPr lang="en-US" altLang="ko-KR" sz="1000" dirty="0" smtClean="0">
                <a:solidFill>
                  <a:srgbClr val="00B050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ar30size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array([[ 1,  2,  3,  4,  5,  6],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[ 7,  8,  9, 10, 11, 12],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[13, 14, 15, 16, 17, 18],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[19, 20, 21, 22, 23, 24],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[25, 26, 27, 28,  0, 30]])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ar30size[ </a:t>
            </a:r>
            <a:r>
              <a:rPr lang="en-US" altLang="ko-KR" sz="1000" dirty="0" smtClean="0">
                <a:solidFill>
                  <a:srgbClr val="FF0000"/>
                </a:solidFill>
              </a:rPr>
              <a:t>1, 1: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]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array([ 8,  9, 10, 11, 12])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# </a:t>
            </a:r>
            <a:r>
              <a:rPr lang="en-US" altLang="ko-KR" sz="1000" dirty="0" smtClean="0">
                <a:solidFill>
                  <a:srgbClr val="FF0000"/>
                </a:solidFill>
              </a:rPr>
              <a:t>[ 1, 1: ]     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#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이러한 접근 방식이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</a:rPr>
              <a:t>넘파이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 고유 인덱싱 방식이다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.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#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그런데 이게 왜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?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</a:rPr>
              <a:t>넘파이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 고유 방식이지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???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# </a:t>
            </a:r>
            <a:r>
              <a:rPr lang="ko-KR" altLang="en-US" sz="1000" dirty="0" err="1" smtClean="0">
                <a:solidFill>
                  <a:srgbClr val="00B0F0"/>
                </a:solidFill>
              </a:rPr>
              <a:t>파이썬</a:t>
            </a:r>
            <a:r>
              <a:rPr lang="ko-KR" altLang="en-US" sz="1000" dirty="0" smtClean="0">
                <a:solidFill>
                  <a:srgbClr val="00B0F0"/>
                </a:solidFill>
              </a:rPr>
              <a:t> 중첩 리스트에서는 이 방식이 안되기 때문</a:t>
            </a:r>
            <a:r>
              <a:rPr lang="en-US" altLang="ko-KR" sz="1000" dirty="0" smtClean="0">
                <a:solidFill>
                  <a:srgbClr val="00B0F0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#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</a:rPr>
              <a:t>다음장에서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 그러한 예를 살펴보자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01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Numpy</a:t>
            </a:r>
            <a:r>
              <a:rPr lang="en-US" altLang="ko-KR" sz="3600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..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</a:t>
            </a:r>
            <a:r>
              <a:rPr lang="ko-KR" altLang="en-US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고유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</a:t>
            </a:r>
            <a:r>
              <a:rPr lang="ko-KR" altLang="en-US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인덱싱 방식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(2)</a:t>
            </a:r>
            <a:endParaRPr lang="en-US" altLang="ko-KR" sz="3600" dirty="0" smtClean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500034" y="1897747"/>
            <a:ext cx="8215370" cy="3102896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rgbClr val="00B050"/>
                </a:solidFill>
              </a:rPr>
              <a:t># </a:t>
            </a:r>
            <a:r>
              <a:rPr lang="ko-KR" altLang="en-US" sz="1000" dirty="0" err="1" smtClean="0">
                <a:solidFill>
                  <a:srgbClr val="00B050"/>
                </a:solidFill>
              </a:rPr>
              <a:t>파이썬</a:t>
            </a:r>
            <a:r>
              <a:rPr lang="ko-KR" altLang="en-US" sz="1000" dirty="0" smtClean="0">
                <a:solidFill>
                  <a:srgbClr val="00B050"/>
                </a:solidFill>
              </a:rPr>
              <a:t> 중첩 리스트가 아닌 </a:t>
            </a:r>
            <a:r>
              <a:rPr lang="ko-KR" altLang="en-US" sz="1000" dirty="0" err="1" smtClean="0">
                <a:solidFill>
                  <a:srgbClr val="00B050"/>
                </a:solidFill>
              </a:rPr>
              <a:t>넘파이</a:t>
            </a:r>
            <a:r>
              <a:rPr lang="ko-KR" altLang="en-US" sz="1000" dirty="0" smtClean="0">
                <a:solidFill>
                  <a:srgbClr val="00B050"/>
                </a:solidFill>
              </a:rPr>
              <a:t> 배열이면</a:t>
            </a:r>
            <a:r>
              <a:rPr lang="en-US" altLang="ko-KR" sz="1000" dirty="0" smtClean="0">
                <a:solidFill>
                  <a:srgbClr val="00B050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ar2d_np =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np.array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 [[1, 2, 3, 4, 5], [6, 7, 8, 9, 10]] 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ar2d_np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array([[ 1,  2,  3,  4,  5],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[ 6,  7,  8,  9, 10]])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ar2d_np[ 1, 1: ]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array([ 7,  8,  9, 10])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rgbClr val="00B050"/>
                </a:solidFill>
              </a:rPr>
              <a:t># </a:t>
            </a:r>
            <a:r>
              <a:rPr lang="ko-KR" altLang="en-US" sz="1000" dirty="0" smtClean="0">
                <a:solidFill>
                  <a:srgbClr val="00B050"/>
                </a:solidFill>
              </a:rPr>
              <a:t>물론 </a:t>
            </a:r>
            <a:r>
              <a:rPr lang="ko-KR" altLang="en-US" sz="1000" dirty="0" err="1" smtClean="0">
                <a:solidFill>
                  <a:srgbClr val="00B050"/>
                </a:solidFill>
              </a:rPr>
              <a:t>파이썬</a:t>
            </a:r>
            <a:r>
              <a:rPr lang="ko-KR" altLang="en-US" sz="1000" dirty="0" smtClean="0">
                <a:solidFill>
                  <a:srgbClr val="00B050"/>
                </a:solidFill>
              </a:rPr>
              <a:t> 방식으로도 가능</a:t>
            </a:r>
            <a:r>
              <a:rPr lang="en-US" altLang="ko-KR" sz="1000" dirty="0" smtClean="0">
                <a:solidFill>
                  <a:srgbClr val="00B050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ar2d_np[1][ 1: ]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array([ 7,  8,  9, 10])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rgbClr val="00B0F0"/>
                </a:solidFill>
              </a:rPr>
              <a:t># </a:t>
            </a:r>
            <a:r>
              <a:rPr lang="ko-KR" altLang="en-US" sz="1000" dirty="0" smtClean="0">
                <a:solidFill>
                  <a:srgbClr val="00B0F0"/>
                </a:solidFill>
              </a:rPr>
              <a:t>이상으로 </a:t>
            </a:r>
            <a:r>
              <a:rPr lang="ko-KR" altLang="en-US" sz="1000" dirty="0" err="1" smtClean="0">
                <a:solidFill>
                  <a:srgbClr val="00B0F0"/>
                </a:solidFill>
              </a:rPr>
              <a:t>파이썬과</a:t>
            </a:r>
            <a:r>
              <a:rPr lang="ko-KR" altLang="en-US" sz="1000" dirty="0" smtClean="0">
                <a:solidFill>
                  <a:srgbClr val="00B0F0"/>
                </a:solidFill>
              </a:rPr>
              <a:t> </a:t>
            </a:r>
            <a:r>
              <a:rPr lang="ko-KR" altLang="en-US" sz="1000" dirty="0" err="1" smtClean="0">
                <a:solidFill>
                  <a:srgbClr val="00B0F0"/>
                </a:solidFill>
              </a:rPr>
              <a:t>넘파이가</a:t>
            </a:r>
            <a:r>
              <a:rPr lang="ko-KR" altLang="en-US" sz="1000" dirty="0" smtClean="0">
                <a:solidFill>
                  <a:srgbClr val="00B0F0"/>
                </a:solidFill>
              </a:rPr>
              <a:t> 지정된 요소에 접근하는 방식이 다르다는 것을 알았다</a:t>
            </a:r>
            <a:r>
              <a:rPr lang="en-US" altLang="ko-KR" sz="1000" dirty="0" smtClean="0">
                <a:solidFill>
                  <a:srgbClr val="00B0F0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rgbClr val="00B0F0"/>
                </a:solidFill>
              </a:rPr>
              <a:t># </a:t>
            </a:r>
            <a:r>
              <a:rPr lang="ko-KR" altLang="en-US" sz="1000" dirty="0" smtClean="0">
                <a:solidFill>
                  <a:srgbClr val="00B0F0"/>
                </a:solidFill>
              </a:rPr>
              <a:t>당연히 </a:t>
            </a:r>
            <a:r>
              <a:rPr lang="ko-KR" altLang="en-US" sz="1000" dirty="0" err="1" smtClean="0">
                <a:solidFill>
                  <a:srgbClr val="00B0F0"/>
                </a:solidFill>
              </a:rPr>
              <a:t>넘파이</a:t>
            </a:r>
            <a:r>
              <a:rPr lang="ko-KR" altLang="en-US" sz="1000" dirty="0" smtClean="0">
                <a:solidFill>
                  <a:srgbClr val="00B0F0"/>
                </a:solidFill>
              </a:rPr>
              <a:t> 고유 인덱싱 방식이 더 빠르다</a:t>
            </a:r>
            <a:r>
              <a:rPr lang="en-US" altLang="ko-KR" sz="1000" dirty="0" smtClean="0">
                <a:solidFill>
                  <a:srgbClr val="00B0F0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rgbClr val="00B0F0"/>
                </a:solidFill>
              </a:rPr>
              <a:t># </a:t>
            </a:r>
            <a:r>
              <a:rPr lang="ko-KR" altLang="en-US" sz="1000" dirty="0" smtClean="0">
                <a:solidFill>
                  <a:srgbClr val="00B0F0"/>
                </a:solidFill>
              </a:rPr>
              <a:t>따라서 별다른 사유가 없다면 </a:t>
            </a:r>
            <a:r>
              <a:rPr lang="ko-KR" altLang="en-US" sz="1000" dirty="0" err="1" smtClean="0">
                <a:solidFill>
                  <a:srgbClr val="00B0F0"/>
                </a:solidFill>
              </a:rPr>
              <a:t>넘파이</a:t>
            </a:r>
            <a:r>
              <a:rPr lang="ko-KR" altLang="en-US" sz="1000" dirty="0" smtClean="0">
                <a:solidFill>
                  <a:srgbClr val="00B0F0"/>
                </a:solidFill>
              </a:rPr>
              <a:t> 고유 방식을 사용한다</a:t>
            </a:r>
            <a:r>
              <a:rPr lang="en-US" altLang="ko-KR" sz="1000" dirty="0" smtClean="0">
                <a:solidFill>
                  <a:srgbClr val="00B0F0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01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Numpy</a:t>
            </a:r>
            <a:r>
              <a:rPr lang="en-US" altLang="ko-KR" sz="3600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..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</a:t>
            </a:r>
            <a:r>
              <a:rPr lang="ko-KR" altLang="en-US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짝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(</a:t>
            </a:r>
            <a:r>
              <a:rPr lang="ko-KR" altLang="en-US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홀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)</a:t>
            </a:r>
            <a:r>
              <a:rPr lang="ko-KR" altLang="en-US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수행 출력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(1)</a:t>
            </a:r>
            <a:endParaRPr lang="en-US" altLang="ko-KR" sz="3600" dirty="0" smtClean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500034" y="1897746"/>
            <a:ext cx="8215370" cy="3093154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rgbClr val="00B050"/>
                </a:solidFill>
              </a:rPr>
              <a:t># </a:t>
            </a:r>
            <a:r>
              <a:rPr lang="ko-KR" altLang="en-US" sz="1000" dirty="0" smtClean="0">
                <a:solidFill>
                  <a:srgbClr val="00B050"/>
                </a:solidFill>
              </a:rPr>
              <a:t>아래의 배열에서 짝수행만 출력하시오</a:t>
            </a:r>
            <a:r>
              <a:rPr lang="en-US" altLang="ko-KR" sz="1000" dirty="0" smtClean="0">
                <a:solidFill>
                  <a:srgbClr val="00B050"/>
                </a:solidFill>
              </a:rPr>
              <a:t>?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ar30size =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np.arange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(1, 31).reshape(5, 6)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ar30size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array([[ 1,  2,  3,  4,  5,  6],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[ 7,  8,  9, 10, 11, 12],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[13, 14, 15, 16, 17, 18],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[19, 20, 21, 22, 23, 24],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[25, 26, 27, 28, 29, 30]])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rgbClr val="00B050"/>
                </a:solidFill>
              </a:rPr>
              <a:t># </a:t>
            </a:r>
            <a:r>
              <a:rPr lang="ko-KR" altLang="en-US" sz="1000" dirty="0" smtClean="0">
                <a:solidFill>
                  <a:srgbClr val="00B050"/>
                </a:solidFill>
              </a:rPr>
              <a:t>먼저 해당 부분만 출력</a:t>
            </a:r>
            <a:r>
              <a:rPr lang="en-US" altLang="ko-KR" sz="1000" dirty="0" smtClean="0">
                <a:solidFill>
                  <a:srgbClr val="00B050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ar30size[</a:t>
            </a:r>
            <a:r>
              <a:rPr lang="en-US" altLang="ko-KR" sz="1000" dirty="0" smtClean="0">
                <a:solidFill>
                  <a:srgbClr val="FF0000"/>
                </a:solidFill>
              </a:rPr>
              <a:t>  : 2 ,  1 : 4 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]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array([[2, 3, 4],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[8, 9, 10]])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rgbClr val="00B0F0"/>
                </a:solidFill>
              </a:rPr>
              <a:t># </a:t>
            </a:r>
            <a:r>
              <a:rPr lang="ko-KR" altLang="en-US" sz="1000" dirty="0" smtClean="0">
                <a:solidFill>
                  <a:srgbClr val="00B0F0"/>
                </a:solidFill>
              </a:rPr>
              <a:t>보통 처음에는 </a:t>
            </a:r>
            <a:r>
              <a:rPr lang="en-US" altLang="ko-KR" sz="1000" dirty="0" smtClean="0">
                <a:solidFill>
                  <a:srgbClr val="00B0F0"/>
                </a:solidFill>
              </a:rPr>
              <a:t>for</a:t>
            </a:r>
            <a:r>
              <a:rPr lang="ko-KR" altLang="en-US" sz="1000" dirty="0" smtClean="0">
                <a:solidFill>
                  <a:srgbClr val="00B0F0"/>
                </a:solidFill>
              </a:rPr>
              <a:t>문을 쓰나</a:t>
            </a:r>
            <a:r>
              <a:rPr lang="en-US" altLang="ko-KR" sz="1000" dirty="0" smtClean="0">
                <a:solidFill>
                  <a:srgbClr val="00B0F0"/>
                </a:solidFill>
              </a:rPr>
              <a:t>? </a:t>
            </a:r>
            <a:r>
              <a:rPr lang="ko-KR" altLang="en-US" sz="1000" dirty="0" smtClean="0">
                <a:solidFill>
                  <a:srgbClr val="00B0F0"/>
                </a:solidFill>
              </a:rPr>
              <a:t>하고 생각</a:t>
            </a:r>
            <a:r>
              <a:rPr lang="en-US" altLang="ko-KR" sz="1000" dirty="0" smtClean="0">
                <a:solidFill>
                  <a:srgbClr val="00B0F0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rgbClr val="00B0F0"/>
                </a:solidFill>
              </a:rPr>
              <a:t># for</a:t>
            </a:r>
            <a:r>
              <a:rPr lang="ko-KR" altLang="en-US" sz="1000" dirty="0" smtClean="0">
                <a:solidFill>
                  <a:srgbClr val="00B0F0"/>
                </a:solidFill>
              </a:rPr>
              <a:t>문도 가능은 하나 큰 배열은 시간이 많이 걸린다</a:t>
            </a:r>
            <a:r>
              <a:rPr lang="en-US" altLang="ko-KR" sz="1000" dirty="0" smtClean="0">
                <a:solidFill>
                  <a:srgbClr val="00B0F0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rgbClr val="00B0F0"/>
                </a:solidFill>
              </a:rPr>
              <a:t># </a:t>
            </a:r>
            <a:r>
              <a:rPr lang="ko-KR" altLang="en-US" sz="1000" dirty="0" smtClean="0">
                <a:solidFill>
                  <a:srgbClr val="00B0F0"/>
                </a:solidFill>
              </a:rPr>
              <a:t>물론 작은 배열에서는 상관없겠지만 </a:t>
            </a:r>
            <a:r>
              <a:rPr lang="ko-KR" altLang="en-US" sz="1000" dirty="0" err="1" smtClean="0">
                <a:solidFill>
                  <a:srgbClr val="00B0F0"/>
                </a:solidFill>
              </a:rPr>
              <a:t>빅데이터라면</a:t>
            </a:r>
            <a:r>
              <a:rPr lang="ko-KR" altLang="en-US" sz="1000" dirty="0" smtClean="0">
                <a:solidFill>
                  <a:srgbClr val="00B0F0"/>
                </a:solidFill>
              </a:rPr>
              <a:t> 엄청난 시간이 걸릴지도 모른다</a:t>
            </a:r>
            <a:r>
              <a:rPr lang="en-US" altLang="ko-KR" sz="1000" dirty="0" smtClean="0">
                <a:solidFill>
                  <a:srgbClr val="00B0F0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01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Numpy</a:t>
            </a:r>
            <a:r>
              <a:rPr lang="en-US" altLang="ko-KR" sz="3600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..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</a:t>
            </a:r>
            <a:r>
              <a:rPr lang="ko-KR" altLang="en-US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짝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(</a:t>
            </a:r>
            <a:r>
              <a:rPr lang="ko-KR" altLang="en-US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홀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)</a:t>
            </a:r>
            <a:r>
              <a:rPr lang="ko-KR" altLang="en-US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수행 출력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(2)</a:t>
            </a:r>
            <a:endParaRPr lang="en-US" altLang="ko-KR" sz="3600" dirty="0" smtClean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500034" y="1897746"/>
            <a:ext cx="8215370" cy="3093154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rgbClr val="00B050"/>
                </a:solidFill>
              </a:rPr>
              <a:t># for</a:t>
            </a:r>
            <a:r>
              <a:rPr lang="ko-KR" altLang="en-US" sz="1000" dirty="0" smtClean="0">
                <a:solidFill>
                  <a:srgbClr val="00B050"/>
                </a:solidFill>
              </a:rPr>
              <a:t>문으로 짝수행만 출력하시오</a:t>
            </a:r>
            <a:r>
              <a:rPr lang="en-US" altLang="ko-KR" sz="1000" dirty="0" smtClean="0">
                <a:solidFill>
                  <a:srgbClr val="00B050"/>
                </a:solidFill>
              </a:rPr>
              <a:t>?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ar30size =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np.arange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(1, 31).reshape(5, 6)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ar30size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array([[ 1,  2,  3,  4,  5,  6],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[ 7,  8,  9, 10, 11, 12],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[13, 14, 15, 16, 17, 18],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[19, 20, 21, 22, 23, 24],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[25, 26, 27, 28, 29, 30]])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for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i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in range(5):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	if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i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% 2 == 0: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		print( ar30size[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i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] 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		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[1 2 3 4 5 6]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[13 14 15 16 17 18]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[25 26 27 28 29 30]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# For I in range(5):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에서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5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는 아래처럼 가능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# ar30size[ ar30size.shape[0] ] </a:t>
            </a:r>
            <a:r>
              <a:rPr lang="en-US" altLang="ko-KR" sz="1000" dirty="0" smtClean="0">
                <a:solidFill>
                  <a:srgbClr val="00B050"/>
                </a:solidFill>
              </a:rPr>
              <a:t>#5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01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Numpy</a:t>
            </a:r>
            <a:r>
              <a:rPr lang="en-US" altLang="ko-KR" sz="3600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..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</a:t>
            </a:r>
            <a:r>
              <a:rPr lang="ko-KR" altLang="en-US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짝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(</a:t>
            </a:r>
            <a:r>
              <a:rPr lang="ko-KR" altLang="en-US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홀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)</a:t>
            </a:r>
            <a:r>
              <a:rPr lang="ko-KR" altLang="en-US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수행 출력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(3)</a:t>
            </a:r>
            <a:endParaRPr lang="en-US" altLang="ko-KR" sz="3600" dirty="0" smtClean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500034" y="1897746"/>
            <a:ext cx="8215370" cy="3093154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rgbClr val="00B050"/>
                </a:solidFill>
              </a:rPr>
              <a:t># </a:t>
            </a:r>
            <a:r>
              <a:rPr lang="ko-KR" altLang="en-US" sz="1000" dirty="0" smtClean="0">
                <a:solidFill>
                  <a:srgbClr val="00B050"/>
                </a:solidFill>
              </a:rPr>
              <a:t>아래의 배열에서 </a:t>
            </a:r>
            <a:r>
              <a:rPr lang="ko-KR" altLang="en-US" sz="1000" dirty="0" err="1" smtClean="0">
                <a:solidFill>
                  <a:srgbClr val="00B050"/>
                </a:solidFill>
              </a:rPr>
              <a:t>짝수열만</a:t>
            </a:r>
            <a:r>
              <a:rPr lang="ko-KR" altLang="en-US" sz="1000" dirty="0" smtClean="0">
                <a:solidFill>
                  <a:srgbClr val="00B050"/>
                </a:solidFill>
              </a:rPr>
              <a:t> 출력하시오</a:t>
            </a:r>
            <a:r>
              <a:rPr lang="en-US" altLang="ko-KR" sz="1000" dirty="0" smtClean="0">
                <a:solidFill>
                  <a:srgbClr val="00B050"/>
                </a:solidFill>
              </a:rPr>
              <a:t>?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array([[ 1,  2,  3,  4,  5,  6],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[ 7,  8,  9, 10, 11, 12],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[13, 14, 15, 16, 17, 18],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[19, 20, 21, 22, 23, 24],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[25, 26, 27, 28, 29, 30]])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for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i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in range(5):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	for j in range(6):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	    if j % 2 == 0: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	        print( ar30size[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i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][j], end=‘ ‘ 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	print()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	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1 3 5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7 9 11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13 15 17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19 21 23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25 27 29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43504" y="4071948"/>
            <a:ext cx="15792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>
                <a:solidFill>
                  <a:srgbClr val="FFFF00"/>
                </a:solidFill>
              </a:rPr>
              <a:t>5, 6</a:t>
            </a:r>
            <a:r>
              <a:rPr lang="ko-KR" altLang="en-US" sz="1200" dirty="0" smtClean="0">
                <a:solidFill>
                  <a:srgbClr val="FFFF00"/>
                </a:solidFill>
              </a:rPr>
              <a:t>도</a:t>
            </a:r>
            <a:r>
              <a:rPr lang="en-US" altLang="ko-KR" sz="1200" dirty="0" smtClean="0">
                <a:solidFill>
                  <a:srgbClr val="FFFF00"/>
                </a:solidFill>
              </a:rPr>
              <a:t> shape</a:t>
            </a:r>
            <a:r>
              <a:rPr lang="ko-KR" altLang="en-US" sz="1200" dirty="0" smtClean="0">
                <a:solidFill>
                  <a:srgbClr val="FFFF00"/>
                </a:solidFill>
              </a:rPr>
              <a:t>로 코딩</a:t>
            </a:r>
            <a:endParaRPr lang="ko-KR" altLang="en-US" sz="1200" dirty="0">
              <a:solidFill>
                <a:srgbClr val="FFFF00"/>
              </a:solidFill>
            </a:endParaRPr>
          </a:p>
        </p:txBody>
      </p:sp>
      <p:cxnSp>
        <p:nvCxnSpPr>
          <p:cNvPr id="8" name="직선 화살표 연결선 7"/>
          <p:cNvCxnSpPr>
            <a:stCxn id="5" idx="1"/>
          </p:cNvCxnSpPr>
          <p:nvPr/>
        </p:nvCxnSpPr>
        <p:spPr>
          <a:xfrm rot="10800000">
            <a:off x="2285984" y="3929072"/>
            <a:ext cx="2857520" cy="28137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직선 화살표 연결선 9"/>
          <p:cNvCxnSpPr>
            <a:stCxn id="5" idx="1"/>
          </p:cNvCxnSpPr>
          <p:nvPr/>
        </p:nvCxnSpPr>
        <p:spPr>
          <a:xfrm rot="10800000">
            <a:off x="2500298" y="4143386"/>
            <a:ext cx="2643206" cy="6706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01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857224" y="1897747"/>
            <a:ext cx="7429552" cy="524246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#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numpy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import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import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numpy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as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np</a:t>
            </a: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Numpy</a:t>
            </a:r>
            <a:r>
              <a:rPr lang="en-US" altLang="ko-KR" sz="3600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.. 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import</a:t>
            </a:r>
            <a:endParaRPr lang="en-US" altLang="ko-KR" sz="3600" dirty="0" smtClean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01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Numpy</a:t>
            </a:r>
            <a:r>
              <a:rPr lang="en-US" altLang="ko-KR" sz="3600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..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</a:t>
            </a:r>
            <a:r>
              <a:rPr lang="ko-KR" altLang="en-US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짝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(</a:t>
            </a:r>
            <a:r>
              <a:rPr lang="ko-KR" altLang="en-US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홀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)</a:t>
            </a:r>
            <a:r>
              <a:rPr lang="ko-KR" altLang="en-US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수행 출력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(4)</a:t>
            </a:r>
            <a:endParaRPr lang="en-US" altLang="ko-KR" sz="3600" dirty="0" smtClean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500034" y="1897746"/>
            <a:ext cx="8215370" cy="3102896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rgbClr val="00B050"/>
                </a:solidFill>
              </a:rPr>
              <a:t># for</a:t>
            </a:r>
            <a:r>
              <a:rPr lang="ko-KR" altLang="en-US" sz="1000" dirty="0" smtClean="0">
                <a:solidFill>
                  <a:srgbClr val="00B050"/>
                </a:solidFill>
              </a:rPr>
              <a:t>문을 </a:t>
            </a:r>
            <a:r>
              <a:rPr lang="ko-KR" altLang="en-US" sz="1000" dirty="0" err="1" smtClean="0">
                <a:solidFill>
                  <a:srgbClr val="00B050"/>
                </a:solidFill>
              </a:rPr>
              <a:t>쓰지않고</a:t>
            </a:r>
            <a:r>
              <a:rPr lang="ko-KR" altLang="en-US" sz="1000" dirty="0" smtClean="0">
                <a:solidFill>
                  <a:srgbClr val="00B050"/>
                </a:solidFill>
              </a:rPr>
              <a:t> </a:t>
            </a:r>
            <a:r>
              <a:rPr lang="ko-KR" altLang="en-US" sz="1000" dirty="0" err="1" smtClean="0">
                <a:solidFill>
                  <a:srgbClr val="00B050"/>
                </a:solidFill>
              </a:rPr>
              <a:t>넘파이</a:t>
            </a:r>
            <a:r>
              <a:rPr lang="ko-KR" altLang="en-US" sz="1000" dirty="0" smtClean="0">
                <a:solidFill>
                  <a:srgbClr val="00B050"/>
                </a:solidFill>
              </a:rPr>
              <a:t> 고유 방식으로</a:t>
            </a:r>
            <a:r>
              <a:rPr lang="en-US" altLang="ko-KR" sz="1000" dirty="0" smtClean="0">
                <a:solidFill>
                  <a:srgbClr val="00B050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ar30size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array([[ 1,  2,  3,  4,  5,  6],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[ 7,  8,  9, 10, 11, 12],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[13, 14, 15, 16, 17, 18],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[19, 20, 21, 22, 23, 24],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[25, 26, 27, 28, 29, 30]])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ar30size[ : : 2 ]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array([[ 1,  2,  3,  4,  5,  6],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[13, 14, 15, 16, 17, 18],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[25, 26, 27, 28, 29, 30]])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ar30size[ : : 3 ]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array([[ 1,  2,  3,  4,  5,  6],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[19, 20, 21, 22, 23, 24]])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ar30size[ : 3: 3 ]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array([[1, 2, 3, 4, 5, 6]])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rgbClr val="00B050"/>
                </a:solidFill>
              </a:rPr>
              <a:t># </a:t>
            </a:r>
            <a:r>
              <a:rPr lang="ko-KR" altLang="en-US" sz="1000" dirty="0" smtClean="0">
                <a:solidFill>
                  <a:srgbClr val="00B050"/>
                </a:solidFill>
              </a:rPr>
              <a:t>행의 인덱스가 홀수인 행만 출력하시오</a:t>
            </a:r>
            <a:r>
              <a:rPr lang="en-US" altLang="ko-KR" sz="1000" dirty="0" smtClean="0">
                <a:solidFill>
                  <a:srgbClr val="00B050"/>
                </a:solidFill>
              </a:rPr>
              <a:t>?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ar30size[ </a:t>
            </a:r>
            <a:r>
              <a:rPr lang="en-US" altLang="ko-KR" sz="1000" dirty="0" smtClean="0">
                <a:solidFill>
                  <a:srgbClr val="FF0000"/>
                </a:solidFill>
              </a:rPr>
              <a:t>1 :  : 2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]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array([[ 7,  8,  9, 10, 11, 12],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[19, 20, 21, 22, 23, 24]])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01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Numpy</a:t>
            </a:r>
            <a:r>
              <a:rPr lang="en-US" altLang="ko-KR" sz="3600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..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Broadcasting</a:t>
            </a:r>
            <a:endParaRPr lang="en-US" altLang="ko-KR" sz="3600" dirty="0" smtClean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500034" y="1897747"/>
            <a:ext cx="8215370" cy="2862322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</a:rPr>
              <a:t>브로드캐스팅은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 어려운 개념은 아니나 처음 접해보는 초보자에게는 상당히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</a:rPr>
              <a:t>헤갈리게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 하는 요소들이 많다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따라서 글 보다는 </a:t>
            </a:r>
            <a:r>
              <a:rPr lang="ko-KR" altLang="en-US" sz="1000" dirty="0" smtClean="0">
                <a:solidFill>
                  <a:srgbClr val="00B0F0"/>
                </a:solidFill>
              </a:rPr>
              <a:t>직접 타이핑을 쳐보면서 배열을 생성하고 연산과정을 수행하면서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</a:rPr>
              <a:t>브로드캐스팅이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 일어나는 변화를 살펴봐야 한다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반대로 의도적으로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</a:rPr>
              <a:t>브로드캐스팅이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 오류가 나보도록 해보는 것도 좋다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초보자는 익숙해질 때까지는 기본적인 </a:t>
            </a:r>
            <a:r>
              <a:rPr lang="ko-KR" altLang="en-US" sz="1000" dirty="0" err="1" smtClean="0">
                <a:solidFill>
                  <a:srgbClr val="00B0F0"/>
                </a:solidFill>
              </a:rPr>
              <a:t>브로드캐스팅</a:t>
            </a:r>
            <a:r>
              <a:rPr lang="ko-KR" altLang="en-US" sz="1000" dirty="0" smtClean="0">
                <a:solidFill>
                  <a:srgbClr val="00B0F0"/>
                </a:solidFill>
              </a:rPr>
              <a:t> 예제는 통째로 </a:t>
            </a:r>
            <a:r>
              <a:rPr lang="ko-KR" altLang="en-US" sz="1000" dirty="0" err="1" smtClean="0">
                <a:solidFill>
                  <a:srgbClr val="00B0F0"/>
                </a:solidFill>
              </a:rPr>
              <a:t>머리속에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 넣어놓는 것도 좋다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기본 개념은 결국 단어 자체의 뜻에서 파악을 할 수 있다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.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방송국에서 많이 쓰는 용어로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</a:rPr>
              <a:t>알고있는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Broadcasting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은 여러 뜻 중에서 </a:t>
            </a:r>
            <a:r>
              <a:rPr lang="en-US" altLang="ko-KR" sz="1000" dirty="0" smtClean="0">
                <a:solidFill>
                  <a:srgbClr val="FF0000"/>
                </a:solidFill>
              </a:rPr>
              <a:t>‘</a:t>
            </a:r>
            <a:r>
              <a:rPr lang="ko-KR" altLang="en-US" sz="1000" dirty="0" smtClean="0">
                <a:solidFill>
                  <a:srgbClr val="FF0000"/>
                </a:solidFill>
              </a:rPr>
              <a:t>퍼지도록 한다</a:t>
            </a:r>
            <a:r>
              <a:rPr lang="en-US" altLang="ko-KR" sz="1000" dirty="0" smtClean="0">
                <a:solidFill>
                  <a:srgbClr val="FF0000"/>
                </a:solidFill>
              </a:rPr>
              <a:t>’, ‘</a:t>
            </a:r>
            <a:r>
              <a:rPr lang="ko-KR" altLang="en-US" sz="1000" dirty="0" smtClean="0">
                <a:solidFill>
                  <a:srgbClr val="FF0000"/>
                </a:solidFill>
              </a:rPr>
              <a:t>전파시킨다</a:t>
            </a:r>
            <a:r>
              <a:rPr lang="en-US" altLang="ko-KR" sz="1000" dirty="0" smtClean="0">
                <a:solidFill>
                  <a:srgbClr val="FF0000"/>
                </a:solidFill>
              </a:rPr>
              <a:t>’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등의 뜻을 가지고 있다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의미는 비슷하다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</a:rPr>
              <a:t>넘파이에서는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ko-KR" altLang="en-US" sz="1000" dirty="0" smtClean="0">
                <a:solidFill>
                  <a:srgbClr val="00B0F0"/>
                </a:solidFill>
              </a:rPr>
              <a:t>형상</a:t>
            </a:r>
            <a:r>
              <a:rPr lang="en-US" altLang="ko-KR" sz="1000" dirty="0" smtClean="0">
                <a:solidFill>
                  <a:srgbClr val="00B0F0"/>
                </a:solidFill>
              </a:rPr>
              <a:t>(</a:t>
            </a:r>
            <a:r>
              <a:rPr lang="ko-KR" altLang="en-US" sz="1000" dirty="0" smtClean="0">
                <a:solidFill>
                  <a:srgbClr val="00B0F0"/>
                </a:solidFill>
              </a:rPr>
              <a:t>모양</a:t>
            </a:r>
            <a:r>
              <a:rPr lang="en-US" altLang="ko-KR" sz="1000" dirty="0" smtClean="0">
                <a:solidFill>
                  <a:srgbClr val="00B0F0"/>
                </a:solidFill>
              </a:rPr>
              <a:t>)</a:t>
            </a:r>
            <a:r>
              <a:rPr lang="ko-KR" altLang="en-US" sz="1000" dirty="0" smtClean="0">
                <a:solidFill>
                  <a:srgbClr val="00B0F0"/>
                </a:solidFill>
              </a:rPr>
              <a:t>이 다른 배열간의 연산을 효율적으로 그리고 빠르게 처리하기 위해서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 형상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모양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)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을 맞춰서 연산시키려 한다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흔히 이러한 것을 배열 연산을 위한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‘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확장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’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이라고 표현하며 이러한 처리를 브로드캐스팅 처리라고 한다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즉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,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</a:rPr>
              <a:t>넘파이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 내부에서 형상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모양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)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이 다른 배열간의 효율적인 연산을 처리하기 위해서 </a:t>
            </a:r>
            <a:r>
              <a:rPr lang="ko-KR" altLang="en-US" sz="1000" dirty="0" smtClean="0">
                <a:solidFill>
                  <a:srgbClr val="00B0F0"/>
                </a:solidFill>
              </a:rPr>
              <a:t>배열의 형상</a:t>
            </a:r>
            <a:r>
              <a:rPr lang="en-US" altLang="ko-KR" sz="1000" dirty="0" smtClean="0">
                <a:solidFill>
                  <a:srgbClr val="00B0F0"/>
                </a:solidFill>
              </a:rPr>
              <a:t>(</a:t>
            </a:r>
            <a:r>
              <a:rPr lang="ko-KR" altLang="en-US" sz="1000" dirty="0" smtClean="0">
                <a:solidFill>
                  <a:srgbClr val="00B0F0"/>
                </a:solidFill>
              </a:rPr>
              <a:t>모양</a:t>
            </a:r>
            <a:r>
              <a:rPr lang="en-US" altLang="ko-KR" sz="1000" dirty="0" smtClean="0">
                <a:solidFill>
                  <a:srgbClr val="00B0F0"/>
                </a:solidFill>
              </a:rPr>
              <a:t>)</a:t>
            </a:r>
            <a:r>
              <a:rPr lang="ko-KR" altLang="en-US" sz="1000" dirty="0" smtClean="0">
                <a:solidFill>
                  <a:srgbClr val="00B0F0"/>
                </a:solidFill>
              </a:rPr>
              <a:t>을 확장시키는 것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이라고 보면 됨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01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Numpy</a:t>
            </a:r>
            <a:r>
              <a:rPr lang="en-US" altLang="ko-KR" sz="3600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..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Broadcasting(1)</a:t>
            </a:r>
            <a:endParaRPr lang="en-US" altLang="ko-KR" sz="3600" dirty="0" smtClean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500034" y="1897747"/>
            <a:ext cx="8215370" cy="3093154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rgbClr val="00B050"/>
                </a:solidFill>
              </a:rPr>
              <a:t># </a:t>
            </a:r>
            <a:r>
              <a:rPr lang="en-US" altLang="ko-KR" sz="1000" dirty="0" err="1" smtClean="0">
                <a:solidFill>
                  <a:srgbClr val="00B050"/>
                </a:solidFill>
              </a:rPr>
              <a:t>ndarray</a:t>
            </a:r>
            <a:r>
              <a:rPr lang="ko-KR" altLang="en-US" sz="1000" dirty="0" smtClean="0">
                <a:solidFill>
                  <a:srgbClr val="00B050"/>
                </a:solidFill>
              </a:rPr>
              <a:t>에 스칼라 </a:t>
            </a:r>
            <a:r>
              <a:rPr lang="en-US" altLang="ko-KR" sz="1000" dirty="0" smtClean="0">
                <a:solidFill>
                  <a:srgbClr val="00B050"/>
                </a:solidFill>
              </a:rPr>
              <a:t>3 </a:t>
            </a:r>
            <a:r>
              <a:rPr lang="ko-KR" altLang="en-US" sz="1000" dirty="0" smtClean="0">
                <a:solidFill>
                  <a:srgbClr val="00B050"/>
                </a:solidFill>
              </a:rPr>
              <a:t>값</a:t>
            </a:r>
            <a:r>
              <a:rPr lang="en-US" altLang="ko-KR" sz="1000" dirty="0" smtClean="0">
                <a:solidFill>
                  <a:srgbClr val="00B050"/>
                </a:solidFill>
              </a:rPr>
              <a:t> </a:t>
            </a:r>
            <a:r>
              <a:rPr lang="ko-KR" altLang="en-US" sz="1000" dirty="0" smtClean="0">
                <a:solidFill>
                  <a:srgbClr val="00B050"/>
                </a:solidFill>
              </a:rPr>
              <a:t>더하기</a:t>
            </a:r>
            <a:endParaRPr lang="en-US" altLang="ko-KR" sz="1000" dirty="0" smtClean="0">
              <a:solidFill>
                <a:srgbClr val="00B050"/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rgbClr val="00B050"/>
                </a:solidFill>
              </a:rPr>
              <a:t># </a:t>
            </a:r>
            <a:r>
              <a:rPr lang="ko-KR" altLang="en-US" sz="1000" dirty="0" smtClean="0">
                <a:solidFill>
                  <a:srgbClr val="00B050"/>
                </a:solidFill>
              </a:rPr>
              <a:t>스칼라는 일반 상수라고 생각하면 됨</a:t>
            </a:r>
            <a:r>
              <a:rPr lang="en-US" altLang="ko-KR" sz="1000" dirty="0" smtClean="0">
                <a:solidFill>
                  <a:srgbClr val="00B050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 =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np.array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 [1, 2, 3, 4, 5] 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array([1, 2, 3, 4, 5])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a.ndim</a:t>
            </a: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1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a.shape</a:t>
            </a: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(5,)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a.size</a:t>
            </a: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5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# a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배열에 스칼라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3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을 더하면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???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 + 3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array([4, 5, 6, 7, 8])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rgbClr val="00B0F0"/>
                </a:solidFill>
              </a:rPr>
              <a:t># </a:t>
            </a:r>
            <a:r>
              <a:rPr lang="ko-KR" altLang="en-US" sz="1000" dirty="0" smtClean="0">
                <a:solidFill>
                  <a:srgbClr val="00B0F0"/>
                </a:solidFill>
              </a:rPr>
              <a:t>이런 연산이 가능한 이유는</a:t>
            </a:r>
            <a:r>
              <a:rPr lang="en-US" altLang="ko-KR" sz="1000" dirty="0" smtClean="0">
                <a:solidFill>
                  <a:srgbClr val="00B0F0"/>
                </a:solidFill>
              </a:rPr>
              <a:t>..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rgbClr val="00B0F0"/>
                </a:solidFill>
              </a:rPr>
              <a:t># </a:t>
            </a:r>
            <a:r>
              <a:rPr lang="ko-KR" altLang="en-US" sz="1000" dirty="0" err="1" smtClean="0">
                <a:solidFill>
                  <a:srgbClr val="00B0F0"/>
                </a:solidFill>
              </a:rPr>
              <a:t>넘파이에서</a:t>
            </a:r>
            <a:r>
              <a:rPr lang="ko-KR" altLang="en-US" sz="1000" dirty="0" smtClean="0">
                <a:solidFill>
                  <a:srgbClr val="00B0F0"/>
                </a:solidFill>
              </a:rPr>
              <a:t> 이러한 계산을 가능하도록 해주기 때문임</a:t>
            </a:r>
            <a:r>
              <a:rPr lang="en-US" altLang="ko-KR" sz="1000" dirty="0" smtClean="0">
                <a:solidFill>
                  <a:srgbClr val="00B0F0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rgbClr val="00B0F0"/>
                </a:solidFill>
              </a:rPr>
              <a:t># </a:t>
            </a:r>
            <a:r>
              <a:rPr lang="ko-KR" altLang="en-US" sz="1000" dirty="0" smtClean="0">
                <a:solidFill>
                  <a:srgbClr val="00B0F0"/>
                </a:solidFill>
              </a:rPr>
              <a:t>그것이 바로 </a:t>
            </a:r>
            <a:r>
              <a:rPr lang="en-US" altLang="ko-KR" sz="1000" dirty="0" smtClean="0">
                <a:solidFill>
                  <a:srgbClr val="00B0F0"/>
                </a:solidFill>
              </a:rPr>
              <a:t>'</a:t>
            </a:r>
            <a:r>
              <a:rPr lang="ko-KR" altLang="en-US" sz="1000" dirty="0" err="1" smtClean="0">
                <a:solidFill>
                  <a:srgbClr val="00B0F0"/>
                </a:solidFill>
              </a:rPr>
              <a:t>브로드캐스팅</a:t>
            </a:r>
            <a:r>
              <a:rPr lang="en-US" altLang="ko-KR" sz="1000" dirty="0" smtClean="0">
                <a:solidFill>
                  <a:srgbClr val="00B0F0"/>
                </a:solidFill>
              </a:rPr>
              <a:t>' </a:t>
            </a:r>
            <a:r>
              <a:rPr lang="ko-KR" altLang="en-US" sz="1000" dirty="0" smtClean="0">
                <a:solidFill>
                  <a:srgbClr val="00B0F0"/>
                </a:solidFill>
              </a:rPr>
              <a:t>처리이다</a:t>
            </a:r>
            <a:r>
              <a:rPr lang="en-US" altLang="ko-KR" sz="1000" dirty="0" smtClean="0">
                <a:solidFill>
                  <a:srgbClr val="00B0F0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rgbClr val="00B0F0"/>
                </a:solidFill>
              </a:rPr>
              <a:t># '</a:t>
            </a:r>
            <a:r>
              <a:rPr lang="ko-KR" altLang="en-US" sz="1000" dirty="0" err="1" smtClean="0">
                <a:solidFill>
                  <a:srgbClr val="00B0F0"/>
                </a:solidFill>
              </a:rPr>
              <a:t>브로드캐스팅</a:t>
            </a:r>
            <a:r>
              <a:rPr lang="en-US" altLang="ko-KR" sz="1000" dirty="0" smtClean="0">
                <a:solidFill>
                  <a:srgbClr val="00B0F0"/>
                </a:solidFill>
              </a:rPr>
              <a:t>'</a:t>
            </a:r>
            <a:r>
              <a:rPr lang="ko-KR" altLang="en-US" sz="1000" dirty="0" smtClean="0">
                <a:solidFill>
                  <a:srgbClr val="00B0F0"/>
                </a:solidFill>
              </a:rPr>
              <a:t>은 넘파이 모듈 내부에서 자동으로 수행된다</a:t>
            </a:r>
            <a:r>
              <a:rPr lang="en-US" altLang="ko-KR" sz="1000" dirty="0" smtClean="0">
                <a:solidFill>
                  <a:srgbClr val="00B0F0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rgbClr val="00B0F0"/>
                </a:solidFill>
              </a:rPr>
              <a:t># </a:t>
            </a:r>
            <a:r>
              <a:rPr lang="ko-KR" altLang="en-US" sz="1000" dirty="0" smtClean="0">
                <a:solidFill>
                  <a:srgbClr val="00B0F0"/>
                </a:solidFill>
              </a:rPr>
              <a:t>즉</a:t>
            </a:r>
            <a:r>
              <a:rPr lang="en-US" altLang="ko-KR" sz="1000" dirty="0" smtClean="0">
                <a:solidFill>
                  <a:srgbClr val="00B0F0"/>
                </a:solidFill>
              </a:rPr>
              <a:t>, </a:t>
            </a:r>
            <a:r>
              <a:rPr lang="ko-KR" altLang="en-US" sz="1000" dirty="0" smtClean="0">
                <a:solidFill>
                  <a:srgbClr val="00B0F0"/>
                </a:solidFill>
              </a:rPr>
              <a:t>스칼라 </a:t>
            </a:r>
            <a:r>
              <a:rPr lang="en-US" altLang="ko-KR" sz="1000" dirty="0" smtClean="0">
                <a:solidFill>
                  <a:srgbClr val="00B0F0"/>
                </a:solidFill>
              </a:rPr>
              <a:t>3</a:t>
            </a:r>
            <a:r>
              <a:rPr lang="ko-KR" altLang="en-US" sz="1000" dirty="0" smtClean="0">
                <a:solidFill>
                  <a:srgbClr val="00B0F0"/>
                </a:solidFill>
              </a:rPr>
              <a:t>은 넘파이 내부에서 </a:t>
            </a:r>
            <a:r>
              <a:rPr lang="en-US" altLang="ko-KR" sz="1000" dirty="0" err="1" smtClean="0">
                <a:solidFill>
                  <a:srgbClr val="00B0F0"/>
                </a:solidFill>
              </a:rPr>
              <a:t>np.array</a:t>
            </a:r>
            <a:r>
              <a:rPr lang="en-US" altLang="ko-KR" sz="1000" dirty="0" smtClean="0">
                <a:solidFill>
                  <a:srgbClr val="00B0F0"/>
                </a:solidFill>
              </a:rPr>
              <a:t>([3, 3, 3, 3, 3])</a:t>
            </a:r>
            <a:r>
              <a:rPr lang="ko-KR" altLang="en-US" sz="1000" dirty="0" smtClean="0">
                <a:solidFill>
                  <a:srgbClr val="00B0F0"/>
                </a:solidFill>
              </a:rPr>
              <a:t>로 확장되어 계산된 것이다</a:t>
            </a:r>
            <a:r>
              <a:rPr lang="en-US" altLang="ko-KR" sz="1000" dirty="0" smtClean="0">
                <a:solidFill>
                  <a:srgbClr val="00B0F0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01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Numpy</a:t>
            </a:r>
            <a:r>
              <a:rPr lang="en-US" altLang="ko-KR" sz="3600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..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Broadcasting(2)</a:t>
            </a:r>
            <a:endParaRPr lang="en-US" altLang="ko-KR" sz="3600" dirty="0" smtClean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500034" y="1897747"/>
            <a:ext cx="8215370" cy="3093154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rgbClr val="00B050"/>
                </a:solidFill>
              </a:rPr>
              <a:t># </a:t>
            </a:r>
            <a:r>
              <a:rPr lang="ko-KR" altLang="en-US" sz="1000" dirty="0" smtClean="0">
                <a:solidFill>
                  <a:srgbClr val="00B050"/>
                </a:solidFill>
              </a:rPr>
              <a:t>일반적으로 </a:t>
            </a:r>
            <a:r>
              <a:rPr lang="ko-KR" altLang="en-US" sz="1000" dirty="0" err="1" smtClean="0">
                <a:solidFill>
                  <a:srgbClr val="00B050"/>
                </a:solidFill>
              </a:rPr>
              <a:t>넘파이는</a:t>
            </a:r>
            <a:r>
              <a:rPr lang="ko-KR" altLang="en-US" sz="1000" dirty="0" smtClean="0">
                <a:solidFill>
                  <a:srgbClr val="00B050"/>
                </a:solidFill>
              </a:rPr>
              <a:t> 형상이 다르면 연산이 </a:t>
            </a:r>
            <a:r>
              <a:rPr lang="ko-KR" altLang="en-US" sz="1000" dirty="0" err="1" smtClean="0">
                <a:solidFill>
                  <a:srgbClr val="00B050"/>
                </a:solidFill>
              </a:rPr>
              <a:t>오류난다</a:t>
            </a:r>
            <a:r>
              <a:rPr lang="en-US" altLang="ko-KR" sz="1000" dirty="0" smtClean="0">
                <a:solidFill>
                  <a:srgbClr val="00B050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 =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np.array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 [1, 2, 3, 4, 5] 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b =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np.array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 [1, 2, 3] 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array([1, 2, 3, 4, 5])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b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array([1, 2, 3])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 + b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Traceback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(most recent call last):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File "&lt;pyshell#116&gt;", line 1, in &lt;module&gt;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a + b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ValueError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: operands could not be broadcast together with shapes (5,) (3,)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#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앞서의 스칼라 연산하고는 다르게 오류가 난다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#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그럼 스칼라 연산을 다시 해보자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 + 1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array([2, 3, 4, 5, 6])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b + 2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array([3, 4, 5])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01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Numpy</a:t>
            </a:r>
            <a:r>
              <a:rPr lang="en-US" altLang="ko-KR" sz="3600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..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Broadcasting(3)</a:t>
            </a:r>
            <a:endParaRPr lang="en-US" altLang="ko-KR" sz="3600" dirty="0" smtClean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500034" y="1897747"/>
            <a:ext cx="8215370" cy="3093154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rgbClr val="00B050"/>
                </a:solidFill>
              </a:rPr>
              <a:t># </a:t>
            </a:r>
            <a:r>
              <a:rPr lang="ko-KR" altLang="en-US" sz="1000" dirty="0" smtClean="0">
                <a:solidFill>
                  <a:srgbClr val="00B050"/>
                </a:solidFill>
              </a:rPr>
              <a:t>일반적으로 </a:t>
            </a:r>
            <a:r>
              <a:rPr lang="ko-KR" altLang="en-US" sz="1000" dirty="0" err="1" smtClean="0">
                <a:solidFill>
                  <a:srgbClr val="00B050"/>
                </a:solidFill>
              </a:rPr>
              <a:t>넘파이는</a:t>
            </a:r>
            <a:r>
              <a:rPr lang="ko-KR" altLang="en-US" sz="1000" dirty="0" smtClean="0">
                <a:solidFill>
                  <a:srgbClr val="00B050"/>
                </a:solidFill>
              </a:rPr>
              <a:t> 형상이 다르면 연산이 </a:t>
            </a:r>
            <a:r>
              <a:rPr lang="ko-KR" altLang="en-US" sz="1000" dirty="0" err="1" smtClean="0">
                <a:solidFill>
                  <a:srgbClr val="00B050"/>
                </a:solidFill>
              </a:rPr>
              <a:t>오류난다</a:t>
            </a:r>
            <a:r>
              <a:rPr lang="en-US" altLang="ko-KR" sz="1000" dirty="0" smtClean="0">
                <a:solidFill>
                  <a:srgbClr val="00B050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그럼 스칼라 연산은 어떻게 되었지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?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연산이 가능하도록 형상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모양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)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을 확장시켜 준다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즉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,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</a:rPr>
              <a:t>브로드캐스팅을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 통해 스칼라 연산을 수행한 것임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모양이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</a:rPr>
              <a:t>맞지않는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또는 없는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)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요소에 대해서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/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전파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(Broadcasting)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시켜 연산 수행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# 3(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스칼라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) --&gt; [ 3, 3, 3, 3, 3 ]       &lt;=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이렇게 전파시켜줌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array([1, 2, 3, 4, 5])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 + 3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array([4, 5, 6, 7, 8])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01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Numpy</a:t>
            </a:r>
            <a:r>
              <a:rPr lang="en-US" altLang="ko-KR" sz="3600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..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Broadcasting(4)</a:t>
            </a:r>
            <a:endParaRPr lang="en-US" altLang="ko-KR" sz="3600" dirty="0" smtClean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500034" y="1897747"/>
            <a:ext cx="8215370" cy="3093154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rgbClr val="00B050"/>
                </a:solidFill>
              </a:rPr>
              <a:t># </a:t>
            </a:r>
            <a:r>
              <a:rPr lang="ko-KR" altLang="en-US" sz="1000" dirty="0" err="1" smtClean="0">
                <a:solidFill>
                  <a:srgbClr val="00B050"/>
                </a:solidFill>
              </a:rPr>
              <a:t>브로드캐스팅</a:t>
            </a:r>
            <a:r>
              <a:rPr lang="ko-KR" altLang="en-US" sz="1000" dirty="0" smtClean="0">
                <a:solidFill>
                  <a:srgbClr val="00B050"/>
                </a:solidFill>
              </a:rPr>
              <a:t> 기본개념 이해</a:t>
            </a:r>
            <a:r>
              <a:rPr lang="en-US" altLang="ko-KR" sz="1000" dirty="0" smtClean="0">
                <a:solidFill>
                  <a:srgbClr val="00B050"/>
                </a:solidFill>
              </a:rPr>
              <a:t>1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rgbClr val="00B050"/>
                </a:solidFill>
              </a:rPr>
              <a:t># </a:t>
            </a:r>
            <a:r>
              <a:rPr lang="ko-KR" altLang="en-US" sz="1000" dirty="0" smtClean="0">
                <a:solidFill>
                  <a:srgbClr val="00B050"/>
                </a:solidFill>
              </a:rPr>
              <a:t>아래의 결과 화면을 종이에 그려보시오</a:t>
            </a:r>
            <a:r>
              <a:rPr lang="en-US" altLang="ko-KR" sz="1000" dirty="0" smtClean="0">
                <a:solidFill>
                  <a:srgbClr val="00B050"/>
                </a:solidFill>
              </a:rPr>
              <a:t>?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 =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np.ones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 (4, 4) 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b =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np.arange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(4)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# a + b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연산 결과는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?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 + b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array([[1., 2., 3., 4.],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[1., 2., 3., 4.],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[1., 2., 3., 4.],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[1., 2., 3., 4.]])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01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Numpy</a:t>
            </a:r>
            <a:r>
              <a:rPr lang="en-US" altLang="ko-KR" sz="3600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..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Broadcasting(5)</a:t>
            </a:r>
            <a:endParaRPr lang="en-US" altLang="ko-KR" sz="3600" dirty="0" smtClean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500034" y="1897747"/>
            <a:ext cx="8215370" cy="3093154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rgbClr val="00B050"/>
                </a:solidFill>
              </a:rPr>
              <a:t># </a:t>
            </a:r>
            <a:r>
              <a:rPr lang="ko-KR" altLang="en-US" sz="1000" dirty="0" err="1" smtClean="0">
                <a:solidFill>
                  <a:srgbClr val="00B050"/>
                </a:solidFill>
              </a:rPr>
              <a:t>브로드캐스팅</a:t>
            </a:r>
            <a:r>
              <a:rPr lang="ko-KR" altLang="en-US" sz="1000" dirty="0" smtClean="0">
                <a:solidFill>
                  <a:srgbClr val="00B050"/>
                </a:solidFill>
              </a:rPr>
              <a:t> 기본개념 이해</a:t>
            </a:r>
            <a:r>
              <a:rPr lang="en-US" altLang="ko-KR" sz="1000" dirty="0" smtClean="0">
                <a:solidFill>
                  <a:srgbClr val="00B050"/>
                </a:solidFill>
              </a:rPr>
              <a:t>2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rgbClr val="00B050"/>
                </a:solidFill>
              </a:rPr>
              <a:t># </a:t>
            </a:r>
            <a:r>
              <a:rPr lang="ko-KR" altLang="en-US" sz="1000" dirty="0" smtClean="0">
                <a:solidFill>
                  <a:srgbClr val="00B050"/>
                </a:solidFill>
              </a:rPr>
              <a:t>아래의 결과 화면을 종이에 그려보시오</a:t>
            </a:r>
            <a:r>
              <a:rPr lang="en-US" altLang="ko-KR" sz="1000" dirty="0" smtClean="0">
                <a:solidFill>
                  <a:srgbClr val="00B050"/>
                </a:solidFill>
              </a:rPr>
              <a:t>?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 =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np.arange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(5).reshape(5, 1)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b =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np.arange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(5)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# a + b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연산 결과는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?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 + b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array([[0],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[1],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[2],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[3],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[4]])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b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array([0, 1, 2, 3, 4])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 + b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array([[0, 1, 2, 3, 4],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[1, 2, 3, 4, 5],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[2, 3, 4, 5, 6],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[3, 4, 5, 6, 7],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[4, 5, 6, 7, 8]])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01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Numpy</a:t>
            </a:r>
            <a:r>
              <a:rPr lang="en-US" altLang="ko-KR" sz="3600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..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Broadcasting(6)</a:t>
            </a:r>
            <a:endParaRPr lang="en-US" altLang="ko-KR" sz="3600" dirty="0" smtClean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500034" y="1897747"/>
            <a:ext cx="8215370" cy="3093154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rgbClr val="00B050"/>
                </a:solidFill>
              </a:rPr>
              <a:t># </a:t>
            </a:r>
            <a:r>
              <a:rPr lang="ko-KR" altLang="en-US" sz="1000" dirty="0" err="1" smtClean="0">
                <a:solidFill>
                  <a:srgbClr val="00B050"/>
                </a:solidFill>
              </a:rPr>
              <a:t>브로드캐스팅</a:t>
            </a:r>
            <a:r>
              <a:rPr lang="ko-KR" altLang="en-US" sz="1000" dirty="0" smtClean="0">
                <a:solidFill>
                  <a:srgbClr val="00B050"/>
                </a:solidFill>
              </a:rPr>
              <a:t> 기본개념 이해</a:t>
            </a:r>
            <a:r>
              <a:rPr lang="en-US" altLang="ko-KR" sz="1000" dirty="0" smtClean="0">
                <a:solidFill>
                  <a:srgbClr val="00B050"/>
                </a:solidFill>
              </a:rPr>
              <a:t>3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rgbClr val="00B050"/>
                </a:solidFill>
              </a:rPr>
              <a:t># </a:t>
            </a:r>
            <a:r>
              <a:rPr lang="ko-KR" altLang="en-US" sz="1000" dirty="0" smtClean="0">
                <a:solidFill>
                  <a:srgbClr val="00B050"/>
                </a:solidFill>
              </a:rPr>
              <a:t>아래의 결과는 에러가 날까요</a:t>
            </a:r>
            <a:r>
              <a:rPr lang="en-US" altLang="ko-KR" sz="1000" dirty="0" smtClean="0">
                <a:solidFill>
                  <a:srgbClr val="00B050"/>
                </a:solidFill>
              </a:rPr>
              <a:t>?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 =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np.arange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(5).reshape(5, 1)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b =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np.arange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(</a:t>
            </a:r>
            <a:r>
              <a:rPr lang="en-US" altLang="ko-KR" sz="1000" dirty="0" smtClean="0">
                <a:solidFill>
                  <a:srgbClr val="FF0000"/>
                </a:solidFill>
              </a:rPr>
              <a:t>3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# a + b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연산 결과는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?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 + b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array([[0],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[1],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[2],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[3],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       [4]])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b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array([0, 1, 2, 3, 4])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&gt;&gt;&gt; a + b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	???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01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Numpy</a:t>
            </a:r>
            <a:r>
              <a:rPr lang="en-US" altLang="ko-KR" sz="3600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..</a:t>
            </a:r>
            <a:r>
              <a:rPr lang="en-US" altLang="ko-KR" sz="3600" dirty="0" smtClean="0">
                <a:solidFill>
                  <a:srgbClr val="FFC000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Broadcasting Rule</a:t>
            </a:r>
            <a:endParaRPr lang="en-US" altLang="ko-KR" sz="3600" dirty="0" smtClean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500034" y="1897747"/>
            <a:ext cx="8215370" cy="1938992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기본적으로 다른 크기의 배열간의 산술연산은 허용되지 않는다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.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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브로드캐스팅이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일어나지 않는다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그러나 아래의 규칙하에서는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</a:rPr>
              <a:t>브로드캐스팅이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 되어져서 연산이 가능하다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.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en-US" altLang="ko-KR" sz="1000" dirty="0" smtClean="0">
                <a:solidFill>
                  <a:srgbClr val="00B0F0"/>
                </a:solidFill>
              </a:rPr>
              <a:t>	- </a:t>
            </a:r>
            <a:r>
              <a:rPr lang="ko-KR" altLang="en-US" sz="1000" dirty="0" smtClean="0">
                <a:solidFill>
                  <a:srgbClr val="00B0F0"/>
                </a:solidFill>
              </a:rPr>
              <a:t>스칼라 값과의 연산은 </a:t>
            </a:r>
            <a:r>
              <a:rPr lang="ko-KR" altLang="en-US" sz="1000" dirty="0" err="1" smtClean="0">
                <a:solidFill>
                  <a:srgbClr val="00B0F0"/>
                </a:solidFill>
              </a:rPr>
              <a:t>브로드캐스팅이</a:t>
            </a:r>
            <a:r>
              <a:rPr lang="ko-KR" altLang="en-US" sz="1000" dirty="0" smtClean="0">
                <a:solidFill>
                  <a:srgbClr val="00B0F0"/>
                </a:solidFill>
              </a:rPr>
              <a:t> 가능</a:t>
            </a:r>
            <a:r>
              <a:rPr lang="en-US" altLang="ko-KR" sz="1000" dirty="0" smtClean="0">
                <a:solidFill>
                  <a:srgbClr val="00B0F0"/>
                </a:solidFill>
              </a:rPr>
              <a:t>.</a:t>
            </a:r>
            <a:br>
              <a:rPr lang="en-US" altLang="ko-KR" sz="1000" dirty="0" smtClean="0">
                <a:solidFill>
                  <a:srgbClr val="00B0F0"/>
                </a:solidFill>
              </a:rPr>
            </a:br>
            <a:r>
              <a:rPr lang="en-US" altLang="ko-KR" sz="1000" dirty="0" smtClean="0">
                <a:solidFill>
                  <a:srgbClr val="00B0F0"/>
                </a:solidFill>
              </a:rPr>
              <a:t>	- </a:t>
            </a:r>
            <a:r>
              <a:rPr lang="ko-KR" altLang="en-US" sz="1000" dirty="0" smtClean="0">
                <a:solidFill>
                  <a:srgbClr val="00B0F0"/>
                </a:solidFill>
              </a:rPr>
              <a:t>차원이 같거나 어느 한쪽의 배열 크기가 </a:t>
            </a:r>
            <a:r>
              <a:rPr lang="en-US" altLang="ko-KR" sz="1000" dirty="0" smtClean="0">
                <a:solidFill>
                  <a:srgbClr val="00B0F0"/>
                </a:solidFill>
              </a:rPr>
              <a:t>1</a:t>
            </a:r>
            <a:r>
              <a:rPr lang="ko-KR" altLang="en-US" sz="1000" dirty="0" smtClean="0">
                <a:solidFill>
                  <a:srgbClr val="00B0F0"/>
                </a:solidFill>
              </a:rPr>
              <a:t>인 경우</a:t>
            </a:r>
            <a:r>
              <a:rPr lang="en-US" altLang="ko-KR" sz="1000" dirty="0" smtClean="0">
                <a:solidFill>
                  <a:srgbClr val="00B0F0"/>
                </a:solidFill>
              </a:rPr>
              <a:t>(</a:t>
            </a:r>
            <a:r>
              <a:rPr lang="ko-KR" altLang="en-US" sz="1000" dirty="0" smtClean="0">
                <a:solidFill>
                  <a:srgbClr val="00B0F0"/>
                </a:solidFill>
              </a:rPr>
              <a:t>행이든 열이든</a:t>
            </a:r>
            <a:r>
              <a:rPr lang="en-US" altLang="ko-KR" sz="1000" dirty="0" smtClean="0">
                <a:solidFill>
                  <a:srgbClr val="00B0F0"/>
                </a:solidFill>
              </a:rPr>
              <a:t>) </a:t>
            </a:r>
            <a:r>
              <a:rPr lang="ko-KR" altLang="en-US" sz="1000" dirty="0" err="1" smtClean="0">
                <a:solidFill>
                  <a:srgbClr val="00B0F0"/>
                </a:solidFill>
              </a:rPr>
              <a:t>브로드캐스팅이</a:t>
            </a:r>
            <a:r>
              <a:rPr lang="ko-KR" altLang="en-US" sz="1000" dirty="0" smtClean="0">
                <a:solidFill>
                  <a:srgbClr val="00B0F0"/>
                </a:solidFill>
              </a:rPr>
              <a:t> 가능</a:t>
            </a:r>
            <a:r>
              <a:rPr lang="en-US" altLang="ko-KR" sz="1000" dirty="0" smtClean="0">
                <a:solidFill>
                  <a:srgbClr val="00B0F0"/>
                </a:solidFill>
              </a:rPr>
              <a:t>.</a:t>
            </a:r>
            <a:br>
              <a:rPr lang="en-US" altLang="ko-KR" sz="1000" dirty="0" smtClean="0">
                <a:solidFill>
                  <a:srgbClr val="00B0F0"/>
                </a:solidFill>
              </a:rPr>
            </a:br>
            <a:r>
              <a:rPr lang="en-US" altLang="ko-KR" sz="1000" dirty="0" smtClean="0">
                <a:solidFill>
                  <a:srgbClr val="00B0F0"/>
                </a:solidFill>
              </a:rPr>
              <a:t>	- </a:t>
            </a:r>
            <a:r>
              <a:rPr lang="ko-KR" altLang="en-US" sz="1000" dirty="0" smtClean="0">
                <a:solidFill>
                  <a:srgbClr val="00B0F0"/>
                </a:solidFill>
              </a:rPr>
              <a:t>미팅도 짝이 맞아야 </a:t>
            </a:r>
            <a:r>
              <a:rPr lang="ko-KR" altLang="en-US" sz="1000" dirty="0" err="1" smtClean="0">
                <a:solidFill>
                  <a:srgbClr val="00B0F0"/>
                </a:solidFill>
              </a:rPr>
              <a:t>욕안먹는다</a:t>
            </a:r>
            <a:r>
              <a:rPr lang="en-US" altLang="ko-KR" sz="1000" dirty="0" smtClean="0">
                <a:solidFill>
                  <a:srgbClr val="00B0F0"/>
                </a:solidFill>
              </a:rPr>
              <a:t>. </a:t>
            </a:r>
            <a:r>
              <a:rPr lang="en-US" altLang="ko-KR" sz="1000" dirty="0" smtClean="0">
                <a:solidFill>
                  <a:srgbClr val="00B0F0"/>
                </a:solidFill>
                <a:sym typeface="Wingdings" pitchFamily="2" charset="2"/>
              </a:rPr>
              <a:t> </a:t>
            </a:r>
            <a:r>
              <a:rPr lang="ko-KR" altLang="en-US" sz="1000" dirty="0" smtClean="0">
                <a:solidFill>
                  <a:srgbClr val="00B0F0"/>
                </a:solidFill>
                <a:sym typeface="Wingdings" pitchFamily="2" charset="2"/>
              </a:rPr>
              <a:t>즉</a:t>
            </a:r>
            <a:r>
              <a:rPr lang="en-US" altLang="ko-KR" sz="1000" dirty="0" smtClean="0">
                <a:solidFill>
                  <a:srgbClr val="00B0F0"/>
                </a:solidFill>
                <a:sym typeface="Wingdings" pitchFamily="2" charset="2"/>
              </a:rPr>
              <a:t>, </a:t>
            </a:r>
            <a:r>
              <a:rPr lang="ko-KR" altLang="en-US" sz="1000" dirty="0" smtClean="0">
                <a:solidFill>
                  <a:srgbClr val="00B0F0"/>
                </a:solidFill>
                <a:sym typeface="Wingdings" pitchFamily="2" charset="2"/>
              </a:rPr>
              <a:t>차원에 대해 축</a:t>
            </a:r>
            <a:r>
              <a:rPr lang="en-US" altLang="ko-KR" sz="1000" dirty="0" smtClean="0">
                <a:solidFill>
                  <a:srgbClr val="00B0F0"/>
                </a:solidFill>
                <a:sym typeface="Wingdings" pitchFamily="2" charset="2"/>
              </a:rPr>
              <a:t>(Axis)</a:t>
            </a:r>
            <a:r>
              <a:rPr lang="ko-KR" altLang="en-US" sz="1000" dirty="0" smtClean="0">
                <a:solidFill>
                  <a:srgbClr val="00B0F0"/>
                </a:solidFill>
                <a:sym typeface="Wingdings" pitchFamily="2" charset="2"/>
              </a:rPr>
              <a:t>의 길이가 동일하다면 브로드캐스팅이 가능</a:t>
            </a:r>
            <a:r>
              <a:rPr lang="en-US" altLang="ko-KR" sz="1000" dirty="0" smtClean="0">
                <a:solidFill>
                  <a:srgbClr val="00B0F0"/>
                </a:solidFill>
                <a:sym typeface="Wingdings" pitchFamily="2" charset="2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  <a:sym typeface="Wingdings" pitchFamily="2" charset="2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시각화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(Visualization)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를 통해서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브로드캐스팅이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되는지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안되는지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여부를 기억하면 좋다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물론 그러한 시각화 예제를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넘파이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배열로 생성할 수도 있어야 하겠다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12458</TotalTime>
  <Words>11202</Words>
  <Application>Microsoft Office PowerPoint</Application>
  <PresentationFormat>화면 슬라이드 쇼(16:9)</PresentationFormat>
  <Paragraphs>2035</Paragraphs>
  <Slides>124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124</vt:i4>
      </vt:variant>
    </vt:vector>
  </HeadingPairs>
  <TitlesOfParts>
    <vt:vector size="125" baseType="lpstr">
      <vt:lpstr>Office 테마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  <vt:lpstr>슬라이드 10</vt:lpstr>
      <vt:lpstr>슬라이드 11</vt:lpstr>
      <vt:lpstr>슬라이드 12</vt:lpstr>
      <vt:lpstr>슬라이드 13</vt:lpstr>
      <vt:lpstr>슬라이드 14</vt:lpstr>
      <vt:lpstr>슬라이드 15</vt:lpstr>
      <vt:lpstr>슬라이드 16</vt:lpstr>
      <vt:lpstr>슬라이드 17</vt:lpstr>
      <vt:lpstr>슬라이드 18</vt:lpstr>
      <vt:lpstr>슬라이드 19</vt:lpstr>
      <vt:lpstr>슬라이드 20</vt:lpstr>
      <vt:lpstr>슬라이드 21</vt:lpstr>
      <vt:lpstr>슬라이드 22</vt:lpstr>
      <vt:lpstr>슬라이드 23</vt:lpstr>
      <vt:lpstr>슬라이드 24</vt:lpstr>
      <vt:lpstr>슬라이드 25</vt:lpstr>
      <vt:lpstr>슬라이드 26</vt:lpstr>
      <vt:lpstr>슬라이드 27</vt:lpstr>
      <vt:lpstr>슬라이드 28</vt:lpstr>
      <vt:lpstr>슬라이드 29</vt:lpstr>
      <vt:lpstr>슬라이드 30</vt:lpstr>
      <vt:lpstr>슬라이드 31</vt:lpstr>
      <vt:lpstr>슬라이드 32</vt:lpstr>
      <vt:lpstr>슬라이드 33</vt:lpstr>
      <vt:lpstr>슬라이드 34</vt:lpstr>
      <vt:lpstr>슬라이드 35</vt:lpstr>
      <vt:lpstr>슬라이드 36</vt:lpstr>
      <vt:lpstr>슬라이드 37</vt:lpstr>
      <vt:lpstr>슬라이드 38</vt:lpstr>
      <vt:lpstr>슬라이드 39</vt:lpstr>
      <vt:lpstr>슬라이드 40</vt:lpstr>
      <vt:lpstr>슬라이드 41</vt:lpstr>
      <vt:lpstr>슬라이드 42</vt:lpstr>
      <vt:lpstr>슬라이드 43</vt:lpstr>
      <vt:lpstr>슬라이드 44</vt:lpstr>
      <vt:lpstr>슬라이드 45</vt:lpstr>
      <vt:lpstr>슬라이드 46</vt:lpstr>
      <vt:lpstr>슬라이드 47</vt:lpstr>
      <vt:lpstr>슬라이드 48</vt:lpstr>
      <vt:lpstr>슬라이드 49</vt:lpstr>
      <vt:lpstr>슬라이드 50</vt:lpstr>
      <vt:lpstr>슬라이드 51</vt:lpstr>
      <vt:lpstr>슬라이드 52</vt:lpstr>
      <vt:lpstr>슬라이드 53</vt:lpstr>
      <vt:lpstr>슬라이드 54</vt:lpstr>
      <vt:lpstr>슬라이드 55</vt:lpstr>
      <vt:lpstr>슬라이드 56</vt:lpstr>
      <vt:lpstr>슬라이드 57</vt:lpstr>
      <vt:lpstr>슬라이드 58</vt:lpstr>
      <vt:lpstr>슬라이드 59</vt:lpstr>
      <vt:lpstr>슬라이드 60</vt:lpstr>
      <vt:lpstr>슬라이드 61</vt:lpstr>
      <vt:lpstr>슬라이드 62</vt:lpstr>
      <vt:lpstr>슬라이드 63</vt:lpstr>
      <vt:lpstr>슬라이드 64</vt:lpstr>
      <vt:lpstr>슬라이드 65</vt:lpstr>
      <vt:lpstr>슬라이드 66</vt:lpstr>
      <vt:lpstr>슬라이드 67</vt:lpstr>
      <vt:lpstr>슬라이드 68</vt:lpstr>
      <vt:lpstr>슬라이드 69</vt:lpstr>
      <vt:lpstr>슬라이드 70</vt:lpstr>
      <vt:lpstr>슬라이드 71</vt:lpstr>
      <vt:lpstr>슬라이드 72</vt:lpstr>
      <vt:lpstr>슬라이드 73</vt:lpstr>
      <vt:lpstr>슬라이드 74</vt:lpstr>
      <vt:lpstr>슬라이드 75</vt:lpstr>
      <vt:lpstr>슬라이드 76</vt:lpstr>
      <vt:lpstr>슬라이드 77</vt:lpstr>
      <vt:lpstr>슬라이드 78</vt:lpstr>
      <vt:lpstr>슬라이드 79</vt:lpstr>
      <vt:lpstr>슬라이드 80</vt:lpstr>
      <vt:lpstr>슬라이드 81</vt:lpstr>
      <vt:lpstr>슬라이드 82</vt:lpstr>
      <vt:lpstr>슬라이드 83</vt:lpstr>
      <vt:lpstr>슬라이드 84</vt:lpstr>
      <vt:lpstr>슬라이드 85</vt:lpstr>
      <vt:lpstr>슬라이드 86</vt:lpstr>
      <vt:lpstr>슬라이드 87</vt:lpstr>
      <vt:lpstr>슬라이드 88</vt:lpstr>
      <vt:lpstr>슬라이드 89</vt:lpstr>
      <vt:lpstr>슬라이드 90</vt:lpstr>
      <vt:lpstr>슬라이드 91</vt:lpstr>
      <vt:lpstr>슬라이드 92</vt:lpstr>
      <vt:lpstr>슬라이드 93</vt:lpstr>
      <vt:lpstr>슬라이드 94</vt:lpstr>
      <vt:lpstr>슬라이드 95</vt:lpstr>
      <vt:lpstr>슬라이드 96</vt:lpstr>
      <vt:lpstr>슬라이드 97</vt:lpstr>
      <vt:lpstr>슬라이드 98</vt:lpstr>
      <vt:lpstr>슬라이드 99</vt:lpstr>
      <vt:lpstr>슬라이드 100</vt:lpstr>
      <vt:lpstr>슬라이드 101</vt:lpstr>
      <vt:lpstr>슬라이드 102</vt:lpstr>
      <vt:lpstr>슬라이드 103</vt:lpstr>
      <vt:lpstr>슬라이드 104</vt:lpstr>
      <vt:lpstr>슬라이드 105</vt:lpstr>
      <vt:lpstr>슬라이드 106</vt:lpstr>
      <vt:lpstr>슬라이드 107</vt:lpstr>
      <vt:lpstr>슬라이드 108</vt:lpstr>
      <vt:lpstr>슬라이드 109</vt:lpstr>
      <vt:lpstr>슬라이드 110</vt:lpstr>
      <vt:lpstr>슬라이드 111</vt:lpstr>
      <vt:lpstr>슬라이드 112</vt:lpstr>
      <vt:lpstr>슬라이드 113</vt:lpstr>
      <vt:lpstr>슬라이드 114</vt:lpstr>
      <vt:lpstr>슬라이드 115</vt:lpstr>
      <vt:lpstr>슬라이드 116</vt:lpstr>
      <vt:lpstr>슬라이드 117</vt:lpstr>
      <vt:lpstr>슬라이드 118</vt:lpstr>
      <vt:lpstr>슬라이드 119</vt:lpstr>
      <vt:lpstr>슬라이드 120</vt:lpstr>
      <vt:lpstr>슬라이드 121</vt:lpstr>
      <vt:lpstr>슬라이드 122</vt:lpstr>
      <vt:lpstr>슬라이드 123</vt:lpstr>
      <vt:lpstr>슬라이드 124</vt:lpstr>
    </vt:vector>
  </TitlesOfParts>
  <Company>R&amp;D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설치시 주의사항</dc:title>
  <dc:creator>Microsoft Corporation</dc:creator>
  <cp:lastModifiedBy>innerweb</cp:lastModifiedBy>
  <cp:revision>1555</cp:revision>
  <dcterms:created xsi:type="dcterms:W3CDTF">2006-10-05T04:04:58Z</dcterms:created>
  <dcterms:modified xsi:type="dcterms:W3CDTF">2020-08-11T04:53:15Z</dcterms:modified>
</cp:coreProperties>
</file>