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3" r:id="rId2"/>
    <p:sldId id="259" r:id="rId3"/>
    <p:sldId id="261" r:id="rId4"/>
    <p:sldId id="260" r:id="rId5"/>
    <p:sldId id="262" r:id="rId6"/>
    <p:sldId id="264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83" d="100"/>
          <a:sy n="83" d="100"/>
        </p:scale>
        <p:origin x="52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9E69FB-C308-48F1-BBAF-A53E39FA10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D19A7-B0BC-45DC-BD14-D88165E36B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58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learnaday.kr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2053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697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1158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BA18D1B8-2F56-4284-B346-1FEFA561C154}"/>
              </a:ext>
            </a:extLst>
          </p:cNvPr>
          <p:cNvSpPr/>
          <p:nvPr userDrawn="1"/>
        </p:nvSpPr>
        <p:spPr>
          <a:xfrm>
            <a:off x="328471" y="896648"/>
            <a:ext cx="412072" cy="15979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2745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3344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200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410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5662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6722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2914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3649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altLang="ko-KR"/>
              <a:t>learnaday.kr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2979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13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21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비즈니스를 위한 통계학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경제경영통계의 소개 및 데이터</a:t>
            </a:r>
            <a:br>
              <a:rPr lang="en-US" altLang="ko-KR" sz="3600" dirty="0"/>
            </a:br>
            <a:r>
              <a:rPr lang="en-US" altLang="ko-KR" sz="3600" dirty="0"/>
              <a:t>Ⅰ-3- 4 </a:t>
            </a:r>
            <a:r>
              <a:rPr lang="ko-KR" altLang="en-US" sz="3600" dirty="0"/>
              <a:t>기초수학</a:t>
            </a:r>
            <a:r>
              <a:rPr lang="en-US" altLang="ko-KR" sz="3600" dirty="0"/>
              <a:t>4</a:t>
            </a:r>
            <a:r>
              <a:rPr lang="en-US" altLang="ko-KR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 (</a:t>
            </a:r>
            <a:r>
              <a:rPr lang="ko-KR" altLang="en-US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함수의 적분</a:t>
            </a:r>
            <a:r>
              <a:rPr lang="en-US" altLang="ko-KR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아이티고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일변수함수의 적분이란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6400200" cy="14707640"/>
          </a:xfrm>
        </p:spPr>
        <p:txBody>
          <a:bodyPr/>
          <a:lstStyle/>
          <a:p>
            <a:r>
              <a:rPr lang="ko-KR" altLang="en-US" dirty="0"/>
              <a:t>함수           가 </a:t>
            </a:r>
            <a:r>
              <a:rPr lang="ko-KR" altLang="en-US" dirty="0" err="1"/>
              <a:t>닫힌구간</a:t>
            </a:r>
            <a:r>
              <a:rPr lang="ko-KR" altLang="en-US" dirty="0"/>
              <a:t>                   에서 정의된 연속함수 일 때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 err="1"/>
              <a:t>닫힌구간을</a:t>
            </a:r>
            <a:r>
              <a:rPr lang="ko-KR" altLang="en-US" dirty="0"/>
              <a:t> 동일한 폭                             을 갖는 각 점을      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 라 하자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ko-KR" altLang="en-US" dirty="0"/>
              <a:t>임의의 점                                     에 대해서 </a:t>
            </a:r>
          </a:p>
          <a:p>
            <a:endParaRPr lang="en-US" altLang="ko-KR" dirty="0"/>
          </a:p>
          <a:p>
            <a:endParaRPr lang="ko-KR" altLang="en-US" dirty="0"/>
          </a:p>
          <a:p>
            <a:pPr marL="0" indent="0">
              <a:buNone/>
            </a:pPr>
            <a:r>
              <a:rPr lang="ko-KR" altLang="en-US" dirty="0"/>
              <a:t>위의 극한값이 존재하면 </a:t>
            </a:r>
            <a:r>
              <a:rPr lang="ko-KR" altLang="en-US" dirty="0" err="1"/>
              <a:t>적분가능</a:t>
            </a:r>
            <a:r>
              <a:rPr lang="en-US" altLang="ko-KR" dirty="0"/>
              <a:t>(</a:t>
            </a:r>
            <a:r>
              <a:rPr lang="en-US" altLang="ko-KR" dirty="0" err="1"/>
              <a:t>integrable</a:t>
            </a:r>
            <a:r>
              <a:rPr lang="en-US" altLang="ko-KR" dirty="0"/>
              <a:t>)</a:t>
            </a:r>
            <a:r>
              <a:rPr lang="ko-KR" altLang="en-US" dirty="0"/>
              <a:t>하다고 한다</a:t>
            </a:r>
            <a:r>
              <a:rPr lang="en-US" altLang="ko-KR" dirty="0"/>
              <a:t>.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9014726" cy="15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510045928" descr="DRW00004f6c6c7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472" y="1827213"/>
            <a:ext cx="70643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" name="_x599729592" descr="DRW00004f6c6c8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233" y="1824748"/>
            <a:ext cx="60483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3" name="_x510029080" descr="DRW00004f6c6c9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816" y="2152878"/>
            <a:ext cx="155575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5" name="_x510034768" descr="DRW00004f6c6c9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539" y="2302104"/>
            <a:ext cx="3657600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3" name="_x510035560" descr="DRW00004f6c6ca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071" y="3134830"/>
            <a:ext cx="1958975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5" name="_x510038296" descr="DRW00004f6c6ca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472" y="3586729"/>
            <a:ext cx="4100513" cy="83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609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미적분학의</a:t>
            </a:r>
            <a:r>
              <a:rPr lang="ko-KR" altLang="en-US" dirty="0"/>
              <a:t> 기본정리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6400200" cy="14707640"/>
          </a:xfrm>
        </p:spPr>
        <p:txBody>
          <a:bodyPr/>
          <a:lstStyle/>
          <a:p>
            <a:r>
              <a:rPr lang="en-US" altLang="ko-KR" dirty="0"/>
              <a:t>(1) </a:t>
            </a:r>
            <a:r>
              <a:rPr lang="ko-KR" altLang="en-US" dirty="0" err="1"/>
              <a:t>미적분학의</a:t>
            </a:r>
            <a:r>
              <a:rPr lang="ko-KR" altLang="en-US" dirty="0"/>
              <a:t> 기본정리</a:t>
            </a:r>
            <a:r>
              <a:rPr lang="en-US" altLang="ko-KR" dirty="0"/>
              <a:t>1</a:t>
            </a:r>
          </a:p>
          <a:p>
            <a:pPr marL="0" indent="0">
              <a:buNone/>
            </a:pPr>
            <a:r>
              <a:rPr lang="ko-KR" altLang="en-US" dirty="0"/>
              <a:t>함수      가 </a:t>
            </a:r>
            <a:r>
              <a:rPr lang="ko-KR" altLang="en-US" dirty="0" err="1"/>
              <a:t>닫힌구간</a:t>
            </a:r>
            <a:r>
              <a:rPr lang="ko-KR" altLang="en-US" dirty="0"/>
              <a:t>             에서 연속이라 하고 다음과 같이 정의하자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en-US" altLang="ko-KR" dirty="0"/>
              <a:t>  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                               </a:t>
            </a:r>
            <a:r>
              <a:rPr lang="ko-KR" altLang="en-US" dirty="0"/>
              <a:t>이다</a:t>
            </a:r>
            <a:r>
              <a:rPr lang="en-US" altLang="ko-KR" dirty="0"/>
              <a:t>. </a:t>
            </a:r>
          </a:p>
          <a:p>
            <a:r>
              <a:rPr lang="en-US" altLang="ko-KR" dirty="0"/>
              <a:t>(2) </a:t>
            </a:r>
            <a:r>
              <a:rPr lang="ko-KR" altLang="en-US" dirty="0" err="1"/>
              <a:t>미적분학의</a:t>
            </a:r>
            <a:r>
              <a:rPr lang="ko-KR" altLang="en-US" dirty="0"/>
              <a:t> 기본정리</a:t>
            </a:r>
            <a:r>
              <a:rPr lang="en-US" altLang="ko-KR" dirty="0"/>
              <a:t>2</a:t>
            </a:r>
          </a:p>
          <a:p>
            <a:pPr marL="0" indent="0">
              <a:buNone/>
            </a:pPr>
            <a:r>
              <a:rPr lang="ko-KR" altLang="en-US" dirty="0"/>
              <a:t>                                   이라 하면 다음이 성립한다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endParaRPr lang="ko-KR" altLang="en-US" dirty="0"/>
          </a:p>
          <a:p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9014726" cy="15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6" name="_x510045352" descr="DRW00004f6c6ce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211" y="2278743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8" name="_x510046504" descr="DRW00004f6c6cf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940" y="2278743"/>
            <a:ext cx="59531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" name="_x510048088" descr="DRW00004f6c6d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550" y="2830286"/>
            <a:ext cx="23749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2" name="_x510042544" descr="DRW00004f6c6d0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748" y="3628118"/>
            <a:ext cx="167957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4" name="_x599749248" descr="DRW00004f6c6d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23" y="4582886"/>
            <a:ext cx="17748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6" name="_x599745072" descr="DRW00004f6c6d1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62" y="5464628"/>
            <a:ext cx="3267075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096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다변수함수의 적분이란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r>
              <a:rPr lang="ko-KR" altLang="en-US" dirty="0"/>
              <a:t>영역          위에서        의 이중 적분을 </a:t>
            </a:r>
            <a:r>
              <a:rPr lang="en-US" altLang="ko-KR" dirty="0"/>
              <a:t>(</a:t>
            </a:r>
            <a:r>
              <a:rPr lang="ko-KR" altLang="en-US" dirty="0"/>
              <a:t>극한이 존재하면</a:t>
            </a:r>
            <a:r>
              <a:rPr lang="en-US" altLang="ko-KR" dirty="0"/>
              <a:t>) </a:t>
            </a:r>
            <a:r>
              <a:rPr lang="ko-KR" altLang="en-US" dirty="0"/>
              <a:t>다음과 같이 정의한다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" name="_x638340648" descr="DRW00004f6c6d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358" y="1828768"/>
            <a:ext cx="2286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5" name="_x638342880" descr="DRW00004f6c6d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243" y="1847429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7" name="_x638343096" descr="DRW00004f6c6d4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862" y="3029889"/>
            <a:ext cx="6551613" cy="85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208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  <a:r>
              <a:rPr lang="en-US" altLang="ko-KR" dirty="0"/>
              <a:t>(example)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ko-KR" dirty="0"/>
              <a:t>(1) </a:t>
            </a:r>
            <a:r>
              <a:rPr lang="ko-KR" altLang="en-US" dirty="0"/>
              <a:t>정적분                     의 값을 </a:t>
            </a:r>
            <a:r>
              <a:rPr lang="ko-KR" altLang="en-US" dirty="0" err="1"/>
              <a:t>계산하시오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(2) </a:t>
            </a:r>
            <a:r>
              <a:rPr lang="ko-KR" altLang="en-US" dirty="0" err="1"/>
              <a:t>적분값</a:t>
            </a:r>
            <a:r>
              <a:rPr lang="ko-KR" altLang="en-US" dirty="0"/>
              <a:t>                                        을 </a:t>
            </a:r>
            <a:r>
              <a:rPr lang="ko-KR" altLang="en-US" dirty="0" err="1"/>
              <a:t>계산하시오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endParaRPr lang="en-US" altLang="ko-KR" dirty="0"/>
          </a:p>
          <a:p>
            <a:pPr marL="457200" indent="-457200">
              <a:buAutoNum type="arabicParenBoth" startAt="3"/>
            </a:pPr>
            <a:r>
              <a:rPr lang="ko-KR" altLang="en-US" dirty="0"/>
              <a:t>               과                          으로 둘러싸인 영역</a:t>
            </a:r>
            <a:r>
              <a:rPr lang="en-US" altLang="ko-KR" dirty="0"/>
              <a:t>(</a:t>
            </a:r>
            <a:r>
              <a:rPr lang="ko-KR" altLang="en-US" dirty="0"/>
              <a:t>경계를 포함</a:t>
            </a:r>
            <a:r>
              <a:rPr lang="en-US" altLang="ko-KR" dirty="0"/>
              <a:t>)</a:t>
            </a:r>
            <a:r>
              <a:rPr lang="ko-KR" altLang="en-US" dirty="0"/>
              <a:t>을            라  할 때                  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                                       </a:t>
            </a:r>
            <a:r>
              <a:rPr lang="ko-KR" altLang="en-US" dirty="0"/>
              <a:t>를 구하시오</a:t>
            </a:r>
            <a:r>
              <a:rPr lang="en-US" altLang="ko-KR" dirty="0"/>
              <a:t>. </a:t>
            </a:r>
          </a:p>
          <a:p>
            <a:r>
              <a:rPr lang="en-US" altLang="ko-KR" dirty="0"/>
              <a:t>  </a:t>
            </a:r>
          </a:p>
          <a:p>
            <a:pPr marL="0" indent="0">
              <a:buNone/>
            </a:pPr>
            <a:endParaRPr lang="ko-KR" altLang="en-US" dirty="0"/>
          </a:p>
          <a:p>
            <a:pPr marL="0" indent="0">
              <a:buNone/>
            </a:pP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7" name="_x504665720" descr="DRW00004f6c6d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677" y="1794903"/>
            <a:ext cx="11430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099" name="_x504720224" descr="DRW00004f6c6d8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343" y="2667000"/>
            <a:ext cx="2141538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101" name="_x504721232" descr="DRW00004f6c6d9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000" y="3578921"/>
            <a:ext cx="947738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103" name="_x504721808" descr="DRW00004f6c6da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852" y="3560255"/>
            <a:ext cx="1270000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105" name="_x504727424" descr="DRW00004f6c6da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550" y="3636313"/>
            <a:ext cx="2286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107" name="_x510011512" descr="DRW00004f6c6db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4140200"/>
            <a:ext cx="1941513" cy="67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882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1AE67A-E77A-4C72-8B11-190C670D0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적분의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10CF964-C86C-453C-8062-5A2E2CAA7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경영경제학에서의 응용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652464C-4EBC-4502-8C7B-50E1BDD18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48349"/>
            <a:ext cx="10169801" cy="190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153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1AE67A-E77A-4C72-8B11-190C670D0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적분의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10CF964-C86C-453C-8062-5A2E2CAA7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6202989-39DA-4E17-8B62-5BDFE074F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582" y="2298733"/>
            <a:ext cx="9762836" cy="145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90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1AE67A-E77A-4C72-8B11-190C670D0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적분의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10CF964-C86C-453C-8062-5A2E2CAA7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AA27F8E-F9BE-49FB-B61E-EFD955ED9A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331032"/>
            <a:ext cx="9781309" cy="266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407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1AE67A-E77A-4C72-8B11-190C670D0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적분의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10CF964-C86C-453C-8062-5A2E2CAA7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12C6F00-B6A3-46A3-B4E2-3180D8EE7A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255" y="2165497"/>
            <a:ext cx="9291782" cy="318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85369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1524</TotalTime>
  <Words>158</Words>
  <Application>Microsoft Office PowerPoint</Application>
  <PresentationFormat>와이드스크린</PresentationFormat>
  <Paragraphs>38</Paragraphs>
  <Slides>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08서울남산체 B</vt:lpstr>
      <vt:lpstr>맑은 고딕</vt:lpstr>
      <vt:lpstr>Calibri</vt:lpstr>
      <vt:lpstr>Calibri Light</vt:lpstr>
      <vt:lpstr>추억</vt:lpstr>
      <vt:lpstr>비즈니스를 위한 통계학 Part1 경제경영통계의 소개 및 데이터 Ⅰ-3- 4 기초수학4 (함수의 적분) </vt:lpstr>
      <vt:lpstr>일변수함수의 적분이란?</vt:lpstr>
      <vt:lpstr>미적분학의 기본정리</vt:lpstr>
      <vt:lpstr>다변수함수의 적분이란?</vt:lpstr>
      <vt:lpstr>예제(example)</vt:lpstr>
      <vt:lpstr>적분의 활용</vt:lpstr>
      <vt:lpstr>적분의 활용</vt:lpstr>
      <vt:lpstr>적분의 활용</vt:lpstr>
      <vt:lpstr>적분의 활용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Lee Teddy</dc:creator>
  <cp:lastModifiedBy>정훈 이</cp:lastModifiedBy>
  <cp:revision>48</cp:revision>
  <dcterms:created xsi:type="dcterms:W3CDTF">2019-12-24T09:09:29Z</dcterms:created>
  <dcterms:modified xsi:type="dcterms:W3CDTF">2020-05-30T10:52:25Z</dcterms:modified>
</cp:coreProperties>
</file>