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65" r:id="rId2"/>
    <p:sldId id="259" r:id="rId3"/>
    <p:sldId id="261" r:id="rId4"/>
    <p:sldId id="260" r:id="rId5"/>
    <p:sldId id="263" r:id="rId6"/>
    <p:sldId id="264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83" d="100"/>
          <a:sy n="83" d="100"/>
        </p:scale>
        <p:origin x="523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154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9E69FB-C308-48F1-BBAF-A53E39FA10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DD19A7-B0BC-45DC-BD14-D88165E36B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587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learnaday.kr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0373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0488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1796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A88B8674-98EE-43B9-9B9F-2AD5ED992B20}"/>
              </a:ext>
            </a:extLst>
          </p:cNvPr>
          <p:cNvSpPr/>
          <p:nvPr userDrawn="1"/>
        </p:nvSpPr>
        <p:spPr>
          <a:xfrm>
            <a:off x="328471" y="896648"/>
            <a:ext cx="412072" cy="15979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8774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3955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64370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9048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5593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92958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4471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9280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lang="en-US" altLang="ko-KR"/>
              <a:t>learnaday.kr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6440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gif"/><Relationship Id="rId3" Type="http://schemas.openxmlformats.org/officeDocument/2006/relationships/image" Target="../media/image6.gif"/><Relationship Id="rId7" Type="http://schemas.openxmlformats.org/officeDocument/2006/relationships/image" Target="../media/image10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10" Type="http://schemas.openxmlformats.org/officeDocument/2006/relationships/image" Target="../media/image13.gif"/><Relationship Id="rId4" Type="http://schemas.openxmlformats.org/officeDocument/2006/relationships/image" Target="../media/image7.gif"/><Relationship Id="rId9" Type="http://schemas.openxmlformats.org/officeDocument/2006/relationships/image" Target="../media/image1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비즈니스를 위한 통계학</a:t>
            </a:r>
            <a:br>
              <a:rPr lang="en-US" altLang="ko-KR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</a:rPr>
              <a:t>경제경영통계의 소개 및 데이터</a:t>
            </a:r>
            <a:br>
              <a:rPr lang="en-US" altLang="ko-KR" sz="3600"/>
            </a:br>
            <a:r>
              <a:rPr lang="en-US" altLang="ko-KR" sz="3600"/>
              <a:t>Ⅰ-3-3 </a:t>
            </a:r>
            <a:r>
              <a:rPr lang="ko-KR" altLang="en-US" sz="3600" dirty="0"/>
              <a:t>기초수학</a:t>
            </a:r>
            <a:r>
              <a:rPr lang="en-US" altLang="ko-KR" sz="3600" dirty="0"/>
              <a:t>3(</a:t>
            </a:r>
            <a:r>
              <a:rPr lang="ko-KR" altLang="en-US" sz="3600" dirty="0"/>
              <a:t>함수의 미분</a:t>
            </a:r>
            <a:r>
              <a:rPr lang="en-US" altLang="ko-KR" sz="3600" dirty="0"/>
              <a:t>)</a:t>
            </a:r>
            <a:r>
              <a:rPr lang="ko-KR" altLang="en-US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아이티고 강사 이정훈</a:t>
            </a:r>
          </a:p>
        </p:txBody>
      </p:sp>
    </p:spTree>
    <p:extLst>
      <p:ext uri="{BB962C8B-B14F-4D97-AF65-F5344CB8AC3E}">
        <p14:creationId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70C8AB6-470F-459C-99DE-E5C536E49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일변수함수의 미분이란</a:t>
            </a:r>
            <a:r>
              <a:rPr lang="en-US" altLang="ko-KR" dirty="0"/>
              <a:t>?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42200C-2383-4157-9646-A9A18648C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6400200" cy="14707640"/>
          </a:xfrm>
        </p:spPr>
        <p:txBody>
          <a:bodyPr/>
          <a:lstStyle/>
          <a:p>
            <a:r>
              <a:rPr lang="ko-KR" altLang="en-US" dirty="0"/>
              <a:t>함수    에 대하여</a:t>
            </a:r>
            <a:endParaRPr lang="en-US" altLang="ko-KR" dirty="0"/>
          </a:p>
          <a:p>
            <a:pPr marL="0" indent="0">
              <a:buNone/>
            </a:pPr>
            <a:endParaRPr lang="ko-KR" altLang="en-US" dirty="0"/>
          </a:p>
          <a:p>
            <a:endParaRPr lang="ko-KR" altLang="en-US" dirty="0"/>
          </a:p>
          <a:p>
            <a:pPr marL="0" indent="0">
              <a:buNone/>
            </a:pPr>
            <a:r>
              <a:rPr lang="ko-KR" altLang="en-US" dirty="0"/>
              <a:t>  을 만족하면 함수    가                에서 미분가능하다 </a:t>
            </a:r>
            <a:r>
              <a:rPr lang="ko-KR" altLang="en-US" dirty="0" err="1"/>
              <a:t>라고</a:t>
            </a:r>
            <a:r>
              <a:rPr lang="ko-KR" altLang="en-US" dirty="0"/>
              <a:t> 한다</a:t>
            </a:r>
            <a:r>
              <a:rPr lang="en-US" altLang="ko-KR" dirty="0"/>
              <a:t>.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9014726" cy="1545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5" name="_x638296008" descr="DRW00004f6c6ae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5836" y="1779588"/>
            <a:ext cx="161925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1" name="_x638311704" descr="DRW00004f6c6ae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093" y="2307771"/>
            <a:ext cx="3325813" cy="741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3" name="_x638312712" descr="DRW00004f6c6af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7846" y="3124200"/>
            <a:ext cx="161925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5" name="_x638315016" descr="DRW00004f6c6af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7446" y="3124200"/>
            <a:ext cx="70008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66090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70C8AB6-470F-459C-99DE-E5C536E49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미분법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42200C-2383-4157-9646-A9A18648C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6400200" cy="14707640"/>
          </a:xfrm>
        </p:spPr>
        <p:txBody>
          <a:bodyPr/>
          <a:lstStyle/>
          <a:p>
            <a:endParaRPr lang="en-US" altLang="ko-KR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9014726" cy="1545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79" name="_x638304432" descr="DRW00004f6c6bb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0612" y="1895476"/>
            <a:ext cx="1387475" cy="70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8" name="_x638307240" descr="DRW00004f6c6bb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6393" y="1895476"/>
            <a:ext cx="2208213" cy="70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7" name="_x638311992" descr="DRW00004f6c6bb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2912" y="1860550"/>
            <a:ext cx="1816100" cy="70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6" name="_x638311128" descr="DRW00004f6c6bb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0612" y="2703513"/>
            <a:ext cx="2606675" cy="70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5" name="_x638309976" descr="DRW00004f6c6bb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2018" y="2654301"/>
            <a:ext cx="2587625" cy="70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4" name="_x638313432" descr="DRW00004f6c6bbc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926" y="3608907"/>
            <a:ext cx="3054350" cy="70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3" name="_x638314440" descr="DRW00004f6c6bb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3151" y="3569445"/>
            <a:ext cx="2654300" cy="75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_x638314080" descr="DRW00004f6c6bc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8087" y="4451351"/>
            <a:ext cx="3902075" cy="70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_x638316096" descr="DRW00004f6c6bcc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64925"/>
            <a:ext cx="2749550" cy="70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ctangle 3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9" name="Rectangle 33"/>
          <p:cNvSpPr>
            <a:spLocks noChangeArrowheads="1"/>
          </p:cNvSpPr>
          <p:nvPr/>
        </p:nvSpPr>
        <p:spPr bwMode="auto">
          <a:xfrm>
            <a:off x="0" y="11588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" name="Rectangle 34"/>
          <p:cNvSpPr>
            <a:spLocks noChangeArrowheads="1"/>
          </p:cNvSpPr>
          <p:nvPr/>
        </p:nvSpPr>
        <p:spPr bwMode="auto">
          <a:xfrm>
            <a:off x="0" y="18605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" name="Rectangle 35"/>
          <p:cNvSpPr>
            <a:spLocks noChangeArrowheads="1"/>
          </p:cNvSpPr>
          <p:nvPr/>
        </p:nvSpPr>
        <p:spPr bwMode="auto">
          <a:xfrm>
            <a:off x="0" y="25622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2" name="Rectangle 36"/>
          <p:cNvSpPr>
            <a:spLocks noChangeArrowheads="1"/>
          </p:cNvSpPr>
          <p:nvPr/>
        </p:nvSpPr>
        <p:spPr bwMode="auto">
          <a:xfrm>
            <a:off x="0" y="32639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3" name="Rectangle 37"/>
          <p:cNvSpPr>
            <a:spLocks noChangeArrowheads="1"/>
          </p:cNvSpPr>
          <p:nvPr/>
        </p:nvSpPr>
        <p:spPr bwMode="auto">
          <a:xfrm>
            <a:off x="0" y="44227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4" name="Rectangle 38"/>
          <p:cNvSpPr>
            <a:spLocks noChangeArrowheads="1"/>
          </p:cNvSpPr>
          <p:nvPr/>
        </p:nvSpPr>
        <p:spPr bwMode="auto">
          <a:xfrm>
            <a:off x="0" y="51244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0" y="63404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7" name="Rectangle 41"/>
          <p:cNvSpPr>
            <a:spLocks noChangeArrowheads="1"/>
          </p:cNvSpPr>
          <p:nvPr/>
        </p:nvSpPr>
        <p:spPr bwMode="auto">
          <a:xfrm>
            <a:off x="0" y="77438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8" name="Rectangle 42"/>
          <p:cNvSpPr>
            <a:spLocks noChangeArrowheads="1"/>
          </p:cNvSpPr>
          <p:nvPr/>
        </p:nvSpPr>
        <p:spPr bwMode="auto">
          <a:xfrm>
            <a:off x="0" y="84455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한컴바탕" panose="02030600000101010101" pitchFamily="18" charset="2"/>
              </a:rPr>
              <a:t>		</a:t>
            </a:r>
            <a:endParaRPr kumimoji="0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9" name="Rectangle 43"/>
          <p:cNvSpPr>
            <a:spLocks noChangeArrowheads="1"/>
          </p:cNvSpPr>
          <p:nvPr/>
        </p:nvSpPr>
        <p:spPr bwMode="auto">
          <a:xfrm>
            <a:off x="0" y="96043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한컴바탕" panose="02030600000101010101" pitchFamily="18" charset="2"/>
              </a:rPr>
              <a:t> </a:t>
            </a:r>
            <a:endParaRPr kumimoji="0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0" name="Rectangle 44"/>
          <p:cNvSpPr>
            <a:spLocks noChangeArrowheads="1"/>
          </p:cNvSpPr>
          <p:nvPr/>
        </p:nvSpPr>
        <p:spPr bwMode="auto">
          <a:xfrm>
            <a:off x="0" y="103060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한컴바탕" panose="02030600000101010101" pitchFamily="18" charset="2"/>
              </a:rPr>
              <a:t>		</a:t>
            </a:r>
            <a:endParaRPr kumimoji="0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1" name="Rectangle 45"/>
          <p:cNvSpPr>
            <a:spLocks noChangeArrowheads="1"/>
          </p:cNvSpPr>
          <p:nvPr/>
        </p:nvSpPr>
        <p:spPr bwMode="auto">
          <a:xfrm>
            <a:off x="0" y="114649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한컴바탕" panose="02030600000101010101" pitchFamily="18" charset="2"/>
              </a:rPr>
              <a:t> </a:t>
            </a:r>
            <a:endParaRPr kumimoji="0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00968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70C8AB6-470F-459C-99DE-E5C536E49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다변수함수의 미분이란</a:t>
            </a:r>
            <a:r>
              <a:rPr lang="en-US" altLang="ko-KR" dirty="0"/>
              <a:t>?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42200C-2383-4157-9646-A9A18648C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709" y="1825625"/>
            <a:ext cx="10515599" cy="4351338"/>
          </a:xfrm>
        </p:spPr>
        <p:txBody>
          <a:bodyPr/>
          <a:lstStyle/>
          <a:p>
            <a:r>
              <a:rPr lang="ko-KR" altLang="en-US" dirty="0" err="1"/>
              <a:t>이변수함수</a:t>
            </a:r>
            <a:r>
              <a:rPr lang="ko-KR" altLang="en-US" dirty="0"/>
              <a:t>       의 편도함수는 다음과 같이 정의된 함수이다</a:t>
            </a:r>
            <a:r>
              <a:rPr lang="en-US" altLang="ko-KR" dirty="0"/>
              <a:t>.</a:t>
            </a:r>
          </a:p>
          <a:p>
            <a:pPr marL="0" indent="0">
              <a:buNone/>
            </a:pPr>
            <a:endParaRPr lang="en-US" altLang="ko-KR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6" name="_x510099064" descr="DRW00004f6c6be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2856" y="2946400"/>
            <a:ext cx="4567238" cy="741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075" name="_x510033976" descr="DRW00004f6c6be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1906" y="4001294"/>
            <a:ext cx="4548188" cy="741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077" name="_x510033040" descr="DRW00004f6c6bf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4297" y="1800776"/>
            <a:ext cx="161925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9208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70C8AB6-470F-459C-99DE-E5C536E49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연쇄법칙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42200C-2383-4157-9646-A9A18648C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709" y="1825625"/>
            <a:ext cx="10515599" cy="4351338"/>
          </a:xfrm>
        </p:spPr>
        <p:txBody>
          <a:bodyPr/>
          <a:lstStyle/>
          <a:p>
            <a:r>
              <a:rPr lang="ko-KR" altLang="en-US" dirty="0"/>
              <a:t>다음과 같은 형태로 미분한다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pPr marL="0" indent="0">
              <a:buNone/>
            </a:pPr>
            <a:endParaRPr lang="en-US" altLang="ko-KR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5121" name="_x510035056" descr="DRW00004f6c6c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831" y="2615406"/>
            <a:ext cx="2954338" cy="70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5123" name="_x510037216" descr="DRW00004f6c6c0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4370" y="3650456"/>
            <a:ext cx="6264275" cy="70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72964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70C8AB6-470F-459C-99DE-E5C536E49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그라디언트</a:t>
            </a:r>
            <a:r>
              <a:rPr lang="ko-KR" altLang="en-US" dirty="0"/>
              <a:t> 함수와 </a:t>
            </a:r>
            <a:r>
              <a:rPr lang="ko-KR" altLang="en-US" dirty="0" err="1"/>
              <a:t>방향도함수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42200C-2383-4157-9646-A9A18648C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709" y="1825625"/>
            <a:ext cx="10515599" cy="4351338"/>
          </a:xfrm>
        </p:spPr>
        <p:txBody>
          <a:bodyPr/>
          <a:lstStyle/>
          <a:p>
            <a:r>
              <a:rPr lang="en-US" altLang="ko-KR" dirty="0"/>
              <a:t>(1) </a:t>
            </a:r>
            <a:r>
              <a:rPr lang="ko-KR" altLang="en-US" dirty="0"/>
              <a:t>함수    의 물매</a:t>
            </a:r>
            <a:r>
              <a:rPr lang="en-US" altLang="ko-KR" dirty="0"/>
              <a:t>(</a:t>
            </a:r>
            <a:r>
              <a:rPr lang="ko-KR" altLang="en-US" dirty="0"/>
              <a:t>또는 경사도 또는 </a:t>
            </a:r>
            <a:r>
              <a:rPr lang="ko-KR" altLang="en-US" dirty="0" err="1"/>
              <a:t>그래디언트</a:t>
            </a:r>
            <a:r>
              <a:rPr lang="en-US" altLang="ko-KR" dirty="0"/>
              <a:t>)</a:t>
            </a:r>
            <a:r>
              <a:rPr lang="ko-KR" altLang="en-US" dirty="0"/>
              <a:t>는 다음과 같이 정의된 벡터 함수이다</a:t>
            </a:r>
            <a:r>
              <a:rPr lang="en-US" altLang="ko-KR" dirty="0"/>
              <a:t>.</a:t>
            </a:r>
          </a:p>
          <a:p>
            <a:pPr marL="0" indent="0">
              <a:buNone/>
            </a:pPr>
            <a:endParaRPr lang="en-US" altLang="ko-KR" dirty="0"/>
          </a:p>
          <a:p>
            <a:endParaRPr lang="en-US" altLang="ko-KR" dirty="0"/>
          </a:p>
          <a:p>
            <a:endParaRPr lang="en-US" altLang="ko-KR"/>
          </a:p>
          <a:p>
            <a:endParaRPr lang="en-US" altLang="ko-KR" dirty="0"/>
          </a:p>
          <a:p>
            <a:r>
              <a:rPr lang="en-US" altLang="ko-KR" dirty="0"/>
              <a:t>(2) </a:t>
            </a:r>
            <a:r>
              <a:rPr lang="ko-KR" altLang="en-US" dirty="0"/>
              <a:t>방향도함수는 다음과 같이 정의한다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endParaRPr lang="en-US" altLang="ko-KR" dirty="0"/>
          </a:p>
          <a:p>
            <a:pPr marL="0" indent="0">
              <a:buNone/>
            </a:pPr>
            <a:endParaRPr lang="en-US" altLang="ko-KR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6145" name="_x510062128" descr="DRW00004f6c6c3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478" y="1810106"/>
            <a:ext cx="161925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6147" name="_x510064936" descr="DRW00004f6c6c3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6408" y="2307058"/>
            <a:ext cx="9220200" cy="70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6149" name="_x510065080" descr="DRW00004f6c6c4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2" y="4609306"/>
            <a:ext cx="3813175" cy="36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14452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70C8AB6-470F-459C-99DE-E5C536E49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  <a:r>
              <a:rPr lang="en-US" altLang="ko-KR" dirty="0"/>
              <a:t>(example)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42200C-2383-4157-9646-A9A18648C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709" y="1825625"/>
            <a:ext cx="10515599" cy="4351338"/>
          </a:xfrm>
        </p:spPr>
        <p:txBody>
          <a:bodyPr/>
          <a:lstStyle/>
          <a:p>
            <a:r>
              <a:rPr lang="ko-KR" altLang="en-US" dirty="0"/>
              <a:t>다음 함수에 대하여 미분형태를 </a:t>
            </a:r>
            <a:r>
              <a:rPr lang="ko-KR" altLang="en-US" dirty="0" err="1"/>
              <a:t>구하시오</a:t>
            </a:r>
            <a:r>
              <a:rPr lang="en-US" altLang="ko-KR" dirty="0"/>
              <a:t>.</a:t>
            </a:r>
          </a:p>
          <a:p>
            <a:pPr marL="0" indent="0">
              <a:buNone/>
            </a:pPr>
            <a:r>
              <a:rPr lang="en-US" altLang="ko-KR" dirty="0"/>
              <a:t>(1)</a:t>
            </a:r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r>
              <a:rPr lang="en-US" altLang="ko-KR" dirty="0"/>
              <a:t>(2)</a:t>
            </a:r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r>
              <a:rPr lang="en-US" altLang="ko-KR" dirty="0"/>
              <a:t>(3)</a:t>
            </a:r>
            <a:endParaRPr lang="ko-KR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C5AD1E11-DC53-48E2-A120-6F4C081D55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5" name="_x340529912" descr="DRW00002d589a73">
            <a:extLst>
              <a:ext uri="{FF2B5EF4-FFF2-40B4-BE49-F238E27FC236}">
                <a16:creationId xmlns:a16="http://schemas.microsoft.com/office/drawing/2014/main" id="{9D49992C-0AA7-4805-83DD-0720795D18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980" y="2286000"/>
            <a:ext cx="911225" cy="300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4">
            <a:extLst>
              <a:ext uri="{FF2B5EF4-FFF2-40B4-BE49-F238E27FC236}">
                <a16:creationId xmlns:a16="http://schemas.microsoft.com/office/drawing/2014/main" id="{881729CE-7111-4F11-B8FC-FC7E9F563B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7" name="_x340541792" descr="DRW00002d589a7e">
            <a:extLst>
              <a:ext uri="{FF2B5EF4-FFF2-40B4-BE49-F238E27FC236}">
                <a16:creationId xmlns:a16="http://schemas.microsoft.com/office/drawing/2014/main" id="{F930B0B7-4A2F-45F7-A672-4CABDD374D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980" y="3184848"/>
            <a:ext cx="1708150" cy="300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6">
            <a:extLst>
              <a:ext uri="{FF2B5EF4-FFF2-40B4-BE49-F238E27FC236}">
                <a16:creationId xmlns:a16="http://schemas.microsoft.com/office/drawing/2014/main" id="{6C921396-7E93-43F4-9606-5B9D3A55EE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9" name="_x340543520" descr="DRW00002d589a89">
            <a:extLst>
              <a:ext uri="{FF2B5EF4-FFF2-40B4-BE49-F238E27FC236}">
                <a16:creationId xmlns:a16="http://schemas.microsoft.com/office/drawing/2014/main" id="{A6D1ED27-DA23-4F80-8888-B45A1C8215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980" y="4083696"/>
            <a:ext cx="2524125" cy="300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5882843"/>
      </p:ext>
    </p:extLst>
  </p:cSld>
  <p:clrMapOvr>
    <a:masterClrMapping/>
  </p:clrMapOvr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869</TotalTime>
  <Words>110</Words>
  <Application>Microsoft Office PowerPoint</Application>
  <PresentationFormat>와이드스크린</PresentationFormat>
  <Paragraphs>32</Paragraphs>
  <Slides>7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3" baseType="lpstr">
      <vt:lpstr>맑은 고딕</vt:lpstr>
      <vt:lpstr>한컴바탕</vt:lpstr>
      <vt:lpstr>Arial</vt:lpstr>
      <vt:lpstr>Calibri</vt:lpstr>
      <vt:lpstr>Calibri Light</vt:lpstr>
      <vt:lpstr>추억</vt:lpstr>
      <vt:lpstr>비즈니스를 위한 통계학 Part1 경제경영통계의 소개 및 데이터 Ⅰ-3-3 기초수학3(함수의 미분) </vt:lpstr>
      <vt:lpstr>일변수함수의 미분이란?</vt:lpstr>
      <vt:lpstr>미분법</vt:lpstr>
      <vt:lpstr>다변수함수의 미분이란?</vt:lpstr>
      <vt:lpstr>연쇄법칙</vt:lpstr>
      <vt:lpstr>그라디언트 함수와 방향도함수</vt:lpstr>
      <vt:lpstr>예제(example)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Lee Teddy</dc:creator>
  <cp:lastModifiedBy>정훈 이</cp:lastModifiedBy>
  <cp:revision>44</cp:revision>
  <dcterms:created xsi:type="dcterms:W3CDTF">2019-12-24T09:09:29Z</dcterms:created>
  <dcterms:modified xsi:type="dcterms:W3CDTF">2020-05-30T10:25:49Z</dcterms:modified>
</cp:coreProperties>
</file>