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s/slide2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s/slide2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Override PartName="/ppt/slides/slide234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23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2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239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slides/slide23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6" r:id="rId2"/>
    <p:sldId id="377" r:id="rId3"/>
    <p:sldId id="37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4" r:id="rId19"/>
    <p:sldId id="271" r:id="rId20"/>
    <p:sldId id="273" r:id="rId21"/>
    <p:sldId id="275" r:id="rId22"/>
    <p:sldId id="276" r:id="rId23"/>
    <p:sldId id="277" r:id="rId24"/>
    <p:sldId id="272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17" r:id="rId56"/>
    <p:sldId id="318" r:id="rId57"/>
    <p:sldId id="308" r:id="rId58"/>
    <p:sldId id="315" r:id="rId59"/>
    <p:sldId id="309" r:id="rId60"/>
    <p:sldId id="310" r:id="rId61"/>
    <p:sldId id="314" r:id="rId62"/>
    <p:sldId id="311" r:id="rId63"/>
    <p:sldId id="312" r:id="rId64"/>
    <p:sldId id="316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8" r:id="rId83"/>
    <p:sldId id="340" r:id="rId84"/>
    <p:sldId id="341" r:id="rId85"/>
    <p:sldId id="339" r:id="rId86"/>
    <p:sldId id="344" r:id="rId87"/>
    <p:sldId id="336" r:id="rId88"/>
    <p:sldId id="337" r:id="rId89"/>
    <p:sldId id="345" r:id="rId90"/>
    <p:sldId id="342" r:id="rId91"/>
    <p:sldId id="346" r:id="rId92"/>
    <p:sldId id="343" r:id="rId93"/>
    <p:sldId id="347" r:id="rId94"/>
    <p:sldId id="353" r:id="rId95"/>
    <p:sldId id="354" r:id="rId96"/>
    <p:sldId id="348" r:id="rId97"/>
    <p:sldId id="349" r:id="rId98"/>
    <p:sldId id="351" r:id="rId99"/>
    <p:sldId id="350" r:id="rId100"/>
    <p:sldId id="355" r:id="rId101"/>
    <p:sldId id="352" r:id="rId102"/>
    <p:sldId id="356" r:id="rId103"/>
    <p:sldId id="357" r:id="rId104"/>
    <p:sldId id="367" r:id="rId105"/>
    <p:sldId id="358" r:id="rId106"/>
    <p:sldId id="359" r:id="rId107"/>
    <p:sldId id="369" r:id="rId108"/>
    <p:sldId id="370" r:id="rId109"/>
    <p:sldId id="374" r:id="rId110"/>
    <p:sldId id="360" r:id="rId111"/>
    <p:sldId id="372" r:id="rId112"/>
    <p:sldId id="373" r:id="rId113"/>
    <p:sldId id="361" r:id="rId114"/>
    <p:sldId id="371" r:id="rId115"/>
    <p:sldId id="362" r:id="rId116"/>
    <p:sldId id="363" r:id="rId117"/>
    <p:sldId id="380" r:id="rId118"/>
    <p:sldId id="390" r:id="rId119"/>
    <p:sldId id="391" r:id="rId120"/>
    <p:sldId id="366" r:id="rId121"/>
    <p:sldId id="392" r:id="rId122"/>
    <p:sldId id="379" r:id="rId123"/>
    <p:sldId id="364" r:id="rId124"/>
    <p:sldId id="365" r:id="rId125"/>
    <p:sldId id="382" r:id="rId126"/>
    <p:sldId id="384" r:id="rId127"/>
    <p:sldId id="378" r:id="rId128"/>
    <p:sldId id="381" r:id="rId129"/>
    <p:sldId id="383" r:id="rId130"/>
    <p:sldId id="393" r:id="rId131"/>
    <p:sldId id="385" r:id="rId132"/>
    <p:sldId id="386" r:id="rId133"/>
    <p:sldId id="388" r:id="rId134"/>
    <p:sldId id="387" r:id="rId135"/>
    <p:sldId id="389" r:id="rId136"/>
    <p:sldId id="399" r:id="rId137"/>
    <p:sldId id="400" r:id="rId138"/>
    <p:sldId id="402" r:id="rId139"/>
    <p:sldId id="403" r:id="rId140"/>
    <p:sldId id="404" r:id="rId141"/>
    <p:sldId id="394" r:id="rId142"/>
    <p:sldId id="405" r:id="rId143"/>
    <p:sldId id="406" r:id="rId144"/>
    <p:sldId id="407" r:id="rId145"/>
    <p:sldId id="398" r:id="rId146"/>
    <p:sldId id="395" r:id="rId147"/>
    <p:sldId id="396" r:id="rId148"/>
    <p:sldId id="408" r:id="rId149"/>
    <p:sldId id="409" r:id="rId150"/>
    <p:sldId id="397" r:id="rId151"/>
    <p:sldId id="410" r:id="rId152"/>
    <p:sldId id="411" r:id="rId153"/>
    <p:sldId id="401" r:id="rId154"/>
    <p:sldId id="412" r:id="rId155"/>
    <p:sldId id="413" r:id="rId156"/>
    <p:sldId id="414" r:id="rId157"/>
    <p:sldId id="415" r:id="rId158"/>
    <p:sldId id="417" r:id="rId159"/>
    <p:sldId id="416" r:id="rId160"/>
    <p:sldId id="432" r:id="rId161"/>
    <p:sldId id="419" r:id="rId162"/>
    <p:sldId id="420" r:id="rId163"/>
    <p:sldId id="421" r:id="rId164"/>
    <p:sldId id="422" r:id="rId165"/>
    <p:sldId id="423" r:id="rId166"/>
    <p:sldId id="424" r:id="rId167"/>
    <p:sldId id="425" r:id="rId168"/>
    <p:sldId id="426" r:id="rId169"/>
    <p:sldId id="427" r:id="rId170"/>
    <p:sldId id="428" r:id="rId171"/>
    <p:sldId id="429" r:id="rId172"/>
    <p:sldId id="430" r:id="rId173"/>
    <p:sldId id="431" r:id="rId174"/>
    <p:sldId id="433" r:id="rId175"/>
    <p:sldId id="434" r:id="rId176"/>
    <p:sldId id="435" r:id="rId177"/>
    <p:sldId id="436" r:id="rId178"/>
    <p:sldId id="437" r:id="rId179"/>
    <p:sldId id="438" r:id="rId180"/>
    <p:sldId id="439" r:id="rId181"/>
    <p:sldId id="440" r:id="rId182"/>
    <p:sldId id="441" r:id="rId183"/>
    <p:sldId id="442" r:id="rId184"/>
    <p:sldId id="443" r:id="rId185"/>
    <p:sldId id="444" r:id="rId186"/>
    <p:sldId id="445" r:id="rId187"/>
    <p:sldId id="446" r:id="rId188"/>
    <p:sldId id="447" r:id="rId189"/>
    <p:sldId id="448" r:id="rId190"/>
    <p:sldId id="449" r:id="rId191"/>
    <p:sldId id="450" r:id="rId192"/>
    <p:sldId id="451" r:id="rId193"/>
    <p:sldId id="452" r:id="rId194"/>
    <p:sldId id="453" r:id="rId195"/>
    <p:sldId id="461" r:id="rId196"/>
    <p:sldId id="454" r:id="rId197"/>
    <p:sldId id="455" r:id="rId198"/>
    <p:sldId id="456" r:id="rId199"/>
    <p:sldId id="457" r:id="rId200"/>
    <p:sldId id="458" r:id="rId201"/>
    <p:sldId id="459" r:id="rId202"/>
    <p:sldId id="460" r:id="rId203"/>
    <p:sldId id="462" r:id="rId204"/>
    <p:sldId id="463" r:id="rId205"/>
    <p:sldId id="464" r:id="rId206"/>
    <p:sldId id="465" r:id="rId207"/>
    <p:sldId id="466" r:id="rId208"/>
    <p:sldId id="468" r:id="rId209"/>
    <p:sldId id="469" r:id="rId210"/>
    <p:sldId id="470" r:id="rId211"/>
    <p:sldId id="471" r:id="rId212"/>
    <p:sldId id="476" r:id="rId213"/>
    <p:sldId id="472" r:id="rId214"/>
    <p:sldId id="473" r:id="rId215"/>
    <p:sldId id="474" r:id="rId216"/>
    <p:sldId id="475" r:id="rId217"/>
    <p:sldId id="477" r:id="rId218"/>
    <p:sldId id="478" r:id="rId219"/>
    <p:sldId id="479" r:id="rId220"/>
    <p:sldId id="480" r:id="rId221"/>
    <p:sldId id="481" r:id="rId222"/>
    <p:sldId id="482" r:id="rId223"/>
    <p:sldId id="483" r:id="rId224"/>
    <p:sldId id="484" r:id="rId225"/>
    <p:sldId id="485" r:id="rId226"/>
    <p:sldId id="486" r:id="rId227"/>
    <p:sldId id="487" r:id="rId228"/>
    <p:sldId id="488" r:id="rId229"/>
    <p:sldId id="489" r:id="rId230"/>
    <p:sldId id="490" r:id="rId231"/>
    <p:sldId id="491" r:id="rId232"/>
    <p:sldId id="492" r:id="rId233"/>
    <p:sldId id="494" r:id="rId234"/>
    <p:sldId id="495" r:id="rId235"/>
    <p:sldId id="496" r:id="rId236"/>
    <p:sldId id="497" r:id="rId237"/>
    <p:sldId id="498" r:id="rId238"/>
    <p:sldId id="499" r:id="rId239"/>
    <p:sldId id="500" r:id="rId24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43" d="100"/>
          <a:sy n="143" d="100"/>
        </p:scale>
        <p:origin x="-498" y="-1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viewProps" Target="viewProps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2020-02-22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강의개요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</a:rPr>
              <a:t>과정명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SQL Server </a:t>
            </a:r>
            <a:r>
              <a:rPr lang="ko-KR" altLang="en-US" dirty="0" smtClean="0">
                <a:solidFill>
                  <a:schemeClr val="bg1"/>
                </a:solidFill>
              </a:rPr>
              <a:t>기반의 데이터베이스 입문에서 활용까지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학습대상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처음 데이터베이스를 배우는 </a:t>
            </a:r>
            <a:r>
              <a:rPr lang="ko-KR" altLang="en-US" dirty="0" err="1" smtClean="0">
                <a:solidFill>
                  <a:schemeClr val="bg1"/>
                </a:solidFill>
              </a:rPr>
              <a:t>문과생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비전공자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일반인 다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대학에서 컴퓨터공학을 전공하는 전공자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</a:rPr>
              <a:t>빅데이터</a:t>
            </a:r>
            <a:r>
              <a:rPr lang="ko-KR" altLang="en-US" dirty="0" smtClean="0">
                <a:solidFill>
                  <a:schemeClr val="bg1"/>
                </a:solidFill>
              </a:rPr>
              <a:t> 시대라고 하는데 뭘 </a:t>
            </a:r>
            <a:r>
              <a:rPr lang="ko-KR" altLang="en-US" dirty="0" err="1" smtClean="0">
                <a:solidFill>
                  <a:schemeClr val="bg1"/>
                </a:solidFill>
              </a:rPr>
              <a:t>시작해야할지</a:t>
            </a:r>
            <a:r>
              <a:rPr lang="ko-KR" altLang="en-US" dirty="0" smtClean="0">
                <a:solidFill>
                  <a:schemeClr val="bg1"/>
                </a:solidFill>
              </a:rPr>
              <a:t> 모르는 자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소프트웨어 요구사항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Windows 7 </a:t>
            </a:r>
            <a:r>
              <a:rPr lang="ko-KR" altLang="en-US" dirty="0" smtClean="0">
                <a:solidFill>
                  <a:schemeClr val="bg1"/>
                </a:solidFill>
              </a:rPr>
              <a:t>사용자의 경우</a:t>
            </a:r>
            <a:r>
              <a:rPr lang="en-US" altLang="ko-KR" dirty="0" smtClean="0">
                <a:solidFill>
                  <a:schemeClr val="bg1"/>
                </a:solidFill>
              </a:rPr>
              <a:t>(32</a:t>
            </a:r>
            <a:r>
              <a:rPr lang="ko-KR" altLang="en-US" dirty="0" smtClean="0">
                <a:solidFill>
                  <a:schemeClr val="bg1"/>
                </a:solidFill>
              </a:rPr>
              <a:t>비트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Windows 8 </a:t>
            </a:r>
            <a:r>
              <a:rPr lang="ko-KR" altLang="en-US" dirty="0" smtClean="0">
                <a:solidFill>
                  <a:schemeClr val="bg1"/>
                </a:solidFill>
              </a:rPr>
              <a:t>운영체제이지만 </a:t>
            </a:r>
            <a:r>
              <a:rPr lang="en-US" altLang="ko-KR" dirty="0" smtClean="0">
                <a:solidFill>
                  <a:schemeClr val="bg1"/>
                </a:solidFill>
              </a:rPr>
              <a:t>32</a:t>
            </a:r>
            <a:r>
              <a:rPr lang="ko-KR" altLang="en-US" dirty="0" smtClean="0">
                <a:solidFill>
                  <a:schemeClr val="bg1"/>
                </a:solidFill>
              </a:rPr>
              <a:t>비트로 사용하는 유저의 경우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SQL Server 2014 x86 </a:t>
            </a:r>
            <a:r>
              <a:rPr lang="ko-KR" altLang="en-US" dirty="0" smtClean="0">
                <a:solidFill>
                  <a:schemeClr val="bg1"/>
                </a:solidFill>
              </a:rPr>
              <a:t>버전을 다운받아 설치하면 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MS </a:t>
            </a:r>
            <a:r>
              <a:rPr lang="ko-KR" altLang="en-US" dirty="0" smtClean="0">
                <a:solidFill>
                  <a:schemeClr val="bg1"/>
                </a:solidFill>
              </a:rPr>
              <a:t>제품의 특성상 최신 버전과 별반 차이 없음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학습자 레벨에서는 </a:t>
            </a:r>
            <a:r>
              <a:rPr lang="ko-KR" altLang="en-US" dirty="0" err="1" smtClean="0">
                <a:solidFill>
                  <a:schemeClr val="bg1"/>
                </a:solidFill>
              </a:rPr>
              <a:t>더더욱이나</a:t>
            </a:r>
            <a:r>
              <a:rPr lang="ko-KR" altLang="en-US" dirty="0" smtClean="0">
                <a:solidFill>
                  <a:schemeClr val="bg1"/>
                </a:solidFill>
              </a:rPr>
              <a:t> 큰 차이를 못 느낌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- 2014</a:t>
            </a:r>
            <a:r>
              <a:rPr lang="ko-KR" altLang="en-US" dirty="0" smtClean="0">
                <a:solidFill>
                  <a:schemeClr val="bg1"/>
                </a:solidFill>
              </a:rPr>
              <a:t>의 설치도 최신 버전의 설치와 큰 차이 없음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밀리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? </a:t>
            </a:r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나노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?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작은 수치를 표현하는 데 사용되는 단위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밀리</a:t>
            </a:r>
            <a:r>
              <a:rPr lang="en-US" altLang="ko-KR" dirty="0" smtClean="0">
                <a:solidFill>
                  <a:schemeClr val="bg1"/>
                </a:solidFill>
              </a:rPr>
              <a:t>(1</a:t>
            </a:r>
            <a:r>
              <a:rPr lang="ko-KR" altLang="en-US" dirty="0" smtClean="0">
                <a:solidFill>
                  <a:schemeClr val="bg1"/>
                </a:solidFill>
              </a:rPr>
              <a:t>천분의 </a:t>
            </a:r>
            <a:r>
              <a:rPr lang="en-US" altLang="ko-KR" dirty="0" smtClean="0">
                <a:solidFill>
                  <a:schemeClr val="bg1"/>
                </a:solidFill>
              </a:rPr>
              <a:t>1)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마이크로</a:t>
            </a:r>
            <a:r>
              <a:rPr lang="en-US" altLang="ko-KR" dirty="0" smtClean="0">
                <a:solidFill>
                  <a:schemeClr val="bg1"/>
                </a:solidFill>
              </a:rPr>
              <a:t>(1</a:t>
            </a:r>
            <a:r>
              <a:rPr lang="ko-KR" altLang="en-US" dirty="0" err="1" smtClean="0">
                <a:solidFill>
                  <a:schemeClr val="bg1"/>
                </a:solidFill>
              </a:rPr>
              <a:t>백만분의</a:t>
            </a:r>
            <a:r>
              <a:rPr lang="en-US" altLang="ko-KR" dirty="0" smtClean="0">
                <a:solidFill>
                  <a:schemeClr val="bg1"/>
                </a:solidFill>
              </a:rPr>
              <a:t>1)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</a:rPr>
              <a:t>나노</a:t>
            </a:r>
            <a:r>
              <a:rPr lang="en-US" altLang="ko-KR" dirty="0" smtClean="0">
                <a:solidFill>
                  <a:schemeClr val="bg1"/>
                </a:solidFill>
              </a:rPr>
              <a:t>(10</a:t>
            </a:r>
            <a:r>
              <a:rPr lang="ko-KR" altLang="en-US" dirty="0" err="1" smtClean="0">
                <a:solidFill>
                  <a:schemeClr val="bg1"/>
                </a:solidFill>
              </a:rPr>
              <a:t>억분의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1)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</a:rPr>
              <a:t>초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1,000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밀리초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초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1,000,000,000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나노초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Time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기본값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00:00:00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기본 문자열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리터럴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형식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hh:mm:ss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[.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nnnnnnn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범위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00:00:00.0000000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부터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23:59:59.9999999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까지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길이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최소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8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자리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hh:mm:ss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~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최대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16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자리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hh:mm:ss.nnnnnnn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까지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SYSDATETIME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SYSDATETIME, SYSDATETIMEOFFSET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SQL Server 2008 </a:t>
            </a:r>
            <a:r>
              <a:rPr lang="ko-KR" altLang="en-US" dirty="0" smtClean="0">
                <a:solidFill>
                  <a:schemeClr val="bg1"/>
                </a:solidFill>
              </a:rPr>
              <a:t>버전 </a:t>
            </a:r>
            <a:r>
              <a:rPr lang="ko-KR" altLang="en-US" dirty="0" err="1" smtClean="0">
                <a:solidFill>
                  <a:schemeClr val="bg1"/>
                </a:solidFill>
              </a:rPr>
              <a:t>부터</a:t>
            </a:r>
            <a:r>
              <a:rPr lang="ko-KR" altLang="en-US" dirty="0" smtClean="0">
                <a:solidFill>
                  <a:schemeClr val="bg1"/>
                </a:solidFill>
              </a:rPr>
              <a:t> 지원하기 시작한 타입들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Why?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기존 </a:t>
            </a:r>
            <a:r>
              <a:rPr lang="en-US" altLang="ko-KR" dirty="0" smtClean="0">
                <a:solidFill>
                  <a:schemeClr val="bg1"/>
                </a:solidFill>
              </a:rPr>
              <a:t>GETDATE </a:t>
            </a:r>
            <a:r>
              <a:rPr lang="ko-KR" altLang="en-US" dirty="0" smtClean="0">
                <a:solidFill>
                  <a:schemeClr val="bg1"/>
                </a:solidFill>
              </a:rPr>
              <a:t>함수 보다 더 정밀하고 정교한 시간을 반환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SYSDATETIMEOFFSET </a:t>
            </a:r>
            <a:r>
              <a:rPr lang="ko-KR" altLang="en-US" dirty="0" smtClean="0">
                <a:solidFill>
                  <a:schemeClr val="bg1"/>
                </a:solidFill>
              </a:rPr>
              <a:t>함수는 시간대 정보까지 포함해서 반환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rgbClr val="FF0000"/>
                </a:solidFill>
              </a:rPr>
              <a:t>	2200-12-25 09:50:34.1234567 +09:00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SQL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Structured Query Language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관계형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데이터베이스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(RDBMS)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를 조작하기 위한 데이터베이스 언어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한마디로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와 소통한다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”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로 생각하자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Language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인 만큼 프로그래밍 언어 요소와 개념이 학습시 필요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초보자는 기본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쿼리문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위주로 숙달하고 고급 쿼리는 이해를 목표로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SSMS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글꼴 설정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도구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&gt;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옵션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&gt;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환경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&gt;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글꼴 및 색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잠깐 데모 보고 오기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DDL, DML, DCL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기능별로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SQL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언어를 분류했을 때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3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가지로 나눌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CREATE TABLE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데이터베이스내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테이블을 만들 때는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CREATE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문을 사용한다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개체탐색기를 사용해서도 만들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보통 초보자를 넘어가게 되면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쿼리창에서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직접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쿼리문으로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생성한다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테이블을 만든다는 것은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이름을 결정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열에 대한 정보와 이름을 결정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열에 대한 데이터 형식 및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제약 조건을 지정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CREATE TABLE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테이블명은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의미를 알아볼 수 있도록 영문으로 간결하게 만든다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영문 사용시 복수형 보다는 단수형을 권장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다른 테이블 이름과 중복되지 않도록 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한 테이블 내에서는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컬럼명이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중복되지 않도록 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CREATE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문 내에서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 ) 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 괄호를 사용한다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{ } 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이거 아님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에러남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각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컬럼들은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매줄마다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콤마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(,)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구분하고 마지막은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안한다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CREATE TABLE 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CREATE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문 마지막은 세미콜론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(;)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으로 닫는다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컬럼명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작성은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일관성있고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규칙성있게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만드는 것이 좋다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mem_id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식이면 이후에도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이런식으로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컬럼명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길이에 대한 제한이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DBMS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마다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테이블명과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컬럼명은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문자로 시작할 것을 권장한다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/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소문자 구분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X.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예약 키워드는 불허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식별자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사용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특수문자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_, $, #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사용시 주의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CREATE TABLE 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식별자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선택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'keyword'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"keyword"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[keyword]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`keyword`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평가판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다운로드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강의는 기본적으로 </a:t>
            </a:r>
            <a:r>
              <a:rPr lang="ko-KR" altLang="en-US" dirty="0" err="1" smtClean="0">
                <a:solidFill>
                  <a:schemeClr val="bg1"/>
                </a:solidFill>
              </a:rPr>
              <a:t>평가판을</a:t>
            </a:r>
            <a:r>
              <a:rPr lang="ko-KR" altLang="en-US" dirty="0" smtClean="0">
                <a:solidFill>
                  <a:schemeClr val="bg1"/>
                </a:solidFill>
              </a:rPr>
              <a:t> 다운받아 설치하고 학습해나간다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</a:rPr>
              <a:t>평가판은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MS</a:t>
            </a:r>
            <a:r>
              <a:rPr lang="ko-KR" altLang="en-US" dirty="0" smtClean="0">
                <a:solidFill>
                  <a:schemeClr val="bg1"/>
                </a:solidFill>
              </a:rPr>
              <a:t>가 다양한 버전을 다운받도록 해준다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- 2014, 2016, 2017, 2019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아직도 많은 업체에서는 </a:t>
            </a:r>
            <a:r>
              <a:rPr lang="en-US" altLang="ko-KR" dirty="0" smtClean="0">
                <a:solidFill>
                  <a:schemeClr val="bg1"/>
                </a:solidFill>
              </a:rPr>
              <a:t>2014 </a:t>
            </a:r>
            <a:r>
              <a:rPr lang="ko-KR" altLang="en-US" dirty="0" smtClean="0">
                <a:solidFill>
                  <a:schemeClr val="bg1"/>
                </a:solidFill>
              </a:rPr>
              <a:t>하위 버전도 많이 사용하고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- 2012, 2008, 2005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심지어 </a:t>
            </a:r>
            <a:r>
              <a:rPr lang="en-US" altLang="ko-KR" dirty="0" smtClean="0">
                <a:solidFill>
                  <a:schemeClr val="bg1"/>
                </a:solidFill>
              </a:rPr>
              <a:t>2000 </a:t>
            </a:r>
            <a:r>
              <a:rPr lang="ko-KR" altLang="en-US" dirty="0" smtClean="0">
                <a:solidFill>
                  <a:schemeClr val="bg1"/>
                </a:solidFill>
              </a:rPr>
              <a:t>버전도</a:t>
            </a:r>
            <a:r>
              <a:rPr lang="en-US" altLang="ko-KR" dirty="0" smtClean="0">
                <a:solidFill>
                  <a:schemeClr val="bg1"/>
                </a:solidFill>
              </a:rPr>
              <a:t>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CREATE TABLE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6598"/>
            <a:ext cx="775102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CREATE TABLE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dbo.membeTbl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(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컬럼명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1   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데이터형식    제약조건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(NOT NULL),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컬럼명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2   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데이터형식    제약조건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컬럼명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3   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데이터형식    제약조건</a:t>
            </a:r>
            <a:endParaRPr lang="en-US" altLang="ko-KR" sz="14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)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;</a:t>
            </a:r>
          </a:p>
        </p:txBody>
      </p:sp>
      <p:cxnSp>
        <p:nvCxnSpPr>
          <p:cNvPr id="6" name="직선 화살표 연결선 5"/>
          <p:cNvCxnSpPr/>
          <p:nvPr/>
        </p:nvCxnSpPr>
        <p:spPr>
          <a:xfrm rot="10800000" flipV="1">
            <a:off x="4714876" y="2093708"/>
            <a:ext cx="3071834" cy="11209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750773" y="1928808"/>
            <a:ext cx="893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rgbClr val="FFC000"/>
                </a:solidFill>
              </a:rPr>
              <a:t>마침표 </a:t>
            </a:r>
            <a:r>
              <a:rPr lang="en-US" altLang="ko-KR" sz="1400" dirty="0" smtClean="0">
                <a:solidFill>
                  <a:srgbClr val="FFC000"/>
                </a:solidFill>
              </a:rPr>
              <a:t>X</a:t>
            </a:r>
            <a:endParaRPr lang="ko-KR" altLang="en-US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CREATE TABLE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1785932"/>
            <a:ext cx="7751024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CREATE TABLE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membeTbl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(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mem_id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varchar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(16)		PRIMARY KEY,	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mem_name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nchar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(10)   	NOT NULL,	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mem_gender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char(1)		NOT NULL,	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mem_join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date		NOT NULL,	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mem_email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varchar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(90)		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sym typeface="Wingdings" pitchFamily="2" charset="2"/>
              </a:rPr>
              <a:t>없으면 널 허용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)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)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;</a:t>
            </a:r>
          </a:p>
        </p:txBody>
      </p:sp>
      <p:cxnSp>
        <p:nvCxnSpPr>
          <p:cNvPr id="6" name="직선 화살표 연결선 5"/>
          <p:cNvCxnSpPr/>
          <p:nvPr/>
        </p:nvCxnSpPr>
        <p:spPr>
          <a:xfrm rot="10800000" flipV="1">
            <a:off x="4643438" y="1643056"/>
            <a:ext cx="164307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278310" y="1500180"/>
            <a:ext cx="2294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rgbClr val="FFC000"/>
                </a:solidFill>
              </a:rPr>
              <a:t>영문만 </a:t>
            </a:r>
            <a:r>
              <a:rPr lang="ko-KR" altLang="en-US" sz="1200" dirty="0" err="1" smtClean="0">
                <a:solidFill>
                  <a:srgbClr val="FFC000"/>
                </a:solidFill>
              </a:rPr>
              <a:t>입력되는게</a:t>
            </a:r>
            <a:r>
              <a:rPr lang="ko-KR" altLang="en-US" sz="1200" dirty="0" smtClean="0">
                <a:solidFill>
                  <a:srgbClr val="FFC000"/>
                </a:solidFill>
              </a:rPr>
              <a:t> 명확하다면</a:t>
            </a:r>
            <a:endParaRPr lang="ko-KR" altLang="en-US" sz="1200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2330" y="4357700"/>
            <a:ext cx="893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rgbClr val="FFC000"/>
                </a:solidFill>
              </a:rPr>
              <a:t>마침표 </a:t>
            </a:r>
            <a:r>
              <a:rPr lang="en-US" altLang="ko-KR" sz="1400" dirty="0" smtClean="0">
                <a:solidFill>
                  <a:srgbClr val="FFC000"/>
                </a:solidFill>
              </a:rPr>
              <a:t>X</a:t>
            </a:r>
            <a:endParaRPr lang="ko-KR" altLang="en-US" sz="1400" dirty="0">
              <a:solidFill>
                <a:srgbClr val="FFC000"/>
              </a:solidFill>
            </a:endParaRPr>
          </a:p>
        </p:txBody>
      </p:sp>
      <p:cxnSp>
        <p:nvCxnSpPr>
          <p:cNvPr id="13" name="직선 화살표 연결선 12"/>
          <p:cNvCxnSpPr/>
          <p:nvPr/>
        </p:nvCxnSpPr>
        <p:spPr>
          <a:xfrm rot="10800000">
            <a:off x="4714876" y="3714758"/>
            <a:ext cx="2357454" cy="7253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PRIMARY KEY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1785932"/>
            <a:ext cx="775102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CREATE TABLE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membeTbl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(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mem_num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PRIMARY KEY,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	…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);</a:t>
            </a: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PRIMARY KEY(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기본키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레코드의 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대표값으로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레코드를 구별하는 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유일값이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저장되는 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컬럼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기본키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제약조건이 설정된 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컬럼은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sym typeface="Wingdings" pitchFamily="2" charset="2"/>
              </a:rPr>
              <a:t>자동적으로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NULL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을 허용하지 않게 되고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, UNIQUE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제약조건이 역시 </a:t>
            </a:r>
            <a:r>
              <a:rPr lang="ko-KR" altLang="en-US" sz="1400" dirty="0" smtClean="0">
                <a:solidFill>
                  <a:srgbClr val="FF0000"/>
                </a:solidFill>
                <a:sym typeface="Wingdings" pitchFamily="2" charset="2"/>
              </a:rPr>
              <a:t>자동으로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설정된다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  <p:cxnSp>
        <p:nvCxnSpPr>
          <p:cNvPr id="6" name="직선 화살표 연결선 5"/>
          <p:cNvCxnSpPr/>
          <p:nvPr/>
        </p:nvCxnSpPr>
        <p:spPr>
          <a:xfrm rot="10800000" flipV="1">
            <a:off x="5857884" y="1857370"/>
            <a:ext cx="135732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215206" y="169246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solidFill>
                  <a:srgbClr val="FFC000"/>
                </a:solidFill>
              </a:rPr>
              <a:t>기본키</a:t>
            </a:r>
            <a:endParaRPr lang="ko-KR" altLang="en-US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DBO.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생성시 이름 앞에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기본 스키마를 붙일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스키마란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데이터베이스내에서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개체들을 그룹으로 묶어 관리하는 것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잠깐 데모보고 오기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스키마 없이 생성하면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기본 스키마가 붙으면서 테이블 생성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모든 개체가 기본적으로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스키마에 포함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파일로 저장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작성한 테이블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쿼리문을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sql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확장자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형태의 파일로 저장할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SSMS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상단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저장하기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”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버튼을 클릭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잠깐 데모보고 오기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ALTER TABLE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alter(v)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바꾸다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고치다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;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변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경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)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하다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alteration(n)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바꿈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고침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변경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개조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새로운 열을 추가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또는 기존 열을 삭제할 때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문을 사용하여 처리한다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초보 주의사항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!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처음부터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업무파악을 잘하여 변경할 일이 없도록 하면 좋다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변경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추가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수정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삭제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은 생성 보다 생각할 게 많다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ALTER ADD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USAGE 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새로운 열 추가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 TABLE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dbo.memberTble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ADD   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mem_point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  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   NULL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GO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새롭게 추가된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컬럼은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자동적으로 테이블의 맨 마지막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컬럼이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추가시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내가 임의적으로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컬럼의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위치를 지정할 수는 없다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  <p:cxnSp>
        <p:nvCxnSpPr>
          <p:cNvPr id="6" name="직선 화살표 연결선 5"/>
          <p:cNvCxnSpPr/>
          <p:nvPr/>
        </p:nvCxnSpPr>
        <p:spPr>
          <a:xfrm rot="10800000">
            <a:off x="3877110" y="3239412"/>
            <a:ext cx="2052212" cy="1895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898674" y="3324198"/>
            <a:ext cx="1162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추가할 </a:t>
            </a:r>
            <a:r>
              <a:rPr lang="ko-KR" altLang="en-US" sz="1200" dirty="0" err="1" smtClean="0">
                <a:solidFill>
                  <a:srgbClr val="FF0000"/>
                </a:solidFill>
              </a:rPr>
              <a:t>컬럼명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 rot="10800000" flipV="1">
            <a:off x="4500562" y="2143122"/>
            <a:ext cx="178595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286512" y="2000246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데이터 타입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컬럼의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순서 지정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앞에서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추가시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 내가 임의적으로 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컬럼의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 위치를 지정할 수는 없다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그럼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컬럼의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순서나 위치를 변경하고 싶다면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기본적으로는 업무파악을 잘해서 중간에 변경되지 않도록 함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가장 좋은 방법은 애플리케이션이나 쿼리 수준에서 하는 것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즉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쿼리로 반환된 열에서 순서를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지정하는게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좋다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1556144"/>
            <a:ext cx="7772400" cy="2031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DEMO</a:t>
            </a:r>
            <a:endParaRPr kumimoji="0" lang="ko-KR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글꼴 변경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도구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&gt;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옵션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&gt;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환경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&gt;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글꼴 및 색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DEMO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업데이트 및 방화벽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Windows 10 </a:t>
            </a:r>
            <a:r>
              <a:rPr lang="ko-KR" altLang="en-US" dirty="0" smtClean="0">
                <a:solidFill>
                  <a:schemeClr val="bg1"/>
                </a:solidFill>
              </a:rPr>
              <a:t>기준으로 설치 진행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평소 </a:t>
            </a:r>
            <a:r>
              <a:rPr lang="en-US" altLang="ko-KR" dirty="0" smtClean="0">
                <a:solidFill>
                  <a:schemeClr val="bg1"/>
                </a:solidFill>
              </a:rPr>
              <a:t>PC </a:t>
            </a:r>
            <a:r>
              <a:rPr lang="ko-KR" altLang="en-US" dirty="0" smtClean="0">
                <a:solidFill>
                  <a:schemeClr val="bg1"/>
                </a:solidFill>
              </a:rPr>
              <a:t>업데이트 등은 최신으로 업데이트 확인을 해준다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방화벽은 끄거나 </a:t>
            </a:r>
            <a:r>
              <a:rPr lang="ko-KR" altLang="en-US" dirty="0" err="1" smtClean="0">
                <a:solidFill>
                  <a:schemeClr val="bg1"/>
                </a:solidFill>
              </a:rPr>
              <a:t>안닫아</a:t>
            </a:r>
            <a:r>
              <a:rPr lang="ko-KR" altLang="en-US" dirty="0" smtClean="0">
                <a:solidFill>
                  <a:schemeClr val="bg1"/>
                </a:solidFill>
              </a:rPr>
              <a:t> 놓아도 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</a:rPr>
              <a:t>설치시</a:t>
            </a:r>
            <a:r>
              <a:rPr lang="ko-KR" altLang="en-US" dirty="0" smtClean="0">
                <a:solidFill>
                  <a:schemeClr val="bg1"/>
                </a:solidFill>
              </a:rPr>
              <a:t> 방화벽 단계에서 </a:t>
            </a:r>
            <a:r>
              <a:rPr lang="ko-KR" altLang="en-US" dirty="0" err="1" smtClean="0">
                <a:solidFill>
                  <a:schemeClr val="bg1"/>
                </a:solidFill>
              </a:rPr>
              <a:t>노란불이</a:t>
            </a:r>
            <a:r>
              <a:rPr lang="ko-KR" altLang="en-US" dirty="0" smtClean="0">
                <a:solidFill>
                  <a:schemeClr val="bg1"/>
                </a:solidFill>
              </a:rPr>
              <a:t> 나오는데 큰 상관없음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구 </a:t>
            </a:r>
            <a:r>
              <a:rPr lang="en-US" altLang="ko-KR" dirty="0" smtClean="0">
                <a:solidFill>
                  <a:schemeClr val="bg1"/>
                </a:solidFill>
              </a:rPr>
              <a:t>OS</a:t>
            </a:r>
            <a:r>
              <a:rPr lang="ko-KR" altLang="en-US" dirty="0" smtClean="0">
                <a:solidFill>
                  <a:schemeClr val="bg1"/>
                </a:solidFill>
              </a:rPr>
              <a:t>의 경우 닷넷 프레임워크 설치를 요구할 수 있음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가급적 </a:t>
            </a:r>
            <a:r>
              <a:rPr lang="en-US" altLang="ko-KR" dirty="0" smtClean="0">
                <a:solidFill>
                  <a:schemeClr val="bg1"/>
                </a:solidFill>
              </a:rPr>
              <a:t>Windows 10 </a:t>
            </a:r>
            <a:r>
              <a:rPr lang="ko-KR" altLang="en-US" dirty="0" smtClean="0">
                <a:solidFill>
                  <a:schemeClr val="bg1"/>
                </a:solidFill>
              </a:rPr>
              <a:t>사용을 적극 권장함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열 삭제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DROP COLUMN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문을 사용해서 열을 삭제한다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 TABLE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DROP COLUMN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mem_point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개체 탐색기 열 추가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/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삭제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SQL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문을 사용하지 않고 개체 탐색기를 이용해서도 가능하다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가급적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SQL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쿼리문에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익숙해지도록 하는 것이 좋다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DEMO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 </a:t>
            </a:r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존재시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열 삭제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만약 해당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컬럼에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데이터가 존재할 시 삭제가 될까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-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데이터가 있거나 없거나 모두 삭제 가능하다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따라서 매우 주의해야 한다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삭제된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컬럼은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이후에 복구가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안된다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데이터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존재시에는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뭔가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생각해야될게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많구나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라고 정도로 생각하자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기존 테이블에 열 추가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 삭제와 다르게 열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추가시는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주의사항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1)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기존 테이블에 데이터가 있으면 고려사항이 많아진다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2) NOT NULL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속성을 추가할 수 없다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기존 데이터가 이미 있는데 당연한 얘기임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3) NULL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값으로 채울 수도 없다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방법이 아주 없는 것은 아니다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 </a:t>
            </a:r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존재시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열 추가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기존 테이블에 데이터가 있는 경우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 DEFAULT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제약과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IDENTITY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속성을 사용하여 추가한다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Default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는 열에 기본 값을 저장해주므로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 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DEFAULT(‘’) NOT NULL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이처럼 사용한다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Identity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속성은 자동 증가 값을 저장해주므로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 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IDENTITY(1, 1) NOT NULL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이처럼 사용한다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열 </a:t>
            </a:r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추가시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default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지정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사용법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 TABLE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ADD   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mem_point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  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   default(‘0’)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29322" y="3857634"/>
            <a:ext cx="1225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default ‘0’</a:t>
            </a:r>
            <a:endParaRPr lang="ko-KR" altLang="en-US" dirty="0">
              <a:solidFill>
                <a:srgbClr val="FF0000"/>
              </a:solidFill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>
            <a:off x="5000628" y="3286130"/>
            <a:ext cx="92869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개체 탐색기 열 삭제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개체 탐색기를 사용해서도 열을 삭제할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한 개 열씩 삭제도 가능하고 여러 개 열을 선택해서 하는 것도 가능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잠깐 데모 보고 오기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214414" y="2500312"/>
            <a:ext cx="3643338" cy="16430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동시에 열 추가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이건 어떻게 하지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 table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dbo.memberTbl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ADD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mem_point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	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null,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ADD mem_point2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null,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ADD mem_point3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null</a:t>
            </a:r>
          </a:p>
        </p:txBody>
      </p:sp>
      <p:cxnSp>
        <p:nvCxnSpPr>
          <p:cNvPr id="7" name="직선 화살표 연결선 6"/>
          <p:cNvCxnSpPr/>
          <p:nvPr/>
        </p:nvCxnSpPr>
        <p:spPr>
          <a:xfrm rot="10800000">
            <a:off x="5000628" y="2786064"/>
            <a:ext cx="214314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215206" y="2857502"/>
            <a:ext cx="6094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200" dirty="0" smtClean="0">
                <a:solidFill>
                  <a:srgbClr val="FF0000"/>
                </a:solidFill>
              </a:rPr>
              <a:t>?</a:t>
            </a:r>
            <a:endParaRPr lang="ko-KR" altLang="en-US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동시에 열 추가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사용법을 잘 숙지하자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!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 TABLE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ADD 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(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mem_point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		null,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mem_point2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		null,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mem_nickname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(20)	null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);</a:t>
            </a:r>
          </a:p>
        </p:txBody>
      </p:sp>
      <p:cxnSp>
        <p:nvCxnSpPr>
          <p:cNvPr id="10" name="직선 화살표 연결선 9"/>
          <p:cNvCxnSpPr/>
          <p:nvPr/>
        </p:nvCxnSpPr>
        <p:spPr>
          <a:xfrm rot="10800000" flipV="1">
            <a:off x="5143504" y="1928808"/>
            <a:ext cx="135732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11"/>
          <p:cNvCxnSpPr/>
          <p:nvPr/>
        </p:nvCxnSpPr>
        <p:spPr>
          <a:xfrm rot="10800000">
            <a:off x="1500166" y="4357700"/>
            <a:ext cx="171451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86425" y="178593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smtClean="0">
                <a:solidFill>
                  <a:srgbClr val="FF0000"/>
                </a:solidFill>
              </a:rPr>
              <a:t>괄호주의</a:t>
            </a:r>
            <a:endParaRPr lang="ko-KR" altLang="en-US" sz="1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Coding Convention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 TABLE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ADD 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mem_point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		null,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	mem_point2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		null,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mem_nickname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(20)	null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Version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Alpha : </a:t>
            </a:r>
            <a:r>
              <a:rPr lang="ko-KR" altLang="en-US" dirty="0" smtClean="0">
                <a:solidFill>
                  <a:schemeClr val="bg1"/>
                </a:solidFill>
              </a:rPr>
              <a:t>첫 개발이 막 끝난 버전</a:t>
            </a:r>
            <a:r>
              <a:rPr lang="en-US" altLang="ko-KR" dirty="0" smtClean="0">
                <a:solidFill>
                  <a:schemeClr val="bg1"/>
                </a:solidFill>
              </a:rPr>
              <a:t>. (</a:t>
            </a:r>
            <a:r>
              <a:rPr lang="ko-KR" altLang="en-US" dirty="0" smtClean="0">
                <a:solidFill>
                  <a:schemeClr val="bg1"/>
                </a:solidFill>
              </a:rPr>
              <a:t>버그↑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내부용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Beta : Alpha </a:t>
            </a:r>
            <a:r>
              <a:rPr lang="ko-KR" altLang="en-US" dirty="0" smtClean="0">
                <a:solidFill>
                  <a:schemeClr val="bg1"/>
                </a:solidFill>
              </a:rPr>
              <a:t>이후 버전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</a:rPr>
              <a:t>일종의 테스트 버전</a:t>
            </a:r>
            <a:r>
              <a:rPr lang="en-US" altLang="ko-KR" dirty="0" smtClean="0">
                <a:solidFill>
                  <a:schemeClr val="bg1"/>
                </a:solidFill>
              </a:rPr>
              <a:t>. (</a:t>
            </a:r>
            <a:r>
              <a:rPr lang="ko-KR" altLang="en-US" dirty="0" smtClean="0">
                <a:solidFill>
                  <a:schemeClr val="bg1"/>
                </a:solidFill>
              </a:rPr>
              <a:t>여전히 버그↑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CTP : </a:t>
            </a:r>
            <a:r>
              <a:rPr lang="en-US" altLang="ko-KR" dirty="0" smtClean="0">
                <a:solidFill>
                  <a:srgbClr val="FFFF00"/>
                </a:solidFill>
              </a:rPr>
              <a:t>Community Technology Preview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약자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관련 커뮤니티나 그룹에 테스트 목적으로 배포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RC : </a:t>
            </a:r>
            <a:r>
              <a:rPr lang="en-US" altLang="ko-KR" dirty="0" smtClean="0">
                <a:solidFill>
                  <a:srgbClr val="FFFF00"/>
                </a:solidFill>
              </a:rPr>
              <a:t>Release Candidate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약자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약간의 버그 수정용 버전</a:t>
            </a:r>
            <a:r>
              <a:rPr lang="en-US" altLang="ko-KR" dirty="0" smtClean="0">
                <a:solidFill>
                  <a:schemeClr val="bg1"/>
                </a:solidFill>
              </a:rPr>
              <a:t>. RC0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RC1  RC2 …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동시에 열 삭제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ALTER TABLE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DROP COLUMN 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mem_point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	mem_point2,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mem_nickname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RENAME COLUMN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컬럼명을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수정할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그러나 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안하는게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 좋다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최초 테이블 생성시 만들었던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컬럼명을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변경해야 할 경우에 사용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사용법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SQL Server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기준이므로 주의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!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Rename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관련 각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DBMS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매뉴얼을 참조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!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어지간하면 테이블 생성 후 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컬럼명은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 변경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/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수정하지 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않는게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 좋다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.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EXEC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sp_rename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‘memberTbl.mem_point44', ‘mem_point77';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SP_RENAME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EXEC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는 저장 프로시저를 호출할 때 사용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현재 데이터베이스에 있는 사용자가 만든 개체의 이름을 변경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인덱스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별칭 데이터 형식 등등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EXEC 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sp_rename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 '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', ‘memberTbl3‘;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이름도 바꿀 수 있으므로 굉장히 주의해야 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변경이 많다면 삭제 후 새로 만드는 것도 고려해봐야 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SP_RENAME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EXEC 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sp_rename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 '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', ‘memberTbl3‘;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변경시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또는 테이블 이름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변경시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마지막 옵션은 생략이 가능하다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 이름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변경시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EXEC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sp_rename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'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', ‘memberTbl3‘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, ‘COLUMN’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이름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변경시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EXEC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sp_rename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'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', ‘memberTbl3‘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, ‘OBJECT’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2693" y="1428742"/>
            <a:ext cx="20441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solidFill>
                  <a:srgbClr val="FFC000"/>
                </a:solidFill>
              </a:rPr>
              <a:t>, COLUMN(or OBJECT) </a:t>
            </a:r>
            <a:r>
              <a:rPr lang="ko-KR" altLang="en-US" sz="1000" dirty="0" smtClean="0">
                <a:solidFill>
                  <a:srgbClr val="FFC000"/>
                </a:solidFill>
              </a:rPr>
              <a:t>생략가능</a:t>
            </a:r>
            <a:endParaRPr lang="ko-KR" altLang="en-US" sz="1000" dirty="0">
              <a:solidFill>
                <a:srgbClr val="FFC000"/>
              </a:solidFill>
            </a:endParaRPr>
          </a:p>
        </p:txBody>
      </p:sp>
      <p:cxnSp>
        <p:nvCxnSpPr>
          <p:cNvPr id="8" name="직선 화살표 연결선 7"/>
          <p:cNvCxnSpPr/>
          <p:nvPr/>
        </p:nvCxnSpPr>
        <p:spPr>
          <a:xfrm rot="10800000" flipV="1">
            <a:off x="6429388" y="1714494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SP_RENAME 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개체 이름의 일부를 변경하면 스크립트나 저장 프로시저가 작동되지 않을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그만큼 변경에 따른 알 수 없는 변수가 많아진다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따라서 개체를 삭제하고 새로운 이름으로 다시 만드는 것도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운영시는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면밀히 생각해봐야 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종속성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삭제나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변경시는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이 개체가 다른 테이블 등에 종속되어 의존하고 있는지 여부를 체크하는 것이 좋다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당연한 얘기지만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체크안하고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수행시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예기치못한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오류가 올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해당 테이블 마우스 우측버튼 클릭 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[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종속성 보기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를 선택한다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DEMO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종속성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Reporting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먼저 영어 단어 공부부터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depend 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기대다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의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지하다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달려있다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= rely on, lean on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dependent = reliant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dependency = reliance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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종속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의 뜻도 있다는 것을 기억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종속성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Reporting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테이블에 대한 종속성 보고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EXEC 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sp_depends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 @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objname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 = 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N’xxx.xxxxx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’;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Microsoft SQL Server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의 이후 버전에서는 이 기능 제거 예정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sys.dm_sql_referencing_entities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	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sys.dm_sql_referenced_entities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대체할 것을 권장하고 있음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종속성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Reporting 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31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개체 종속성 식별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요청 또는 구조 문제로 스키마가 변경돼야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할때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변경할 스키마의 종속 개체들을 확인하고 알아봐야 할 때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사용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sys.dm_sql_referencing_entities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	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sys.dm_sql_referenced_entities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종속 개체 확인을 위한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DMF(Dynamic Management Functions)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지원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종속성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Reporting 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USE Pubs; 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GO 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FF00"/>
                </a:solidFill>
                <a:sym typeface="Wingdings" pitchFamily="2" charset="2"/>
              </a:rPr>
              <a:t>SELECT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referencing_schema_name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referencing_entity_name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referencing_id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referencing_class_desc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is_caller_dependent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FF00"/>
                </a:solidFill>
                <a:sym typeface="Wingdings" pitchFamily="2" charset="2"/>
              </a:rPr>
              <a:t>FROM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sys.dm_sql_referencing_entities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(‘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스키마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개체명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', 'OBJECT'); 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Version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Preview : </a:t>
            </a:r>
            <a:r>
              <a:rPr lang="ko-KR" altLang="en-US" dirty="0" smtClean="0">
                <a:solidFill>
                  <a:schemeClr val="bg1"/>
                </a:solidFill>
              </a:rPr>
              <a:t>정식 버전 바로 직전의 거의 정식 버전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RTM : </a:t>
            </a:r>
            <a:r>
              <a:rPr lang="en-US" altLang="ko-KR" dirty="0" smtClean="0">
                <a:solidFill>
                  <a:srgbClr val="FFFF00"/>
                </a:solidFill>
              </a:rPr>
              <a:t>Release To Manufacture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약자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H/W </a:t>
            </a:r>
            <a:r>
              <a:rPr lang="ko-KR" altLang="en-US" dirty="0" smtClean="0">
                <a:solidFill>
                  <a:schemeClr val="bg1"/>
                </a:solidFill>
              </a:rPr>
              <a:t>제조업체에 최종적으로 공급하게 될 최종 정식 버전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일반 소비자들에게 판매되는 버전보다 조금 일찍 출시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사실상 정식 버전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</a:rPr>
              <a:t>평가판</a:t>
            </a:r>
            <a:r>
              <a:rPr lang="ko-KR" altLang="en-US" dirty="0" smtClean="0">
                <a:solidFill>
                  <a:schemeClr val="bg1"/>
                </a:solidFill>
              </a:rPr>
              <a:t> 사이트 다운로드의 경우도 보통 </a:t>
            </a:r>
            <a:r>
              <a:rPr lang="en-US" altLang="ko-KR" dirty="0" smtClean="0">
                <a:solidFill>
                  <a:schemeClr val="bg1"/>
                </a:solidFill>
              </a:rPr>
              <a:t>RTM </a:t>
            </a:r>
            <a:r>
              <a:rPr lang="ko-KR" altLang="en-US" dirty="0" smtClean="0">
                <a:solidFill>
                  <a:schemeClr val="bg1"/>
                </a:solidFill>
              </a:rPr>
              <a:t>버전을 다운함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쿼리를 사용한다는 것은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?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모든 경우에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SSMS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를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사용할 수 있는 것은 아니다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즉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직접적으로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에 접속하여 데이터를 조작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변경할 수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있는게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아니기에 외부에서 데이터를 전달하여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를 조작 변경하도록 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Datatype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Alteration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데이터형식을 변경한다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USAGE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ALTER TABLE </a:t>
            </a:r>
            <a:r>
              <a:rPr lang="en-US" altLang="ko-KR" dirty="0" err="1" smtClean="0">
                <a:solidFill>
                  <a:schemeClr val="bg1"/>
                </a:solidFill>
              </a:rPr>
              <a:t>dbo.memberTbl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ALTER COLUMN </a:t>
            </a:r>
            <a:r>
              <a:rPr lang="en-US" altLang="ko-KR" dirty="0" err="1" smtClean="0">
                <a:solidFill>
                  <a:schemeClr val="bg1"/>
                </a:solidFill>
              </a:rPr>
              <a:t>mem_point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</a:rPr>
              <a:t>smallint</a:t>
            </a:r>
            <a:r>
              <a:rPr lang="en-US" altLang="ko-KR" dirty="0" smtClean="0">
                <a:solidFill>
                  <a:schemeClr val="bg1"/>
                </a:solidFill>
              </a:rPr>
              <a:t>;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 Structure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TABLE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구조 확인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테이블의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컬럼명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데이터형식 등을 살펴볼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USAGE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EXEC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sp_columns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테이블명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EXEC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sp_help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테이블명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 Structure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sys.columns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	  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sys.tables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 Structure 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information_schema.columns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사용한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데이블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정보 확인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시스템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뷰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쪽에서 확인이 가능하다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뷰란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조회용 가상 테이블이다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UPDATE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데이터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를 조작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변경하는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쿼리문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기본구조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0000"/>
                </a:solidFill>
              </a:rPr>
              <a:t>UPDATE [</a:t>
            </a:r>
            <a:r>
              <a:rPr lang="ko-KR" altLang="en-US" dirty="0" err="1" smtClean="0">
                <a:solidFill>
                  <a:srgbClr val="FF0000"/>
                </a:solidFill>
              </a:rPr>
              <a:t>테이블명</a:t>
            </a:r>
            <a:r>
              <a:rPr lang="en-US" altLang="ko-KR" dirty="0" smtClean="0">
                <a:solidFill>
                  <a:srgbClr val="FF0000"/>
                </a:solidFill>
              </a:rPr>
              <a:t>] SET [</a:t>
            </a:r>
            <a:r>
              <a:rPr lang="ko-KR" altLang="en-US" dirty="0" err="1" smtClean="0">
                <a:solidFill>
                  <a:srgbClr val="FF0000"/>
                </a:solidFill>
              </a:rPr>
              <a:t>컬럼명</a:t>
            </a:r>
            <a:r>
              <a:rPr lang="en-US" altLang="ko-KR" dirty="0" smtClean="0">
                <a:solidFill>
                  <a:srgbClr val="FF0000"/>
                </a:solidFill>
              </a:rPr>
              <a:t>] = </a:t>
            </a:r>
            <a:r>
              <a:rPr lang="ko-KR" altLang="en-US" dirty="0" smtClean="0">
                <a:solidFill>
                  <a:srgbClr val="FF0000"/>
                </a:solidFill>
              </a:rPr>
              <a:t>값 </a:t>
            </a:r>
            <a:r>
              <a:rPr lang="en-US" altLang="ko-KR" dirty="0" smtClean="0">
                <a:solidFill>
                  <a:srgbClr val="FF0000"/>
                </a:solidFill>
              </a:rPr>
              <a:t>[, </a:t>
            </a:r>
            <a:r>
              <a:rPr lang="ko-KR" altLang="en-US" dirty="0" err="1" smtClean="0">
                <a:solidFill>
                  <a:srgbClr val="FF0000"/>
                </a:solidFill>
              </a:rPr>
              <a:t>컬럼</a:t>
            </a:r>
            <a:r>
              <a:rPr lang="en-US" altLang="ko-KR" dirty="0" smtClean="0">
                <a:solidFill>
                  <a:srgbClr val="FF0000"/>
                </a:solidFill>
              </a:rPr>
              <a:t>=</a:t>
            </a:r>
            <a:r>
              <a:rPr lang="ko-KR" altLang="en-US" dirty="0" smtClean="0">
                <a:solidFill>
                  <a:srgbClr val="FF0000"/>
                </a:solidFill>
              </a:rPr>
              <a:t>값</a:t>
            </a:r>
            <a:r>
              <a:rPr lang="en-US" altLang="ko-KR" dirty="0" smtClean="0">
                <a:solidFill>
                  <a:srgbClr val="FF0000"/>
                </a:solidFill>
              </a:rPr>
              <a:t>, …] [WHERE </a:t>
            </a:r>
            <a:r>
              <a:rPr lang="ko-KR" altLang="en-US" dirty="0" smtClean="0">
                <a:solidFill>
                  <a:srgbClr val="FF0000"/>
                </a:solidFill>
              </a:rPr>
              <a:t>조건</a:t>
            </a:r>
            <a:r>
              <a:rPr lang="en-US" altLang="ko-KR" dirty="0" smtClean="0">
                <a:solidFill>
                  <a:srgbClr val="FF0000"/>
                </a:solidFill>
              </a:rPr>
              <a:t>];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여러 행의 값을 동시에 수정할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WHERE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조건절을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생략하면 모든 행의 값이 수정되므로 주의해야 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 대신에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DEFAULT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를 적으면 테이블에 정의된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DEFAULT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값으로 변경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Null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값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Update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기존 레코드들의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NULL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값을 한꺼번에 변경하고자 할 때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USAGE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UPDATE [</a:t>
            </a:r>
            <a:r>
              <a:rPr lang="ko-KR" altLang="en-US" dirty="0" err="1" smtClean="0">
                <a:solidFill>
                  <a:schemeClr val="bg1"/>
                </a:solidFill>
              </a:rPr>
              <a:t>테이블명</a:t>
            </a:r>
            <a:r>
              <a:rPr lang="en-US" altLang="ko-KR" dirty="0" smtClean="0">
                <a:solidFill>
                  <a:schemeClr val="bg1"/>
                </a:solidFill>
              </a:rPr>
              <a:t>] SET [</a:t>
            </a:r>
            <a:r>
              <a:rPr lang="ko-KR" altLang="en-US" dirty="0" err="1" smtClean="0">
                <a:solidFill>
                  <a:schemeClr val="bg1"/>
                </a:solidFill>
              </a:rPr>
              <a:t>컬럼명</a:t>
            </a:r>
            <a:r>
              <a:rPr lang="en-US" altLang="ko-KR" dirty="0" smtClean="0">
                <a:solidFill>
                  <a:schemeClr val="bg1"/>
                </a:solidFill>
              </a:rPr>
              <a:t>] = ISNULL([</a:t>
            </a:r>
            <a:r>
              <a:rPr lang="ko-KR" altLang="en-US" dirty="0" err="1" smtClean="0">
                <a:solidFill>
                  <a:schemeClr val="bg1"/>
                </a:solidFill>
              </a:rPr>
              <a:t>컬럼명</a:t>
            </a:r>
            <a:r>
              <a:rPr lang="en-US" altLang="ko-KR" dirty="0" smtClean="0">
                <a:solidFill>
                  <a:schemeClr val="bg1"/>
                </a:solidFill>
              </a:rPr>
              <a:t>], ‘</a:t>
            </a:r>
            <a:r>
              <a:rPr lang="ko-KR" altLang="en-US" dirty="0" smtClean="0">
                <a:solidFill>
                  <a:schemeClr val="bg1"/>
                </a:solidFill>
              </a:rPr>
              <a:t>변경할 값</a:t>
            </a:r>
            <a:r>
              <a:rPr lang="en-US" altLang="ko-KR" dirty="0" smtClean="0">
                <a:solidFill>
                  <a:schemeClr val="bg1"/>
                </a:solidFill>
              </a:rPr>
              <a:t>');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92D050"/>
                </a:solidFill>
                <a:sym typeface="Wingdings" pitchFamily="2" charset="2"/>
              </a:rPr>
              <a:t>UPDATE </a:t>
            </a:r>
            <a:r>
              <a:rPr lang="en-US" altLang="ko-KR" dirty="0" err="1" smtClean="0">
                <a:solidFill>
                  <a:srgbClr val="92D050"/>
                </a:solidFill>
                <a:sym typeface="Wingdings" pitchFamily="2" charset="2"/>
              </a:rPr>
              <a:t>dbo.memberTbl</a:t>
            </a:r>
            <a:r>
              <a:rPr lang="en-US" altLang="ko-KR" dirty="0" smtClean="0">
                <a:solidFill>
                  <a:srgbClr val="92D050"/>
                </a:solidFill>
                <a:sym typeface="Wingdings" pitchFamily="2" charset="2"/>
              </a:rPr>
              <a:t> SET </a:t>
            </a:r>
            <a:r>
              <a:rPr lang="en-US" altLang="ko-KR" dirty="0" err="1" smtClean="0">
                <a:solidFill>
                  <a:srgbClr val="92D050"/>
                </a:solidFill>
                <a:sym typeface="Wingdings" pitchFamily="2" charset="2"/>
              </a:rPr>
              <a:t>mem_point</a:t>
            </a:r>
            <a:r>
              <a:rPr lang="en-US" altLang="ko-KR" dirty="0" smtClean="0">
                <a:solidFill>
                  <a:srgbClr val="92D050"/>
                </a:solidFill>
                <a:sym typeface="Wingdings" pitchFamily="2" charset="2"/>
              </a:rPr>
              <a:t> = ISNULL(</a:t>
            </a:r>
            <a:r>
              <a:rPr lang="en-US" altLang="ko-KR" dirty="0" err="1" smtClean="0">
                <a:solidFill>
                  <a:srgbClr val="92D050"/>
                </a:solidFill>
                <a:sym typeface="Wingdings" pitchFamily="2" charset="2"/>
              </a:rPr>
              <a:t>mem_point</a:t>
            </a:r>
            <a:r>
              <a:rPr lang="en-US" altLang="ko-KR" dirty="0" smtClean="0">
                <a:solidFill>
                  <a:srgbClr val="92D050"/>
                </a:solidFill>
                <a:sym typeface="Wingdings" pitchFamily="2" charset="2"/>
              </a:rPr>
              <a:t>, ‘100’);</a:t>
            </a:r>
            <a:endParaRPr lang="en-US" altLang="ko-KR" dirty="0" smtClean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ISNULL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내장 함수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컬럼이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NULL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값을 가지고 있는 경우 다른 값으로 대체할 수 있음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운영시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어떤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컬림이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NULL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값을 가지는 경우가 많은데 그때 이 함수를 사용하여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NULL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값을 대체한다든지 하면 유용하다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USAGE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	ISNULL(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컬럼명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, 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컬럼이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NULL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값일 경우 대체할 값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UPPER(), LOWER()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대소문자 변경 함수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UPPER(‘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korea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seoul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UPPER(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컬럼명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AS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회원레벨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memberTbl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데모 보기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INITCAP()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영문 앞 글자만 대문자로 바꿔주는 함수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korea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seoul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 Korea Seoul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DBMS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마다 지원 여부가 다름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오라클에는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있으나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SQL Server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에는 없다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그러다보니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사용자 정의 함수로 만들어서 쓰는 경우가 많다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Initial Capital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Version 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Retail : </a:t>
            </a:r>
            <a:r>
              <a:rPr lang="ko-KR" altLang="en-US" dirty="0" err="1" smtClean="0">
                <a:solidFill>
                  <a:schemeClr val="bg1"/>
                </a:solidFill>
              </a:rPr>
              <a:t>사전적의미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– (n)</a:t>
            </a:r>
            <a:r>
              <a:rPr lang="ko-KR" altLang="en-US" dirty="0" smtClean="0">
                <a:solidFill>
                  <a:schemeClr val="bg1"/>
                </a:solidFill>
              </a:rPr>
              <a:t>소매</a:t>
            </a:r>
            <a:r>
              <a:rPr lang="en-US" altLang="ko-KR" dirty="0" smtClean="0">
                <a:solidFill>
                  <a:schemeClr val="bg1"/>
                </a:solidFill>
              </a:rPr>
              <a:t> (v)</a:t>
            </a:r>
            <a:r>
              <a:rPr lang="ko-KR" altLang="en-US" dirty="0" smtClean="0">
                <a:solidFill>
                  <a:schemeClr val="bg1"/>
                </a:solidFill>
              </a:rPr>
              <a:t>소매하다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정식 </a:t>
            </a:r>
            <a:r>
              <a:rPr lang="en-US" altLang="ko-KR" dirty="0" smtClean="0">
                <a:solidFill>
                  <a:schemeClr val="bg1"/>
                </a:solidFill>
              </a:rPr>
              <a:t>DVD </a:t>
            </a:r>
            <a:r>
              <a:rPr lang="ko-KR" altLang="en-US" dirty="0" smtClean="0">
                <a:solidFill>
                  <a:schemeClr val="bg1"/>
                </a:solidFill>
              </a:rPr>
              <a:t>판매 버전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소비자에게 최종 판매되는 정식 버전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꼭 여기까지 모두 만들어져서 출시되는 것은 아님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RTM </a:t>
            </a:r>
            <a:r>
              <a:rPr lang="ko-KR" altLang="en-US" dirty="0" smtClean="0">
                <a:solidFill>
                  <a:schemeClr val="bg1"/>
                </a:solidFill>
              </a:rPr>
              <a:t>버전까지만 되는 것도 있음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개발 회사에서 필요에 따라 중간 버전의 배포</a:t>
            </a:r>
            <a:r>
              <a:rPr lang="en-US" altLang="ko-KR" dirty="0" smtClean="0">
                <a:solidFill>
                  <a:schemeClr val="bg1"/>
                </a:solidFill>
              </a:rPr>
              <a:t>/</a:t>
            </a:r>
            <a:r>
              <a:rPr lang="ko-KR" altLang="en-US" dirty="0" smtClean="0">
                <a:solidFill>
                  <a:schemeClr val="bg1"/>
                </a:solidFill>
              </a:rPr>
              <a:t>판매를 결정하게 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ISNULL Example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특정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검색시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NULL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값이면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‘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값없음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으로 표시하여 검색하기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	SELECT ISNULL(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컬럼명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, ‘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값없음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') AS 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컬럼별칭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 FROM </a:t>
            </a:r>
            <a:r>
              <a:rPr lang="ko-KR" altLang="en-US" dirty="0" err="1" smtClean="0">
                <a:solidFill>
                  <a:srgbClr val="FF0000"/>
                </a:solidFill>
                <a:sym typeface="Wingdings" pitchFamily="2" charset="2"/>
              </a:rPr>
              <a:t>테이블명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위의 경우 지정한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컬럼명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하나만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결과창에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나온다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*(asterisk)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함께 사용시 다른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컬럼들도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나오게 할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기존 레코드들의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NULL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 대체하기 예제는 앞 예제 참고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자동완성기능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쿼리 창에서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SQL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쿼리문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작성시 자동완성기능 사용법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개체 하나만 나와 있을 때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	- Ctrl + Enter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키를 동시에 클릭</a:t>
            </a:r>
            <a:endParaRPr lang="en-US" altLang="ko-KR" dirty="0" smtClean="0">
              <a:solidFill>
                <a:srgbClr val="FF0000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생성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/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삭제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1747436"/>
            <a:ext cx="4464876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-- AAA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라는 데이터베이스를 생성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CREATE DATABASE AAA;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9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-- AAA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라는 데이터베이스에서 작업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USE AAA;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9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-- AAATABLE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생성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CREATE TABLE AAATABLE (ID </a:t>
            </a:r>
            <a:r>
              <a:rPr lang="en-US" altLang="ko-KR" sz="900" dirty="0" err="1" smtClean="0">
                <a:solidFill>
                  <a:schemeClr val="bg1"/>
                </a:solidFill>
                <a:sym typeface="Wingdings" pitchFamily="2" charset="2"/>
              </a:rPr>
              <a:t>varchar</a:t>
            </a: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(16) NULL, PW </a:t>
            </a:r>
            <a:r>
              <a:rPr lang="en-US" altLang="ko-KR" sz="900" dirty="0" err="1" smtClean="0">
                <a:solidFill>
                  <a:schemeClr val="bg1"/>
                </a:solidFill>
                <a:sym typeface="Wingdings" pitchFamily="2" charset="2"/>
              </a:rPr>
              <a:t>varchar</a:t>
            </a: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(16) NULL, AGE TINYINT NULL);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9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-- AAATABLE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자료입력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INSERT INTO DBO.AAATABLE VALUES (‘</a:t>
            </a:r>
            <a:r>
              <a:rPr lang="en-US" altLang="ko-KR" sz="900" dirty="0" err="1" smtClean="0">
                <a:solidFill>
                  <a:schemeClr val="bg1"/>
                </a:solidFill>
                <a:sym typeface="Wingdings" pitchFamily="2" charset="2"/>
              </a:rPr>
              <a:t>hongkildong</a:t>
            </a: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’, ‘123abc’, 30);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9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-- AAATABLE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자료출력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SELECT ID AS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아이디</a:t>
            </a: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, PW AS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비밀번호</a:t>
            </a: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, AGE AS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나이</a:t>
            </a: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 FROM DBO.AAATABLE;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79288" y="1747436"/>
            <a:ext cx="282180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-- AAATABLE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삭제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DROP TABLE DBO.AAATABLE;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9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-- AAA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데이터베이스 삭제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DROP DATABASE AAA; -- ERROR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9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사용가능 </a:t>
            </a: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DB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영역을 </a:t>
            </a: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MASTER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로 변경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USE MASTER;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9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다시 </a:t>
            </a: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AAA </a:t>
            </a:r>
            <a:r>
              <a:rPr lang="ko-KR" altLang="en-US" sz="900" dirty="0" smtClean="0">
                <a:solidFill>
                  <a:schemeClr val="bg1"/>
                </a:solidFill>
                <a:sym typeface="Wingdings" pitchFamily="2" charset="2"/>
              </a:rPr>
              <a:t>데이터베이스 삭제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900" dirty="0" smtClean="0">
                <a:solidFill>
                  <a:schemeClr val="bg1"/>
                </a:solidFill>
                <a:sym typeface="Wingdings" pitchFamily="2" charset="2"/>
              </a:rPr>
              <a:t>DROP DATABASE AAA;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유니코드 형식 데이터 입력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27503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>
                <a:solidFill>
                  <a:schemeClr val="bg1"/>
                </a:solidFill>
              </a:rPr>
              <a:t>CREATE DATABASE TestDB2;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GO</a:t>
            </a:r>
          </a:p>
          <a:p>
            <a:endParaRPr lang="ko-KR" altLang="en-US" sz="1050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USE TestDB2;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CREATE TABLE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dbo.testTable</a:t>
            </a:r>
            <a:r>
              <a:rPr lang="en-US" altLang="ko-KR" sz="1050" dirty="0" smtClean="0">
                <a:solidFill>
                  <a:schemeClr val="bg1"/>
                </a:solidFill>
              </a:rPr>
              <a:t> ( 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mem_num</a:t>
            </a:r>
            <a:r>
              <a:rPr lang="en-US" altLang="ko-KR" sz="1050" dirty="0" smtClean="0">
                <a:solidFill>
                  <a:schemeClr val="bg1"/>
                </a:solidFill>
              </a:rPr>
              <a:t>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smallint</a:t>
            </a:r>
            <a:r>
              <a:rPr lang="en-US" altLang="ko-KR" sz="1050" dirty="0" smtClean="0">
                <a:solidFill>
                  <a:schemeClr val="bg1"/>
                </a:solidFill>
              </a:rPr>
              <a:t> NOT NULL,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mem_nation</a:t>
            </a:r>
            <a:r>
              <a:rPr lang="en-US" altLang="ko-KR" sz="1050" dirty="0" smtClean="0">
                <a:solidFill>
                  <a:schemeClr val="bg1"/>
                </a:solidFill>
              </a:rPr>
              <a:t>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nvarchar</a:t>
            </a:r>
            <a:r>
              <a:rPr lang="en-US" altLang="ko-KR" sz="1050" dirty="0" smtClean="0">
                <a:solidFill>
                  <a:schemeClr val="bg1"/>
                </a:solidFill>
              </a:rPr>
              <a:t>(25) NOT NULL,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mem_name</a:t>
            </a:r>
            <a:r>
              <a:rPr lang="en-US" altLang="ko-KR" sz="1050" dirty="0" smtClean="0">
                <a:solidFill>
                  <a:schemeClr val="bg1"/>
                </a:solidFill>
              </a:rPr>
              <a:t>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nvarchar</a:t>
            </a:r>
            <a:r>
              <a:rPr lang="en-US" altLang="ko-KR" sz="1050" dirty="0" smtClean="0">
                <a:solidFill>
                  <a:schemeClr val="bg1"/>
                </a:solidFill>
              </a:rPr>
              <a:t>(30) NOT NULL,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mem_birthday</a:t>
            </a:r>
            <a:r>
              <a:rPr lang="en-US" altLang="ko-KR" sz="1050" dirty="0" smtClean="0">
                <a:solidFill>
                  <a:schemeClr val="bg1"/>
                </a:solidFill>
              </a:rPr>
              <a:t> date,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mem_income_tax</a:t>
            </a:r>
            <a:r>
              <a:rPr lang="en-US" altLang="ko-KR" sz="1050" dirty="0" smtClean="0">
                <a:solidFill>
                  <a:schemeClr val="bg1"/>
                </a:solidFill>
              </a:rPr>
              <a:t> money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);</a:t>
            </a:r>
            <a:endParaRPr lang="ko-KR" altLang="en-US" sz="1050" dirty="0" smtClean="0">
              <a:solidFill>
                <a:schemeClr val="bg1"/>
              </a:solidFill>
            </a:endParaRPr>
          </a:p>
          <a:p>
            <a:endParaRPr lang="ko-KR" altLang="en-US" sz="1050" dirty="0" smtClean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2000246"/>
            <a:ext cx="3361818" cy="2192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solidFill>
                  <a:schemeClr val="bg1"/>
                </a:solidFill>
              </a:rPr>
              <a:t>-- INSERT DATA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INSERT TestDB2.dbo.testTable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VALUES 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(1, N‘</a:t>
            </a:r>
            <a:r>
              <a:rPr lang="ko-KR" altLang="en-US" sz="1050" dirty="0" smtClean="0">
                <a:solidFill>
                  <a:schemeClr val="bg1"/>
                </a:solidFill>
              </a:rPr>
              <a:t>한국</a:t>
            </a:r>
            <a:r>
              <a:rPr lang="en-US" altLang="ko-KR" sz="1050" dirty="0" smtClean="0">
                <a:solidFill>
                  <a:schemeClr val="bg1"/>
                </a:solidFill>
              </a:rPr>
              <a:t>', N’</a:t>
            </a:r>
            <a:r>
              <a:rPr lang="ko-KR" altLang="en-US" sz="1050" dirty="0" smtClean="0">
                <a:solidFill>
                  <a:schemeClr val="bg1"/>
                </a:solidFill>
              </a:rPr>
              <a:t>홍길동★</a:t>
            </a:r>
            <a:r>
              <a:rPr lang="en-US" altLang="ko-KR" sz="1050" dirty="0" smtClean="0">
                <a:solidFill>
                  <a:schemeClr val="bg1"/>
                </a:solidFill>
              </a:rPr>
              <a:t>', ‘1977-07-07', 1500.00),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(2, N‘</a:t>
            </a:r>
            <a:r>
              <a:rPr lang="ko-KR" altLang="en-US" sz="1050" dirty="0" smtClean="0">
                <a:solidFill>
                  <a:schemeClr val="bg1"/>
                </a:solidFill>
              </a:rPr>
              <a:t>미국</a:t>
            </a:r>
            <a:r>
              <a:rPr lang="en-US" altLang="ko-KR" sz="1050" dirty="0" smtClean="0">
                <a:solidFill>
                  <a:schemeClr val="bg1"/>
                </a:solidFill>
              </a:rPr>
              <a:t>',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N’Jackson</a:t>
            </a:r>
            <a:r>
              <a:rPr lang="en-US" altLang="ko-KR" sz="1050" dirty="0" smtClean="0">
                <a:solidFill>
                  <a:schemeClr val="bg1"/>
                </a:solidFill>
              </a:rPr>
              <a:t>❤', ‘1980-08-08', 2500.00),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(3, N’</a:t>
            </a:r>
            <a:r>
              <a:rPr lang="ko-KR" altLang="en-US" sz="1050" dirty="0" smtClean="0">
                <a:solidFill>
                  <a:schemeClr val="bg1"/>
                </a:solidFill>
              </a:rPr>
              <a:t>태국</a:t>
            </a:r>
            <a:r>
              <a:rPr lang="en-US" altLang="ko-KR" sz="1050" dirty="0" smtClean="0">
                <a:solidFill>
                  <a:schemeClr val="bg1"/>
                </a:solidFill>
              </a:rPr>
              <a:t>', N’</a:t>
            </a:r>
            <a:r>
              <a:rPr lang="th-TH" altLang="ko-KR" sz="1050" dirty="0" smtClean="0">
                <a:solidFill>
                  <a:schemeClr val="bg1"/>
                </a:solidFill>
              </a:rPr>
              <a:t>สวัสดี</a:t>
            </a:r>
            <a:r>
              <a:rPr lang="en-US" altLang="ko-KR" sz="1050" dirty="0" smtClean="0">
                <a:solidFill>
                  <a:schemeClr val="bg1"/>
                </a:solidFill>
              </a:rPr>
              <a:t>', ‘1982-12-25', 1700.00),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(4, N’</a:t>
            </a:r>
            <a:r>
              <a:rPr lang="ko-KR" altLang="en-US" sz="1050" dirty="0" smtClean="0">
                <a:solidFill>
                  <a:schemeClr val="bg1"/>
                </a:solidFill>
              </a:rPr>
              <a:t>베트남</a:t>
            </a:r>
            <a:r>
              <a:rPr lang="en-US" altLang="ko-KR" sz="1050" dirty="0" smtClean="0">
                <a:solidFill>
                  <a:schemeClr val="bg1"/>
                </a:solidFill>
              </a:rPr>
              <a:t>', </a:t>
            </a:r>
            <a:r>
              <a:rPr lang="en-US" altLang="ko-KR" sz="1050" dirty="0" err="1" smtClean="0">
                <a:solidFill>
                  <a:schemeClr val="bg1"/>
                </a:solidFill>
              </a:rPr>
              <a:t>N’chào</a:t>
            </a:r>
            <a:r>
              <a:rPr lang="en-US" altLang="ko-KR" sz="1050" dirty="0" smtClean="0">
                <a:solidFill>
                  <a:schemeClr val="bg1"/>
                </a:solidFill>
              </a:rPr>
              <a:t>', ‘1990-11-11', 1400.00),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(5, N’</a:t>
            </a:r>
            <a:r>
              <a:rPr lang="ko-KR" altLang="en-US" sz="1050" dirty="0" smtClean="0">
                <a:solidFill>
                  <a:schemeClr val="bg1"/>
                </a:solidFill>
              </a:rPr>
              <a:t>중국</a:t>
            </a:r>
            <a:r>
              <a:rPr lang="en-US" altLang="ko-KR" sz="1050" dirty="0" smtClean="0">
                <a:solidFill>
                  <a:schemeClr val="bg1"/>
                </a:solidFill>
              </a:rPr>
              <a:t>', N’</a:t>
            </a:r>
            <a:r>
              <a:rPr lang="ko-KR" altLang="en-US" sz="1050" dirty="0" err="1" smtClean="0">
                <a:solidFill>
                  <a:schemeClr val="bg1"/>
                </a:solidFill>
              </a:rPr>
              <a:t>你好</a:t>
            </a:r>
            <a:r>
              <a:rPr lang="en-US" altLang="ko-KR" sz="1050" dirty="0" smtClean="0">
                <a:solidFill>
                  <a:schemeClr val="bg1"/>
                </a:solidFill>
              </a:rPr>
              <a:t>', ‘1985-10-25', 1100.00),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    (6, N’</a:t>
            </a:r>
            <a:r>
              <a:rPr lang="ko-KR" altLang="en-US" sz="1050" dirty="0" smtClean="0">
                <a:solidFill>
                  <a:schemeClr val="bg1"/>
                </a:solidFill>
              </a:rPr>
              <a:t>일본</a:t>
            </a:r>
            <a:r>
              <a:rPr lang="en-US" altLang="ko-KR" sz="1050" dirty="0" smtClean="0">
                <a:solidFill>
                  <a:schemeClr val="bg1"/>
                </a:solidFill>
              </a:rPr>
              <a:t>', N’</a:t>
            </a:r>
            <a:r>
              <a:rPr lang="ja-JP" altLang="en-US" sz="1050" dirty="0" smtClean="0">
                <a:solidFill>
                  <a:schemeClr val="bg1"/>
                </a:solidFill>
              </a:rPr>
              <a:t>こんにちは</a:t>
            </a:r>
            <a:r>
              <a:rPr lang="en-US" altLang="ko-KR" sz="1050" dirty="0" smtClean="0">
                <a:solidFill>
                  <a:schemeClr val="bg1"/>
                </a:solidFill>
              </a:rPr>
              <a:t>', ‘1992-10-25', 2200.00);</a:t>
            </a:r>
          </a:p>
          <a:p>
            <a:endParaRPr lang="ko-KR" altLang="en-US" sz="1050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-- SELECT DATA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SELECT * FROM TestDB2.dbo.testTable;</a:t>
            </a:r>
            <a:endParaRPr lang="en-US" altLang="ko-KR" sz="1050" dirty="0" smtClean="0">
              <a:solidFill>
                <a:schemeClr val="bg1"/>
              </a:solidFill>
              <a:sym typeface="Wingdings" pitchFamily="2" charset="2"/>
            </a:endParaRPr>
          </a:p>
          <a:p>
            <a:endParaRPr lang="ko-KR" alt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CONSTRAINT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단어의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사전적의미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제약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(=restriction),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제한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통제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생성시 여러 제약 조건을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컬럼에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걸어서 만들 수 있다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쿼리 또는 개체 탐색기를 통해서 만들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쿼리 창을 통해서 데이터베이스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및 테이블 생성에서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부터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자료 입력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출력 그리고 데이터베이스 삭제까지 일련의 과정을 반복 연습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 과정에서 필요한 함수 사용도 활용하면 좋다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CONSTRAINT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예제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제약 예제이나 앞서 배운 데이터베이스 및 테이블 생성의 연장선임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따라서 앞서 배운 것들에 대한 복습이 잘 되어있지 않으면 안됨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IDENTITY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PRIMARY KEY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DEFAULT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함수 사용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dbo.sampleTbl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SELECT COL1, COL2, COL3, COL4, LEFT(COL5, 8) AS '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타임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' FROM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dbo.sampleTbl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CONVERT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사용법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: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CONVERT( </a:t>
            </a:r>
            <a:r>
              <a:rPr lang="ko-KR" altLang="en-US" sz="1400" dirty="0" smtClean="0">
                <a:solidFill>
                  <a:srgbClr val="FF0000"/>
                </a:solidFill>
                <a:sym typeface="Wingdings" pitchFamily="2" charset="2"/>
              </a:rPr>
              <a:t>데이터타입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sym typeface="Wingdings" pitchFamily="2" charset="2"/>
              </a:rPr>
              <a:t>변경대상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sym typeface="Wingdings" pitchFamily="2" charset="2"/>
              </a:rPr>
              <a:t>변경하고자 하는 형식 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);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SELECT CONVERT(VARCHAR(8), GETDATE(), 108);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SELECT CONVERT(VARCHAR(8), GETDATE(), 8);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SELECT CONVERT(VARCHAR(8), GETDATE(), 10);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SELECT CONVERT(VARCHAR(8), COL5, 108) AS '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타임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' FROM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dbo.sampleTbl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CONSTRAINT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예제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생성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직원 입사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/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퇴사 테이블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IDENTITY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PRIMARY KEY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DEFAULT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UNIQUE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IDENTITY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값의 간격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입력 실패 또는 레코드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삭제시는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ID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열의 값이 간격이 생길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  <p:pic>
        <p:nvPicPr>
          <p:cNvPr id="4" name="그림 3" descr="A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571750"/>
            <a:ext cx="6134100" cy="11525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2342" y="4000510"/>
            <a:ext cx="6050054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050" dirty="0" smtClean="0">
                <a:solidFill>
                  <a:srgbClr val="FF0000"/>
                </a:solidFill>
              </a:rPr>
              <a:t>특정 </a:t>
            </a:r>
            <a:r>
              <a:rPr lang="en-US" altLang="ko-KR" sz="1050" dirty="0" smtClean="0">
                <a:solidFill>
                  <a:srgbClr val="FF0000"/>
                </a:solidFill>
              </a:rPr>
              <a:t>INSERT</a:t>
            </a:r>
            <a:r>
              <a:rPr lang="ko-KR" altLang="en-US" sz="1050" dirty="0" smtClean="0">
                <a:solidFill>
                  <a:srgbClr val="FF0000"/>
                </a:solidFill>
              </a:rPr>
              <a:t>문이 쿼리 </a:t>
            </a:r>
            <a:r>
              <a:rPr lang="ko-KR" altLang="en-US" sz="1050" dirty="0" err="1" smtClean="0">
                <a:solidFill>
                  <a:srgbClr val="FF0000"/>
                </a:solidFill>
              </a:rPr>
              <a:t>수행시</a:t>
            </a:r>
            <a:r>
              <a:rPr lang="ko-KR" altLang="en-US" sz="1050" dirty="0" smtClean="0">
                <a:solidFill>
                  <a:srgbClr val="FF0000"/>
                </a:solidFill>
              </a:rPr>
              <a:t> 실패하거나 또는 해당 </a:t>
            </a:r>
            <a:r>
              <a:rPr lang="en-US" altLang="ko-KR" sz="1050" dirty="0" smtClean="0">
                <a:solidFill>
                  <a:srgbClr val="FF0000"/>
                </a:solidFill>
              </a:rPr>
              <a:t>INSERT</a:t>
            </a:r>
            <a:r>
              <a:rPr lang="ko-KR" altLang="en-US" sz="1050" dirty="0" smtClean="0">
                <a:solidFill>
                  <a:srgbClr val="FF0000"/>
                </a:solidFill>
              </a:rPr>
              <a:t>문이 롤백이 되는 경우에</a:t>
            </a:r>
            <a:endParaRPr lang="en-US" altLang="ko-KR" sz="1050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050" dirty="0" smtClean="0">
                <a:solidFill>
                  <a:srgbClr val="FF0000"/>
                </a:solidFill>
              </a:rPr>
              <a:t>그 과정에서 사용된 고유 </a:t>
            </a:r>
            <a:r>
              <a:rPr lang="en-US" altLang="ko-KR" sz="1050" dirty="0" smtClean="0">
                <a:solidFill>
                  <a:srgbClr val="FF0000"/>
                </a:solidFill>
              </a:rPr>
              <a:t>ID </a:t>
            </a:r>
            <a:r>
              <a:rPr lang="ko-KR" altLang="en-US" sz="1050" dirty="0" smtClean="0">
                <a:solidFill>
                  <a:srgbClr val="FF0000"/>
                </a:solidFill>
              </a:rPr>
              <a:t>값은 손실이 되고 다시 생성되지는 않는다</a:t>
            </a:r>
            <a:r>
              <a:rPr lang="en-US" altLang="ko-KR" sz="1050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ko-KR" altLang="en-US" sz="1050" dirty="0" smtClean="0">
                <a:solidFill>
                  <a:srgbClr val="FF0000"/>
                </a:solidFill>
              </a:rPr>
              <a:t>그 결과로써 그 다음에 입력되는 새 레코드의 고유 </a:t>
            </a:r>
            <a:r>
              <a:rPr lang="en-US" altLang="ko-KR" sz="1050" dirty="0" smtClean="0">
                <a:solidFill>
                  <a:srgbClr val="FF0000"/>
                </a:solidFill>
              </a:rPr>
              <a:t>ID </a:t>
            </a:r>
            <a:r>
              <a:rPr lang="ko-KR" altLang="en-US" sz="1050" dirty="0" smtClean="0">
                <a:solidFill>
                  <a:srgbClr val="FF0000"/>
                </a:solidFill>
              </a:rPr>
              <a:t>값은 앞 레코드와의 간격이 발생할 수 있다</a:t>
            </a:r>
            <a:r>
              <a:rPr lang="en-US" altLang="ko-KR" sz="1050" dirty="0" smtClean="0">
                <a:solidFill>
                  <a:srgbClr val="FF0000"/>
                </a:solidFill>
              </a:rPr>
              <a:t>.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IDENTITY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값 수정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입력 실패 또는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삭제시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테이블에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IDENTITY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조건 열이 있는 경우 각 레코드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값 사이에 간격이 발생할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간격을 없애려면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???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00B050"/>
                </a:solidFill>
                <a:sym typeface="Wingdings" pitchFamily="2" charset="2"/>
              </a:rPr>
              <a:t>	-- SET IDENTITY_INSERT </a:t>
            </a:r>
            <a:r>
              <a:rPr lang="ko-KR" altLang="en-US" dirty="0" smtClean="0">
                <a:solidFill>
                  <a:srgbClr val="00B050"/>
                </a:solidFill>
                <a:sym typeface="Wingdings" pitchFamily="2" charset="2"/>
              </a:rPr>
              <a:t>를 </a:t>
            </a:r>
            <a:r>
              <a:rPr lang="en-US" altLang="ko-KR" dirty="0" smtClean="0">
                <a:solidFill>
                  <a:srgbClr val="00B050"/>
                </a:solidFill>
                <a:sym typeface="Wingdings" pitchFamily="2" charset="2"/>
              </a:rPr>
              <a:t>ON</a:t>
            </a:r>
            <a:r>
              <a:rPr lang="ko-KR" altLang="en-US" dirty="0" smtClean="0">
                <a:solidFill>
                  <a:srgbClr val="00B050"/>
                </a:solidFill>
                <a:sym typeface="Wingdings" pitchFamily="2" charset="2"/>
              </a:rPr>
              <a:t>으로 설정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SET IDENTITY_INSERT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테이블명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주요 </a:t>
            </a:r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에디션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크게 봤을 때 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Enterprise / Standard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세부적인 서비스로 나눠 봤을 때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Web / Express (</a:t>
            </a:r>
            <a:r>
              <a:rPr lang="ko-KR" altLang="en-US" dirty="0" smtClean="0">
                <a:solidFill>
                  <a:schemeClr val="bg1"/>
                </a:solidFill>
              </a:rPr>
              <a:t>무료 버전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기타 개발용과 평가용 </a:t>
            </a:r>
            <a:r>
              <a:rPr lang="ko-KR" altLang="en-US" dirty="0" err="1" smtClean="0">
                <a:solidFill>
                  <a:schemeClr val="bg1"/>
                </a:solidFill>
              </a:rPr>
              <a:t>에디션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Developer / Evaluation (=Enterprise </a:t>
            </a:r>
            <a:r>
              <a:rPr lang="ko-KR" altLang="en-US" dirty="0" err="1" smtClean="0">
                <a:solidFill>
                  <a:schemeClr val="bg1"/>
                </a:solidFill>
              </a:rPr>
              <a:t>에디션과</a:t>
            </a:r>
            <a:r>
              <a:rPr lang="ko-KR" altLang="en-US" dirty="0" smtClean="0">
                <a:solidFill>
                  <a:schemeClr val="bg1"/>
                </a:solidFill>
              </a:rPr>
              <a:t> 동일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쿼리의 기본 종합정리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나는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쿼리에 대해서 얼마나 알고 있는가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데이터베이스를 공부함에 있어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쿼리는 매우 중요하다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기본만 확실히 알고 있어도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어디가서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내 밥값은 한다라는 말이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전체적으로 하나씩 공부하면서 잘 정리하자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기본형태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stor_id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ord_num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qty,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title_id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[2] WHERE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조건절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WHERE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stor_id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=6380;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[3] * 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모든 열을 다 가져오기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[4]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검색할 열의 순서를 지정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ord_date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ord_num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stor_id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[5] AS 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별칭 사용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ord_date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AS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주문날짜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qty AS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판매수량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</a:pP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[6] AS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키워드는 생략이 가능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ord_date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주문날짜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[7]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새로운 열을 추가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마치 원래 있었던 테이블 열처럼 사용한다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'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판매수량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--&gt;' AS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새열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qty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[8]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오름 차순 정렬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ASCend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: DEFAULT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ORDER BY qty;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[9]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내림 차순 정렬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DESCend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정렬은 문자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숫자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날짜 모두 가능하다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숫자는 크기에 따라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문자는 알파벳 순으로 되어진다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ORDER BY qty DESC;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[10]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고용일이 가장 오래된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사람순으로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fname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lname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hire_date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dbo.employee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ORDER BY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hire_date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ASC;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[11]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여러 개의 열을 지정하여 정렬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약간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헤갈림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dbo.employee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ORDER BY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job_lvl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ASC,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emp_id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ASC;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[12] 11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번 쿼리 추가 예제 하나 더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잡레벨은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내림차순으로 하고 같은 레벨의 사람들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잡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ID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는 오름차순으로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dbo.employee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ORDER BY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job_lvl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DESC,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job_id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1700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[13]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중복 데이터는 걸러내자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열에 중복되는 값들이 여러 개 있는 경우에는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DISTINCT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를 사용하자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city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FROm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dbo.authors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 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이거는 모두 출력하는 쿼리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DISTINCT city AS '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도시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dbo.authors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ORDER BY city;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[14]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상위 몇 개의 레코드만 가져오고 싶다면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TOP n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은 정해진 갯수 만큼만 레코드를 가져와준다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TOP 5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ORDER BY qty DESC;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TOP 5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title_id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qty AS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판매수량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ORDER BY qty DESC;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인증 모드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5" name="그림 4" descr="a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1714494"/>
            <a:ext cx="4261606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[15] 14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번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TOP n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쿼리의 문제점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(★★★)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n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개 </a:t>
            </a:r>
            <a:r>
              <a:rPr lang="ko-KR" altLang="en-US" sz="1600" dirty="0" err="1" smtClean="0">
                <a:solidFill>
                  <a:schemeClr val="bg1"/>
                </a:solidFill>
                <a:sym typeface="Wingdings" pitchFamily="2" charset="2"/>
              </a:rPr>
              <a:t>까지로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sz="1600" dirty="0" err="1" smtClean="0">
                <a:solidFill>
                  <a:schemeClr val="bg1"/>
                </a:solidFill>
                <a:sym typeface="Wingdings" pitchFamily="2" charset="2"/>
              </a:rPr>
              <a:t>설정시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n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개항 뒤로 같은 값을 가지는 행들이 있다면 잘려짐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이런 경우를 고려하여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WITH TIES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절을 사용한다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600" dirty="0" err="1" smtClean="0">
                <a:solidFill>
                  <a:schemeClr val="bg1"/>
                </a:solidFill>
                <a:sym typeface="Wingdings" pitchFamily="2" charset="2"/>
              </a:rPr>
              <a:t>첫번째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 쿼리는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25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개 수량을 가진 행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3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개를 가져오지 못한다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SELECT TOP 6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stor_id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, qty FROM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 ORDER BY qty DESC; 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SELECT TOP 6 WITH TIES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stor_id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, qty FROM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 ORDER BY qty DESC;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[16]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전체 비율에 맞는 레코드를 가져오고 싶다면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TITLES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전체 레코드가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18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개인데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그중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50%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의 레코드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즉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9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만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TOP 50 Percent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[17] TOP(n)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형태로도 쓸 수 있다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또한 변수로도 사용 가능하다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(n)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은 정수형 변수 또는 실수형 변수 모두 가능하다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DECLARE @n INT=6;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SELECT TOP(@n)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stor_id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, qty FROM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 ORDER BY qty DESC;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SELECT TOP(@n) 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WITH TIES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stor_id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, qty FROM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 ORDER BY qty DESC;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2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번째 쿼리는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9</a:t>
            </a:r>
            <a:r>
              <a:rPr lang="ko-KR" altLang="en-US" sz="1600" dirty="0" err="1" smtClean="0">
                <a:solidFill>
                  <a:schemeClr val="bg1"/>
                </a:solidFill>
                <a:sym typeface="Wingdings" pitchFamily="2" charset="2"/>
              </a:rPr>
              <a:t>개행을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 출력한다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endParaRPr lang="ko-KR" altLang="en-US" sz="1600" dirty="0" smtClean="0">
              <a:solidFill>
                <a:schemeClr val="bg1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SELECT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[18] TOP(n)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실수형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변수의 예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학생 테이블에서 성적 상위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0.1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프로 학생들만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endParaRPr lang="ko-KR" altLang="en-US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상위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0.1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프로의 레코드만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DECLARE @a FLOAT=0.1;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TOP(@a) Percent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Person.Address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비교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쿼리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수행시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&gt;, &lt;, =, &gt;=, &lt;=, &lt;&gt;, !=, !&gt;, !&lt;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등을 사용할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이러한 것을 비교연산자라 칭한다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판매수량이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25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이상인 수량의 행을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	SELECT * FROM </a:t>
            </a:r>
            <a:r>
              <a:rPr lang="en-US" altLang="ko-KR" dirty="0" err="1" smtClean="0">
                <a:solidFill>
                  <a:srgbClr val="FF0000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 WHERE qty &gt;= 25;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이와 같이 비교연산자는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부터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원하는 조건의 데이터만을 가져오고자 할 때 같이 사용하는 연산자이다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비교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=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같음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     &gt;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큼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     &lt;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작음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     &lt;&gt;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같지 않음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&gt;=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크거나 같음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      &lt;=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작거나 같음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       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!=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같지 않음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 ISO </a:t>
            </a:r>
            <a:r>
              <a:rPr lang="ko-KR" altLang="en-US" sz="1600" dirty="0" smtClean="0">
                <a:solidFill>
                  <a:srgbClr val="FF0000"/>
                </a:solidFill>
                <a:sym typeface="Wingdings" pitchFamily="2" charset="2"/>
              </a:rPr>
              <a:t>표준이 아님</a:t>
            </a:r>
            <a:endParaRPr lang="en-US" altLang="ko-KR" sz="1600" dirty="0" smtClean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!&lt;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작지 않음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 “</a:t>
            </a:r>
            <a:r>
              <a:rPr lang="ko-KR" altLang="en-US" sz="1600" dirty="0" smtClean="0">
                <a:solidFill>
                  <a:srgbClr val="FF0000"/>
                </a:solidFill>
                <a:sym typeface="Wingdings" pitchFamily="2" charset="2"/>
              </a:rPr>
              <a:t>크거나 같음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”</a:t>
            </a:r>
            <a:r>
              <a:rPr lang="ko-KR" altLang="en-US" sz="1600" dirty="0" smtClean="0">
                <a:solidFill>
                  <a:srgbClr val="FF0000"/>
                </a:solidFill>
                <a:sym typeface="Wingdings" pitchFamily="2" charset="2"/>
              </a:rPr>
              <a:t>을 권장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(ISO </a:t>
            </a:r>
            <a:r>
              <a:rPr lang="ko-KR" altLang="en-US" sz="1600" dirty="0" smtClean="0">
                <a:solidFill>
                  <a:srgbClr val="FF0000"/>
                </a:solidFill>
                <a:sym typeface="Wingdings" pitchFamily="2" charset="2"/>
              </a:rPr>
              <a:t>표준이 아님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).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!&gt;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크지 않음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 “</a:t>
            </a:r>
            <a:r>
              <a:rPr lang="ko-KR" altLang="en-US" sz="1600" dirty="0" smtClean="0">
                <a:solidFill>
                  <a:srgbClr val="FF0000"/>
                </a:solidFill>
                <a:sym typeface="Wingdings" pitchFamily="2" charset="2"/>
              </a:rPr>
              <a:t>작거나 같음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”</a:t>
            </a:r>
            <a:r>
              <a:rPr lang="ko-KR" altLang="en-US" sz="1600" dirty="0" smtClean="0">
                <a:solidFill>
                  <a:srgbClr val="FF0000"/>
                </a:solidFill>
                <a:sym typeface="Wingdings" pitchFamily="2" charset="2"/>
              </a:rPr>
              <a:t>을 권장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(ISO </a:t>
            </a:r>
            <a:r>
              <a:rPr lang="ko-KR" altLang="en-US" sz="1600" dirty="0" smtClean="0">
                <a:solidFill>
                  <a:srgbClr val="FF0000"/>
                </a:solidFill>
                <a:sym typeface="Wingdings" pitchFamily="2" charset="2"/>
              </a:rPr>
              <a:t>표준이 아님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).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 BETWEEN (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두 값 사이에 있음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rgbClr val="00B050"/>
                </a:solidFill>
                <a:sym typeface="Wingdings" pitchFamily="2" charset="2"/>
              </a:rPr>
              <a:t>	(</a:t>
            </a:r>
            <a:r>
              <a:rPr lang="ko-KR" altLang="en-US" sz="1600" dirty="0" smtClean="0">
                <a:solidFill>
                  <a:srgbClr val="00B050"/>
                </a:solidFill>
                <a:sym typeface="Wingdings" pitchFamily="2" charset="2"/>
              </a:rPr>
              <a:t>영작</a:t>
            </a:r>
            <a:r>
              <a:rPr lang="en-US" altLang="ko-KR" sz="1600" dirty="0" smtClean="0">
                <a:solidFill>
                  <a:srgbClr val="00B050"/>
                </a:solidFill>
                <a:sym typeface="Wingdings" pitchFamily="2" charset="2"/>
              </a:rPr>
              <a:t>) B comes between A and C in the alphabet.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비교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[2] &gt;(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큼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연산자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잘못쓰면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구문 에러가 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WHERE qty =&gt; 25 ORDER BY qty DESC;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비교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[3] BETWEEN A AND B :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두 값 사이에 있는 값을 출력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WHERE qty BETWEEN 25 AND 40 ORDER BY qty;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[4] BETWEEN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에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NOT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사용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WHERE qty NOT BETWEEN 10 AND 40 ORDER BY qty;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비교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5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[5] BETWEEN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에 날짜 사용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쿼리 타이핑 방식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세로로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dbo.sales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WHERE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ord_date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BETWEEN '1993-09-13' AND '1994-09-14'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ORDER BY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ord_date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비교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6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[6]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비교 연산자의 결과는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Boolean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데이터 형식이다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이 결과에는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TRUE, FALSE,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UNKNOWN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이라는 세 가지 값이 있다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49679" y="2970446"/>
            <a:ext cx="459805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USE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AdventureWorks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DECLARE @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p_id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int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;	</a:t>
            </a:r>
            <a:r>
              <a:rPr lang="en-US" altLang="ko-KR" sz="1400" dirty="0" smtClean="0">
                <a:solidFill>
                  <a:srgbClr val="00B050"/>
                </a:solidFill>
                <a:sym typeface="Wingdings" pitchFamily="2" charset="2"/>
              </a:rPr>
              <a:t>-- INT </a:t>
            </a:r>
            <a:r>
              <a:rPr lang="ko-KR" altLang="en-US" sz="1400" dirty="0" smtClean="0">
                <a:solidFill>
                  <a:srgbClr val="00B050"/>
                </a:solidFill>
                <a:sym typeface="Wingdings" pitchFamily="2" charset="2"/>
              </a:rPr>
              <a:t>정수형 변수 선언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SET @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p_id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= 750; 	</a:t>
            </a:r>
            <a:r>
              <a:rPr lang="en-US" altLang="ko-KR" sz="1400" dirty="0" smtClean="0">
                <a:solidFill>
                  <a:srgbClr val="00B050"/>
                </a:solidFill>
                <a:sym typeface="Wingdings" pitchFamily="2" charset="2"/>
              </a:rPr>
              <a:t>-- 750 </a:t>
            </a:r>
            <a:r>
              <a:rPr lang="ko-KR" altLang="en-US" sz="1400" dirty="0" smtClean="0">
                <a:solidFill>
                  <a:srgbClr val="00B050"/>
                </a:solidFill>
                <a:sym typeface="Wingdings" pitchFamily="2" charset="2"/>
              </a:rPr>
              <a:t>값</a:t>
            </a:r>
            <a:r>
              <a:rPr lang="en-US" altLang="ko-KR" sz="1400" dirty="0" smtClean="0">
                <a:solidFill>
                  <a:srgbClr val="00B050"/>
                </a:solidFill>
                <a:sym typeface="Wingdings" pitchFamily="2" charset="2"/>
              </a:rPr>
              <a:t> </a:t>
            </a:r>
            <a:r>
              <a:rPr lang="ko-KR" altLang="en-US" sz="1400" dirty="0" err="1" smtClean="0">
                <a:solidFill>
                  <a:srgbClr val="00B050"/>
                </a:solidFill>
                <a:sym typeface="Wingdings" pitchFamily="2" charset="2"/>
              </a:rPr>
              <a:t>셋팅</a:t>
            </a:r>
            <a:endParaRPr lang="en-US" altLang="ko-KR" sz="1400" dirty="0" smtClean="0">
              <a:solidFill>
                <a:srgbClr val="00B050"/>
              </a:solidFill>
              <a:sym typeface="Wingdings" pitchFamily="2" charset="2"/>
            </a:endParaRPr>
          </a:p>
          <a:p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IF (@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p_id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&lt;&gt; 0) </a:t>
            </a:r>
          </a:p>
          <a:p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SELECT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ProductID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, Name,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ProductNumber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FROM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Production.Product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WHERE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ProductID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= @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p_id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  <a:endParaRPr lang="ko-KR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인증 모드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Windows </a:t>
            </a:r>
            <a:r>
              <a:rPr lang="ko-KR" altLang="en-US" dirty="0" smtClean="0">
                <a:solidFill>
                  <a:schemeClr val="bg1"/>
                </a:solidFill>
              </a:rPr>
              <a:t>인증 모드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윈도우 사용자만이 </a:t>
            </a:r>
            <a:r>
              <a:rPr lang="en-US" altLang="ko-KR" dirty="0" smtClean="0">
                <a:solidFill>
                  <a:schemeClr val="bg1"/>
                </a:solidFill>
              </a:rPr>
              <a:t>SQL Server</a:t>
            </a:r>
            <a:r>
              <a:rPr lang="ko-KR" altLang="en-US" dirty="0" smtClean="0">
                <a:solidFill>
                  <a:schemeClr val="bg1"/>
                </a:solidFill>
              </a:rPr>
              <a:t>에 접속할 수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윈도우 사용자 중에서 별도로 지정</a:t>
            </a:r>
            <a:r>
              <a:rPr lang="en-US" altLang="ko-KR" dirty="0" smtClean="0">
                <a:solidFill>
                  <a:schemeClr val="bg1"/>
                </a:solidFill>
              </a:rPr>
              <a:t>. (</a:t>
            </a:r>
            <a:r>
              <a:rPr lang="ko-KR" altLang="en-US" dirty="0" smtClean="0">
                <a:solidFill>
                  <a:schemeClr val="bg1"/>
                </a:solidFill>
              </a:rPr>
              <a:t>가급적 </a:t>
            </a:r>
            <a:r>
              <a:rPr lang="ko-KR" altLang="en-US" dirty="0" smtClean="0">
                <a:solidFill>
                  <a:srgbClr val="FF0000"/>
                </a:solidFill>
              </a:rPr>
              <a:t>관리자</a:t>
            </a:r>
            <a:r>
              <a:rPr lang="ko-KR" altLang="en-US" dirty="0" smtClean="0">
                <a:solidFill>
                  <a:schemeClr val="bg1"/>
                </a:solidFill>
              </a:rPr>
              <a:t> 권한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</a:rPr>
              <a:t>설치시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‘Windows </a:t>
            </a:r>
            <a:r>
              <a:rPr lang="ko-KR" altLang="en-US" dirty="0" smtClean="0">
                <a:solidFill>
                  <a:schemeClr val="bg1"/>
                </a:solidFill>
              </a:rPr>
              <a:t>인증 모드</a:t>
            </a:r>
            <a:r>
              <a:rPr lang="en-US" altLang="ko-KR" dirty="0" smtClean="0">
                <a:solidFill>
                  <a:schemeClr val="bg1"/>
                </a:solidFill>
              </a:rPr>
              <a:t>’</a:t>
            </a:r>
            <a:r>
              <a:rPr lang="ko-KR" altLang="en-US" dirty="0" smtClean="0">
                <a:solidFill>
                  <a:schemeClr val="bg1"/>
                </a:solidFill>
              </a:rPr>
              <a:t>에서 </a:t>
            </a:r>
            <a:r>
              <a:rPr lang="en-US" altLang="ko-KR" dirty="0" smtClean="0">
                <a:solidFill>
                  <a:schemeClr val="bg1"/>
                </a:solidFill>
              </a:rPr>
              <a:t>“</a:t>
            </a:r>
            <a:r>
              <a:rPr lang="ko-KR" altLang="en-US" dirty="0" smtClean="0">
                <a:solidFill>
                  <a:schemeClr val="bg1"/>
                </a:solidFill>
              </a:rPr>
              <a:t>현재 사용자 추가</a:t>
            </a:r>
            <a:r>
              <a:rPr lang="en-US" altLang="ko-KR" dirty="0" smtClean="0">
                <a:solidFill>
                  <a:schemeClr val="bg1"/>
                </a:solidFill>
              </a:rPr>
              <a:t>” </a:t>
            </a:r>
            <a:r>
              <a:rPr lang="ko-KR" altLang="en-US" dirty="0" smtClean="0">
                <a:solidFill>
                  <a:schemeClr val="bg1"/>
                </a:solidFill>
              </a:rPr>
              <a:t>클릭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그러면 현재 로그인한 </a:t>
            </a:r>
            <a:r>
              <a:rPr lang="en-US" altLang="ko-KR" dirty="0" smtClean="0">
                <a:solidFill>
                  <a:schemeClr val="bg1"/>
                </a:solidFill>
              </a:rPr>
              <a:t>Windows </a:t>
            </a:r>
            <a:r>
              <a:rPr lang="ko-KR" altLang="en-US" dirty="0" smtClean="0">
                <a:solidFill>
                  <a:schemeClr val="bg1"/>
                </a:solidFill>
              </a:rPr>
              <a:t>사용자 </a:t>
            </a:r>
            <a:r>
              <a:rPr lang="en-US" altLang="ko-KR" dirty="0" smtClean="0">
                <a:solidFill>
                  <a:schemeClr val="bg1"/>
                </a:solidFill>
              </a:rPr>
              <a:t>ID</a:t>
            </a:r>
            <a:r>
              <a:rPr lang="ko-KR" altLang="en-US" dirty="0" smtClean="0">
                <a:solidFill>
                  <a:schemeClr val="bg1"/>
                </a:solidFill>
              </a:rPr>
              <a:t>가 지정됨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즉</a:t>
            </a:r>
            <a:r>
              <a:rPr lang="en-US" altLang="ko-KR" dirty="0" smtClean="0">
                <a:solidFill>
                  <a:schemeClr val="bg1"/>
                </a:solidFill>
              </a:rPr>
              <a:t>,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</a:rPr>
              <a:t>관리자로 지정됨을 의미함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논리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1700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논리 연산자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DB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부터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데이터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검색시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AND, OR, NOT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등을 사용한다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AND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그리고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'.. OR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또는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'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으로 해석된다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NOT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은 조건을 만족하지 않는 것을 검색하고자 할 때 사용한다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논리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[1] AND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연산자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Price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열의 값이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가격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15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달러 이상이면서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Type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psychology(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심리학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를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WHERE price &gt; 15 AND type='psychology' ORDER BY price;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논리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[2] OR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연산자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그대로 위의 예제에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OR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를 적용해보자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WHERE price &gt; 20 OR type='psychology' ORDER BY price;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논리 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[3] NOT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연산자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그대로 위의 예제에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NOT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을 적용해서 가격이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15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달러 이상이 아닌 행들을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*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WHERE NOT price &gt; 15 ORDER BY price;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집계 함수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집계 함수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전체 레코드가 몇 개인지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전체 합이 얼마인지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평균이 얼마인지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?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등을 구해준다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즉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각각의 행을 하나로 묶어서 하나의 단일 값을 반환해준다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AVG(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평균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), COUNT(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갯수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), MAX(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최댓값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), MIN(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최솟값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), SUM(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합계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집계 함수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1700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[1] AVG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함수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titles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테이블의 책 가격들에 대해서 평균을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AVG(price)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집계 함수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[2] COUNT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함수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) titles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테이블의 책들에 대해서 총 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갯수를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출력하시오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SELECT COUNT(*) FROM </a:t>
            </a:r>
            <a:r>
              <a:rPr lang="en-US" altLang="ko-KR" sz="1400" dirty="0" err="1" smtClean="0">
                <a:solidFill>
                  <a:srgbClr val="FF0000"/>
                </a:solidFill>
                <a:sym typeface="Wingdings" pitchFamily="2" charset="2"/>
              </a:rPr>
              <a:t>dbo.titles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4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) titles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테이블의 책 값이 있는 것에 대해서만 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갯수를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출력하시오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SELECT COUNT(price) FROM </a:t>
            </a:r>
            <a:r>
              <a:rPr lang="en-US" altLang="ko-KR" sz="1400" dirty="0" err="1" smtClean="0">
                <a:solidFill>
                  <a:srgbClr val="FF0000"/>
                </a:solidFill>
                <a:sym typeface="Wingdings" pitchFamily="2" charset="2"/>
              </a:rPr>
              <a:t>dbo.titles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;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-- NULL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은 제외하고 계산한다는 것을 알 수 있음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4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비단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COUNT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함수 뿐만 아니라 계산이 필요한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AVG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함수도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NULL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은 제외된다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 (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상식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집계 함수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16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[3] NULL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은 검색시 중요한 변수로 작용한다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예를 들어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SUM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함수와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COUNT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함수를 같이 사용하는 경우를 보자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아래의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번과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번은 다른 결과 값을 출력한다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1)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테이블의 책 값 평균을 구하시오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2)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테이블의 책 값이 있는 책들의 평균을 구하시오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집계 함수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5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번의 경우는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가지 방식이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AVG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함수를 쓰거나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SUM/COUNT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하면 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단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이때 열 지정을 주의해서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해야한다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AVG(price)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SUM(price) / COUNT(price)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SUM(price) / COUNT(*)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 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이건 모든 레코드를 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COUNT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함수가 반환한다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집계 함수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6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63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[4] NULL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값을 제외시키는 쿼리 구성은 어떻게 하나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WHERE </a:t>
            </a:r>
            <a:r>
              <a:rPr lang="ko-KR" altLang="en-US" sz="1600" dirty="0" err="1" smtClean="0">
                <a:solidFill>
                  <a:schemeClr val="bg1"/>
                </a:solidFill>
                <a:sym typeface="Wingdings" pitchFamily="2" charset="2"/>
              </a:rPr>
              <a:t>조건절을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 붙여서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NULL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여부를 체크해주면 된다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SELECT COUNT(*) FROM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; 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SELECT COUNT(*) FROM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 WHERE price IS NOT NULL;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SELECT SUM(price) / COUNT(*) FROM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 WHERE price IS NOT NULL; 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-- 236.26/16</a:t>
            </a:r>
            <a:r>
              <a:rPr lang="ko-KR" altLang="en-US" sz="1600" dirty="0" smtClean="0">
                <a:solidFill>
                  <a:srgbClr val="FF0000"/>
                </a:solidFill>
                <a:sym typeface="Wingdings" pitchFamily="2" charset="2"/>
              </a:rPr>
              <a:t>으로 나눔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SELECT SUM(price) / COUNT(*) FROM </a:t>
            </a:r>
            <a:r>
              <a:rPr lang="en-US" altLang="ko-KR" sz="1600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; 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-- 236.26/18</a:t>
            </a:r>
            <a:r>
              <a:rPr lang="ko-KR" altLang="en-US" sz="1600" dirty="0" smtClean="0">
                <a:solidFill>
                  <a:srgbClr val="FF0000"/>
                </a:solidFill>
                <a:sym typeface="Wingdings" pitchFamily="2" charset="2"/>
              </a:rPr>
              <a:t>로 나눔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인증 모드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혼합 모드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Windows </a:t>
            </a:r>
            <a:r>
              <a:rPr lang="ko-KR" altLang="en-US" dirty="0" smtClean="0">
                <a:solidFill>
                  <a:schemeClr val="bg1"/>
                </a:solidFill>
              </a:rPr>
              <a:t>사용자가 아니더라도 사용자 등록이 가능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즉</a:t>
            </a:r>
            <a:r>
              <a:rPr lang="en-US" altLang="ko-KR" dirty="0" smtClean="0">
                <a:solidFill>
                  <a:schemeClr val="bg1"/>
                </a:solidFill>
              </a:rPr>
              <a:t>, SQL Server</a:t>
            </a:r>
            <a:r>
              <a:rPr lang="ko-KR" altLang="en-US" dirty="0" smtClean="0">
                <a:solidFill>
                  <a:schemeClr val="bg1"/>
                </a:solidFill>
              </a:rPr>
              <a:t>에 접속할 수 있는 사용자를 별도로 지정 가능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보안 수준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rgbClr val="FF0000"/>
                </a:solidFill>
              </a:rPr>
              <a:t>혼합</a:t>
            </a:r>
            <a:r>
              <a:rPr lang="ko-KR" altLang="en-US" dirty="0" smtClean="0">
                <a:solidFill>
                  <a:schemeClr val="bg1"/>
                </a:solidFill>
              </a:rPr>
              <a:t> 모드 보다는 </a:t>
            </a:r>
            <a:r>
              <a:rPr lang="en-US" altLang="ko-KR" dirty="0" smtClean="0">
                <a:solidFill>
                  <a:srgbClr val="FF0000"/>
                </a:solidFill>
              </a:rPr>
              <a:t>Windows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인증 모드가 더 강력한 편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따라서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en-US" altLang="ko-KR" dirty="0" smtClean="0">
                <a:solidFill>
                  <a:srgbClr val="FF0000"/>
                </a:solidFill>
              </a:rPr>
              <a:t>Windows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인증 모드로 설치할 것을 </a:t>
            </a:r>
            <a:r>
              <a:rPr lang="en-US" altLang="ko-KR" dirty="0" smtClean="0">
                <a:solidFill>
                  <a:schemeClr val="bg1"/>
                </a:solidFill>
              </a:rPr>
              <a:t>MS</a:t>
            </a:r>
            <a:r>
              <a:rPr lang="ko-KR" altLang="en-US" dirty="0" smtClean="0">
                <a:solidFill>
                  <a:schemeClr val="bg1"/>
                </a:solidFill>
              </a:rPr>
              <a:t>도 권장함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집계 함수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7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[5] MAX, MIN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함수 사용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MAX(price)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MIN(price) 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31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GROUP BY / HAVING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집계 함수와 함께 많이 사용되는 절이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GROUP BY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절이다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예를 들면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어떤 테이블에 카테고리 분류 열이 있다면 각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카테고리별로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그룹을 만들 수 있다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각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카테고리별로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그룹을 묶으면 그룹별 평균 등을 집계하기 좋다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GROUP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은 결국 특정 컬럼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열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을 기준으로 집계를 낸다는 뜻이다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[1]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기본형식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[GROUP BY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절의 지정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], [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집계할 값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FROM [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명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GROUP BY [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그룹 묶을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컬럼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[2] titles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테이블에서 각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type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별로 카테고리를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그룹지어서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type, AVG(price) AS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평균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FROM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GROUP BY type;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[3]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정렬도 가능하다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단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평균으로 </a:t>
            </a:r>
            <a:r>
              <a:rPr lang="ko-KR" altLang="en-US" sz="1600" dirty="0" err="1" smtClean="0">
                <a:solidFill>
                  <a:schemeClr val="bg1"/>
                </a:solidFill>
                <a:sym typeface="Wingdings" pitchFamily="2" charset="2"/>
              </a:rPr>
              <a:t>정렬시는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 주의해야 한다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특히 집계함수 사용시 주의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  <a:t>SELECT type, AVG(price) AS '</a:t>
            </a:r>
            <a:r>
              <a:rPr lang="ko-KR" altLang="en-US" sz="1600" dirty="0" smtClean="0">
                <a:solidFill>
                  <a:srgbClr val="00B0F0"/>
                </a:solidFill>
                <a:sym typeface="Wingdings" pitchFamily="2" charset="2"/>
              </a:rPr>
              <a:t>각 </a:t>
            </a:r>
            <a:r>
              <a:rPr lang="ko-KR" altLang="en-US" sz="1600" dirty="0" err="1" smtClean="0">
                <a:solidFill>
                  <a:srgbClr val="00B0F0"/>
                </a:solidFill>
                <a:sym typeface="Wingdings" pitchFamily="2" charset="2"/>
              </a:rPr>
              <a:t>카테고리별</a:t>
            </a:r>
            <a:r>
              <a:rPr lang="ko-KR" altLang="en-US" sz="1600" dirty="0" smtClean="0">
                <a:solidFill>
                  <a:srgbClr val="00B0F0"/>
                </a:solidFill>
                <a:sym typeface="Wingdings" pitchFamily="2" charset="2"/>
              </a:rPr>
              <a:t> 평균 책값</a:t>
            </a:r>
            <a: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  <a:t>‘ </a:t>
            </a:r>
            <a:r>
              <a:rPr lang="en-US" altLang="ko-KR" sz="1600" dirty="0" smtClean="0">
                <a:solidFill>
                  <a:srgbClr val="00B050"/>
                </a:solidFill>
                <a:sym typeface="Wingdings" pitchFamily="2" charset="2"/>
              </a:rPr>
              <a:t>-- AS </a:t>
            </a:r>
            <a:r>
              <a:rPr lang="en-US" altLang="ko-KR" sz="1600" dirty="0" err="1" smtClean="0">
                <a:solidFill>
                  <a:srgbClr val="00B050"/>
                </a:solidFill>
                <a:sym typeface="Wingdings" pitchFamily="2" charset="2"/>
              </a:rPr>
              <a:t>ap</a:t>
            </a:r>
            <a:r>
              <a:rPr lang="en-US" altLang="ko-KR" sz="1600" dirty="0" smtClean="0">
                <a:solidFill>
                  <a:srgbClr val="00B050"/>
                </a:solidFill>
                <a:sym typeface="Wingdings" pitchFamily="2" charset="2"/>
              </a:rPr>
              <a:t> </a:t>
            </a:r>
            <a:r>
              <a:rPr lang="ko-KR" altLang="en-US" sz="1600" dirty="0" smtClean="0">
                <a:solidFill>
                  <a:srgbClr val="00B050"/>
                </a:solidFill>
                <a:sym typeface="Wingdings" pitchFamily="2" charset="2"/>
              </a:rPr>
              <a:t>사용도 가능</a:t>
            </a:r>
            <a: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  <a:t/>
            </a:r>
            <a:b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  <a:t>FROM </a:t>
            </a:r>
            <a:r>
              <a:rPr lang="en-US" altLang="ko-KR" sz="1600" dirty="0" err="1" smtClean="0">
                <a:solidFill>
                  <a:srgbClr val="00B0F0"/>
                </a:solidFill>
                <a:sym typeface="Wingdings" pitchFamily="2" charset="2"/>
              </a:rPr>
              <a:t>dbo.titles</a:t>
            </a:r>
            <a: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  <a:t> </a:t>
            </a:r>
            <a:b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  <a:t>GROUP BY type </a:t>
            </a:r>
            <a:b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rgbClr val="00B050"/>
                </a:solidFill>
                <a:sym typeface="Wingdings" pitchFamily="2" charset="2"/>
              </a:rPr>
              <a:t>-- ORDER BY AVG(price) DESC </a:t>
            </a:r>
            <a: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  <a:t/>
            </a:r>
            <a:b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</a:br>
            <a:r>
              <a:rPr lang="en-US" altLang="ko-KR" sz="1600" dirty="0" smtClean="0">
                <a:solidFill>
                  <a:srgbClr val="00B0F0"/>
                </a:solidFill>
                <a:sym typeface="Wingdings" pitchFamily="2" charset="2"/>
              </a:rPr>
              <a:t>ORDER BY type ASC;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chemeClr val="bg1"/>
                </a:solidFill>
              </a:rPr>
              <a:t>-- [1] </a:t>
            </a:r>
            <a:r>
              <a:rPr lang="ko-KR" altLang="en-US" sz="1600" dirty="0" smtClean="0">
                <a:solidFill>
                  <a:schemeClr val="bg1"/>
                </a:solidFill>
              </a:rPr>
              <a:t>각 그룹별로 카운트</a:t>
            </a:r>
            <a:r>
              <a:rPr lang="en-US" altLang="ko-KR" sz="1600" dirty="0" smtClean="0">
                <a:solidFill>
                  <a:schemeClr val="bg1"/>
                </a:solidFill>
              </a:rPr>
              <a:t/>
            </a:r>
            <a:br>
              <a:rPr lang="en-US" altLang="ko-KR" sz="1600" dirty="0" smtClean="0">
                <a:solidFill>
                  <a:schemeClr val="bg1"/>
                </a:solidFill>
              </a:rPr>
            </a:br>
            <a:endParaRPr lang="ko-KR" altLang="en-US" sz="1600" dirty="0" smtClean="0">
              <a:solidFill>
                <a:schemeClr val="bg1"/>
              </a:solidFill>
            </a:endParaRPr>
          </a:p>
          <a:p>
            <a:pPr lvl="1"/>
            <a:r>
              <a:rPr lang="en-US" altLang="ko-KR" sz="1600" dirty="0" smtClean="0">
                <a:solidFill>
                  <a:schemeClr val="bg1"/>
                </a:solidFill>
              </a:rPr>
              <a:t>SELECT type AS t, </a:t>
            </a:r>
            <a:r>
              <a:rPr lang="en-US" altLang="ko-KR" sz="1600" dirty="0" smtClean="0">
                <a:solidFill>
                  <a:srgbClr val="FF0000"/>
                </a:solidFill>
              </a:rPr>
              <a:t>COUNT(type)</a:t>
            </a:r>
            <a:r>
              <a:rPr lang="en-US" altLang="ko-KR" sz="1600" dirty="0" smtClean="0">
                <a:solidFill>
                  <a:schemeClr val="bg1"/>
                </a:solidFill>
              </a:rPr>
              <a:t> AS '</a:t>
            </a:r>
            <a:r>
              <a:rPr lang="ko-KR" altLang="en-US" sz="1600" dirty="0" smtClean="0">
                <a:solidFill>
                  <a:schemeClr val="bg1"/>
                </a:solidFill>
              </a:rPr>
              <a:t>그룹별 책 </a:t>
            </a:r>
            <a:r>
              <a:rPr lang="ko-KR" altLang="en-US" sz="1600" dirty="0" err="1" smtClean="0">
                <a:solidFill>
                  <a:schemeClr val="bg1"/>
                </a:solidFill>
              </a:rPr>
              <a:t>갯수</a:t>
            </a:r>
            <a:r>
              <a:rPr lang="en-US" altLang="ko-KR" sz="1600" dirty="0" smtClean="0">
                <a:solidFill>
                  <a:schemeClr val="bg1"/>
                </a:solidFill>
              </a:rPr>
              <a:t>',</a:t>
            </a:r>
            <a:r>
              <a:rPr lang="ko-KR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ko-KR" sz="1600" dirty="0" smtClean="0">
                <a:solidFill>
                  <a:schemeClr val="bg1"/>
                </a:solidFill>
              </a:rPr>
              <a:t>AVG(price) AS </a:t>
            </a:r>
            <a:r>
              <a:rPr lang="en-US" altLang="ko-KR" sz="1600" dirty="0" err="1" smtClean="0">
                <a:solidFill>
                  <a:schemeClr val="bg1"/>
                </a:solidFill>
              </a:rPr>
              <a:t>ap</a:t>
            </a:r>
            <a:endParaRPr lang="en-US" altLang="ko-KR" sz="1600" dirty="0" smtClean="0">
              <a:solidFill>
                <a:schemeClr val="bg1"/>
              </a:solidFill>
            </a:endParaRPr>
          </a:p>
          <a:p>
            <a:pPr lvl="1"/>
            <a:r>
              <a:rPr lang="en-US" altLang="ko-KR" sz="1600" dirty="0" smtClean="0">
                <a:solidFill>
                  <a:schemeClr val="bg1"/>
                </a:solidFill>
              </a:rPr>
              <a:t>FROM </a:t>
            </a:r>
            <a:r>
              <a:rPr lang="en-US" altLang="ko-KR" sz="1600" dirty="0" err="1" smtClean="0">
                <a:solidFill>
                  <a:schemeClr val="bg1"/>
                </a:solidFill>
              </a:rPr>
              <a:t>dbo.titles</a:t>
            </a:r>
            <a:r>
              <a:rPr lang="en-US" altLang="ko-KR" sz="1600" dirty="0" smtClean="0">
                <a:solidFill>
                  <a:schemeClr val="bg1"/>
                </a:solidFill>
              </a:rPr>
              <a:t> GROUP BY type ORDER BY </a:t>
            </a:r>
            <a:r>
              <a:rPr lang="en-US" altLang="ko-KR" sz="1600" dirty="0" err="1" smtClean="0">
                <a:solidFill>
                  <a:schemeClr val="bg1"/>
                </a:solidFill>
              </a:rPr>
              <a:t>ap</a:t>
            </a:r>
            <a:r>
              <a:rPr lang="en-US" altLang="ko-KR" sz="1600" dirty="0" smtClean="0">
                <a:solidFill>
                  <a:schemeClr val="bg1"/>
                </a:solidFill>
              </a:rPr>
              <a:t> DESC;</a:t>
            </a:r>
          </a:p>
          <a:p>
            <a:endParaRPr lang="ko-KR" altLang="en-US" sz="1600" dirty="0" smtClean="0">
              <a:solidFill>
                <a:schemeClr val="bg1"/>
              </a:solidFill>
            </a:endParaRPr>
          </a:p>
          <a:p>
            <a:r>
              <a:rPr lang="en-US" altLang="ko-KR" sz="1600" dirty="0" smtClean="0">
                <a:solidFill>
                  <a:schemeClr val="bg1"/>
                </a:solidFill>
              </a:rPr>
              <a:t>-- [2] </a:t>
            </a:r>
            <a:r>
              <a:rPr lang="ko-KR" altLang="en-US" sz="1600" dirty="0" smtClean="0">
                <a:solidFill>
                  <a:schemeClr val="bg1"/>
                </a:solidFill>
              </a:rPr>
              <a:t>평균 책 값이 가장 큰 </a:t>
            </a:r>
            <a:r>
              <a:rPr lang="en-US" altLang="ko-KR" sz="1600" dirty="0" smtClean="0">
                <a:solidFill>
                  <a:schemeClr val="bg1"/>
                </a:solidFill>
              </a:rPr>
              <a:t>TOP 3 </a:t>
            </a:r>
            <a:r>
              <a:rPr lang="ko-KR" altLang="en-US" sz="1600" dirty="0" smtClean="0">
                <a:solidFill>
                  <a:schemeClr val="bg1"/>
                </a:solidFill>
              </a:rPr>
              <a:t>출력</a:t>
            </a:r>
          </a:p>
          <a:p>
            <a:r>
              <a:rPr lang="en-US" altLang="ko-KR" sz="1600" dirty="0" smtClean="0">
                <a:solidFill>
                  <a:schemeClr val="bg1"/>
                </a:solidFill>
              </a:rPr>
              <a:t/>
            </a:r>
            <a:br>
              <a:rPr lang="en-US" altLang="ko-KR" sz="1600" dirty="0" smtClean="0">
                <a:solidFill>
                  <a:schemeClr val="bg1"/>
                </a:solidFill>
              </a:rPr>
            </a:br>
            <a:r>
              <a:rPr lang="en-US" altLang="ko-KR" sz="1600" dirty="0" smtClean="0">
                <a:solidFill>
                  <a:schemeClr val="bg1"/>
                </a:solidFill>
              </a:rPr>
              <a:t>-- [3] </a:t>
            </a:r>
            <a:r>
              <a:rPr lang="ko-KR" altLang="en-US" sz="1600" dirty="0" smtClean="0">
                <a:solidFill>
                  <a:schemeClr val="bg1"/>
                </a:solidFill>
              </a:rPr>
              <a:t>평균 책 값이 가장 큰 </a:t>
            </a:r>
            <a:r>
              <a:rPr lang="en-US" altLang="ko-KR" sz="1600" dirty="0" smtClean="0">
                <a:solidFill>
                  <a:schemeClr val="bg1"/>
                </a:solidFill>
              </a:rPr>
              <a:t>TOP 3 </a:t>
            </a:r>
            <a:r>
              <a:rPr lang="ko-KR" altLang="en-US" sz="1600" dirty="0" smtClean="0">
                <a:solidFill>
                  <a:schemeClr val="bg1"/>
                </a:solidFill>
              </a:rPr>
              <a:t>출력 </a:t>
            </a:r>
            <a:r>
              <a:rPr lang="en-US" altLang="ko-KR" sz="1600" dirty="0" smtClean="0">
                <a:solidFill>
                  <a:schemeClr val="bg1"/>
                </a:solidFill>
              </a:rPr>
              <a:t>- </a:t>
            </a:r>
            <a:r>
              <a:rPr lang="ko-KR" altLang="en-US" sz="1600" dirty="0" err="1" smtClean="0">
                <a:solidFill>
                  <a:schemeClr val="bg1"/>
                </a:solidFill>
              </a:rPr>
              <a:t>정수형으로</a:t>
            </a:r>
            <a:r>
              <a:rPr lang="ko-KR" altLang="en-US" sz="1600" dirty="0" smtClean="0">
                <a:solidFill>
                  <a:schemeClr val="bg1"/>
                </a:solidFill>
              </a:rPr>
              <a:t> 변환</a:t>
            </a:r>
            <a:r>
              <a:rPr lang="en-US" altLang="ko-KR" sz="1600" dirty="0" smtClean="0">
                <a:solidFill>
                  <a:schemeClr val="bg1"/>
                </a:solidFill>
              </a:rPr>
              <a:t/>
            </a:r>
            <a:br>
              <a:rPr lang="en-US" altLang="ko-KR" sz="1600" dirty="0" smtClean="0">
                <a:solidFill>
                  <a:schemeClr val="bg1"/>
                </a:solidFill>
              </a:rPr>
            </a:br>
            <a:endParaRPr lang="ko-KR" altLang="en-US" sz="1600" dirty="0" smtClean="0">
              <a:solidFill>
                <a:schemeClr val="bg1"/>
              </a:solidFill>
            </a:endParaRPr>
          </a:p>
          <a:p>
            <a:r>
              <a:rPr lang="en-US" altLang="ko-KR" sz="1600" dirty="0" smtClean="0">
                <a:solidFill>
                  <a:schemeClr val="bg1"/>
                </a:solidFill>
              </a:rPr>
              <a:t>-- [4] </a:t>
            </a:r>
            <a:r>
              <a:rPr lang="ko-KR" altLang="en-US" sz="1600" dirty="0" smtClean="0">
                <a:solidFill>
                  <a:schemeClr val="bg1"/>
                </a:solidFill>
              </a:rPr>
              <a:t>평균 책 값이 가장 큰 </a:t>
            </a:r>
            <a:r>
              <a:rPr lang="en-US" altLang="ko-KR" sz="1600" dirty="0" smtClean="0">
                <a:solidFill>
                  <a:schemeClr val="bg1"/>
                </a:solidFill>
              </a:rPr>
              <a:t>TOP 3 </a:t>
            </a:r>
            <a:r>
              <a:rPr lang="ko-KR" altLang="en-US" sz="1600" dirty="0" smtClean="0">
                <a:solidFill>
                  <a:schemeClr val="bg1"/>
                </a:solidFill>
              </a:rPr>
              <a:t>출력 </a:t>
            </a:r>
            <a:r>
              <a:rPr lang="en-US" altLang="ko-KR" sz="1600" dirty="0" smtClean="0">
                <a:solidFill>
                  <a:schemeClr val="bg1"/>
                </a:solidFill>
              </a:rPr>
              <a:t>- </a:t>
            </a:r>
            <a:r>
              <a:rPr lang="ko-KR" altLang="en-US" sz="1600" dirty="0" err="1" smtClean="0">
                <a:solidFill>
                  <a:schemeClr val="bg1"/>
                </a:solidFill>
              </a:rPr>
              <a:t>정수형으로</a:t>
            </a:r>
            <a:r>
              <a:rPr lang="ko-KR" altLang="en-US" sz="1600" dirty="0" smtClean="0">
                <a:solidFill>
                  <a:schemeClr val="bg1"/>
                </a:solidFill>
              </a:rPr>
              <a:t> 변환 </a:t>
            </a:r>
            <a:r>
              <a:rPr lang="en-US" altLang="ko-KR" sz="1600" dirty="0" smtClean="0">
                <a:solidFill>
                  <a:schemeClr val="bg1"/>
                </a:solidFill>
              </a:rPr>
              <a:t>- WITH TIES </a:t>
            </a:r>
            <a:r>
              <a:rPr lang="ko-KR" altLang="en-US" sz="1600" dirty="0" smtClean="0">
                <a:solidFill>
                  <a:schemeClr val="bg1"/>
                </a:solidFill>
              </a:rPr>
              <a:t>사용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5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[4]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조건도 가능하다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이때 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HAVING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절을 사용하면 된다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HAVING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은 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GROUP BY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로 가져온 결과 값에 대해서 조건을 붙여 원하는 값만 출력시킬 수 있다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각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카테고리별로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그룹을 묶어서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출력시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평균 책값이 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15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달러 이상만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rgbClr val="FFFF00"/>
                </a:solidFill>
                <a:sym typeface="Wingdings" pitchFamily="2" charset="2"/>
              </a:rPr>
              <a:t>SELECT type, AVG(price) AS '</a:t>
            </a:r>
            <a:r>
              <a:rPr lang="ko-KR" altLang="en-US" sz="1200" dirty="0" smtClean="0">
                <a:solidFill>
                  <a:srgbClr val="FFFF00"/>
                </a:solidFill>
                <a:sym typeface="Wingdings" pitchFamily="2" charset="2"/>
              </a:rPr>
              <a:t>각 </a:t>
            </a:r>
            <a:r>
              <a:rPr lang="ko-KR" altLang="en-US" sz="1200" dirty="0" err="1" smtClean="0">
                <a:solidFill>
                  <a:srgbClr val="FFFF00"/>
                </a:solidFill>
                <a:sym typeface="Wingdings" pitchFamily="2" charset="2"/>
              </a:rPr>
              <a:t>카테고리별</a:t>
            </a:r>
            <a:r>
              <a:rPr lang="ko-KR" altLang="en-US" sz="1200" dirty="0" smtClean="0">
                <a:solidFill>
                  <a:srgbClr val="FFFF00"/>
                </a:solidFill>
                <a:sym typeface="Wingdings" pitchFamily="2" charset="2"/>
              </a:rPr>
              <a:t> 평균 책값</a:t>
            </a:r>
            <a:r>
              <a:rPr lang="en-US" altLang="ko-KR" sz="1200" dirty="0" smtClean="0">
                <a:solidFill>
                  <a:srgbClr val="FFFF00"/>
                </a:solidFill>
                <a:sym typeface="Wingdings" pitchFamily="2" charset="2"/>
              </a:rPr>
              <a:t>' </a:t>
            </a:r>
            <a:br>
              <a:rPr lang="en-US" altLang="ko-KR" sz="1200" dirty="0" smtClean="0">
                <a:solidFill>
                  <a:srgbClr val="FFFF00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rgbClr val="FFFF00"/>
                </a:solidFill>
                <a:sym typeface="Wingdings" pitchFamily="2" charset="2"/>
              </a:rPr>
              <a:t>FROM </a:t>
            </a:r>
            <a:r>
              <a:rPr lang="en-US" altLang="ko-KR" sz="1200" dirty="0" err="1" smtClean="0">
                <a:solidFill>
                  <a:srgbClr val="FFFF00"/>
                </a:solidFill>
                <a:sym typeface="Wingdings" pitchFamily="2" charset="2"/>
              </a:rPr>
              <a:t>dbo.titles</a:t>
            </a:r>
            <a:r>
              <a:rPr lang="en-US" altLang="ko-KR" sz="1200" dirty="0" smtClean="0">
                <a:solidFill>
                  <a:srgbClr val="FFFF00"/>
                </a:solidFill>
                <a:sym typeface="Wingdings" pitchFamily="2" charset="2"/>
              </a:rPr>
              <a:t> GROUP BY type HAVING AVG(price) &gt;= 15;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2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HAVING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절은 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GROUP BY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절 뒤에 쓴다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GROUP BY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절로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그룹지어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가져온 결과 값에 대해서 조건을 붙여주는 것이기 때문이다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6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[5] WHERE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절과 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HAVING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절을 같이 사용할 때는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주의해야한다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WHERE &gt; GROUP BY &gt; HAVING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절의 순서로 기억하자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사실 상식적으로 생각해보면 당연한 순서기 때문에 그렇게 어렵거나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복잡한건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아니다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책 가격이 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11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달러 이상에서 각 카테고리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타입별로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묶어서 평균 가격이 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17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달러 이상만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  <a:t>SELECT type, AVG(price) AS '</a:t>
            </a:r>
            <a:r>
              <a:rPr lang="ko-KR" altLang="en-US" sz="1200" dirty="0" smtClean="0">
                <a:solidFill>
                  <a:srgbClr val="0070C0"/>
                </a:solidFill>
                <a:sym typeface="Wingdings" pitchFamily="2" charset="2"/>
              </a:rPr>
              <a:t>각 </a:t>
            </a:r>
            <a:r>
              <a:rPr lang="ko-KR" altLang="en-US" sz="1200" dirty="0" err="1" smtClean="0">
                <a:solidFill>
                  <a:srgbClr val="0070C0"/>
                </a:solidFill>
                <a:sym typeface="Wingdings" pitchFamily="2" charset="2"/>
              </a:rPr>
              <a:t>카테고리별</a:t>
            </a:r>
            <a:r>
              <a:rPr lang="ko-KR" altLang="en-US" sz="1200" dirty="0" smtClean="0">
                <a:solidFill>
                  <a:srgbClr val="0070C0"/>
                </a:solidFill>
                <a:sym typeface="Wingdings" pitchFamily="2" charset="2"/>
              </a:rPr>
              <a:t> 평균 책값</a:t>
            </a:r>
            <a: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  <a:t>' </a:t>
            </a:r>
            <a:b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  <a:t>FROM </a:t>
            </a:r>
            <a:r>
              <a:rPr lang="en-US" altLang="ko-KR" sz="1200" dirty="0" err="1" smtClean="0">
                <a:solidFill>
                  <a:srgbClr val="0070C0"/>
                </a:solidFill>
                <a:sym typeface="Wingdings" pitchFamily="2" charset="2"/>
              </a:rPr>
              <a:t>dbo.title</a:t>
            </a:r>
            <a: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  <a:t>		</a:t>
            </a:r>
            <a:b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  <a:t>WHERE price &gt;= 11		</a:t>
            </a:r>
            <a:r>
              <a:rPr lang="en-US" altLang="ko-KR" sz="1200" dirty="0" smtClean="0">
                <a:solidFill>
                  <a:srgbClr val="00B050"/>
                </a:solidFill>
                <a:sym typeface="Wingdings" pitchFamily="2" charset="2"/>
              </a:rPr>
              <a:t>-- (1) </a:t>
            </a:r>
            <a:r>
              <a:rPr lang="ko-KR" altLang="en-US" sz="1200" dirty="0" smtClean="0">
                <a:solidFill>
                  <a:srgbClr val="00B050"/>
                </a:solidFill>
                <a:sym typeface="Wingdings" pitchFamily="2" charset="2"/>
              </a:rPr>
              <a:t>책값이 </a:t>
            </a:r>
            <a:r>
              <a:rPr lang="en-US" altLang="ko-KR" sz="1200" dirty="0" smtClean="0">
                <a:solidFill>
                  <a:srgbClr val="00B050"/>
                </a:solidFill>
                <a:sym typeface="Wingdings" pitchFamily="2" charset="2"/>
              </a:rPr>
              <a:t>11</a:t>
            </a:r>
            <a:r>
              <a:rPr lang="ko-KR" altLang="en-US" sz="1200" dirty="0" smtClean="0">
                <a:solidFill>
                  <a:srgbClr val="00B050"/>
                </a:solidFill>
                <a:sym typeface="Wingdings" pitchFamily="2" charset="2"/>
              </a:rPr>
              <a:t>달러 이상만 추려냄</a:t>
            </a:r>
            <a:r>
              <a:rPr lang="en-US" altLang="ko-KR" sz="1200" dirty="0" smtClean="0">
                <a:solidFill>
                  <a:srgbClr val="00B050"/>
                </a:solidFill>
                <a:sym typeface="Wingdings" pitchFamily="2" charset="2"/>
              </a:rPr>
              <a:t>.</a:t>
            </a:r>
            <a: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  <a:t/>
            </a:r>
            <a:b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  <a:t>GROUP BY type		</a:t>
            </a:r>
            <a:r>
              <a:rPr lang="en-US" altLang="ko-KR" sz="1200" dirty="0" smtClean="0">
                <a:solidFill>
                  <a:srgbClr val="00B050"/>
                </a:solidFill>
                <a:sym typeface="Wingdings" pitchFamily="2" charset="2"/>
              </a:rPr>
              <a:t>-- (2) </a:t>
            </a:r>
            <a:r>
              <a:rPr lang="ko-KR" altLang="en-US" sz="1200" dirty="0" smtClean="0">
                <a:solidFill>
                  <a:srgbClr val="00B050"/>
                </a:solidFill>
                <a:sym typeface="Wingdings" pitchFamily="2" charset="2"/>
              </a:rPr>
              <a:t>추려낸 것들에서 각 </a:t>
            </a:r>
            <a:r>
              <a:rPr lang="ko-KR" altLang="en-US" sz="1200" dirty="0" err="1" smtClean="0">
                <a:solidFill>
                  <a:srgbClr val="00B050"/>
                </a:solidFill>
                <a:sym typeface="Wingdings" pitchFamily="2" charset="2"/>
              </a:rPr>
              <a:t>타입별로</a:t>
            </a:r>
            <a:r>
              <a:rPr lang="ko-KR" altLang="en-US" sz="1200" dirty="0" smtClean="0">
                <a:solidFill>
                  <a:srgbClr val="00B050"/>
                </a:solidFill>
                <a:sym typeface="Wingdings" pitchFamily="2" charset="2"/>
              </a:rPr>
              <a:t> 그룹을 묶어줌</a:t>
            </a:r>
            <a:r>
              <a:rPr lang="en-US" altLang="ko-KR" sz="1200" dirty="0" smtClean="0">
                <a:solidFill>
                  <a:srgbClr val="00B050"/>
                </a:solidFill>
                <a:sym typeface="Wingdings" pitchFamily="2" charset="2"/>
              </a:rPr>
              <a:t>.</a:t>
            </a:r>
            <a: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  <a:t/>
            </a:r>
            <a:b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rgbClr val="0070C0"/>
                </a:solidFill>
                <a:sym typeface="Wingdings" pitchFamily="2" charset="2"/>
              </a:rPr>
              <a:t>HAVING AVG(price) &gt;= 17;	</a:t>
            </a:r>
            <a:r>
              <a:rPr lang="en-US" altLang="ko-KR" sz="1200" dirty="0" smtClean="0">
                <a:solidFill>
                  <a:srgbClr val="00B050"/>
                </a:solidFill>
                <a:sym typeface="Wingdings" pitchFamily="2" charset="2"/>
              </a:rPr>
              <a:t>-- (3) </a:t>
            </a:r>
            <a:r>
              <a:rPr lang="ko-KR" altLang="en-US" sz="1200" dirty="0" smtClean="0">
                <a:solidFill>
                  <a:srgbClr val="00B050"/>
                </a:solidFill>
                <a:sym typeface="Wingdings" pitchFamily="2" charset="2"/>
              </a:rPr>
              <a:t>묶은 그룹별로 조건을 또 붙인다</a:t>
            </a:r>
            <a:r>
              <a:rPr lang="en-US" altLang="ko-KR" sz="1200" dirty="0" smtClean="0">
                <a:solidFill>
                  <a:srgbClr val="00B050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7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[6]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위 쿼리에다 정렬을 적용하시오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4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800100" lvl="1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7030A0"/>
                </a:solidFill>
                <a:sym typeface="Wingdings" pitchFamily="2" charset="2"/>
              </a:rPr>
              <a:t>SELECT type, AVG(price) AS  '</a:t>
            </a:r>
            <a:r>
              <a:rPr lang="ko-KR" altLang="en-US" sz="1400" dirty="0" smtClean="0">
                <a:solidFill>
                  <a:srgbClr val="7030A0"/>
                </a:solidFill>
                <a:sym typeface="Wingdings" pitchFamily="2" charset="2"/>
              </a:rPr>
              <a:t>각 </a:t>
            </a:r>
            <a:r>
              <a:rPr lang="ko-KR" altLang="en-US" sz="1400" dirty="0" err="1" smtClean="0">
                <a:solidFill>
                  <a:srgbClr val="7030A0"/>
                </a:solidFill>
                <a:sym typeface="Wingdings" pitchFamily="2" charset="2"/>
              </a:rPr>
              <a:t>카테고리별</a:t>
            </a:r>
            <a:r>
              <a:rPr lang="ko-KR" altLang="en-US" sz="1400" dirty="0" smtClean="0">
                <a:solidFill>
                  <a:srgbClr val="7030A0"/>
                </a:solidFill>
                <a:sym typeface="Wingdings" pitchFamily="2" charset="2"/>
              </a:rPr>
              <a:t> 평균 책값</a:t>
            </a:r>
            <a:r>
              <a:rPr lang="en-US" altLang="ko-KR" sz="1400" dirty="0" smtClean="0">
                <a:solidFill>
                  <a:srgbClr val="7030A0"/>
                </a:solidFill>
                <a:sym typeface="Wingdings" pitchFamily="2" charset="2"/>
              </a:rPr>
              <a:t>'</a:t>
            </a:r>
          </a:p>
          <a:p>
            <a:pPr marL="800100" lvl="1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7030A0"/>
                </a:solidFill>
                <a:sym typeface="Wingdings" pitchFamily="2" charset="2"/>
              </a:rPr>
              <a:t>FROM </a:t>
            </a:r>
            <a:r>
              <a:rPr lang="en-US" altLang="ko-KR" sz="1400" dirty="0" err="1" smtClean="0">
                <a:solidFill>
                  <a:srgbClr val="7030A0"/>
                </a:solidFill>
                <a:sym typeface="Wingdings" pitchFamily="2" charset="2"/>
              </a:rPr>
              <a:t>dbo.titles</a:t>
            </a:r>
            <a:r>
              <a:rPr lang="en-US" altLang="ko-KR" sz="1400" dirty="0" smtClean="0">
                <a:solidFill>
                  <a:srgbClr val="7030A0"/>
                </a:solidFill>
                <a:sym typeface="Wingdings" pitchFamily="2" charset="2"/>
              </a:rPr>
              <a:t> </a:t>
            </a:r>
          </a:p>
          <a:p>
            <a:pPr marL="800100" lvl="1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7030A0"/>
                </a:solidFill>
                <a:sym typeface="Wingdings" pitchFamily="2" charset="2"/>
              </a:rPr>
              <a:t>WHERE price &gt;= 11 </a:t>
            </a:r>
          </a:p>
          <a:p>
            <a:pPr marL="800100" lvl="1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7030A0"/>
                </a:solidFill>
                <a:sym typeface="Wingdings" pitchFamily="2" charset="2"/>
              </a:rPr>
              <a:t>GROUP BY type</a:t>
            </a:r>
          </a:p>
          <a:p>
            <a:pPr marL="800100" lvl="1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7030A0"/>
                </a:solidFill>
                <a:sym typeface="Wingdings" pitchFamily="2" charset="2"/>
              </a:rPr>
              <a:t>HAVING AVG(price) &gt;= 17</a:t>
            </a:r>
          </a:p>
          <a:p>
            <a:pPr marL="800100" lvl="1" indent="-342900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7030A0"/>
                </a:solidFill>
                <a:sym typeface="Wingdings" pitchFamily="2" charset="2"/>
              </a:rPr>
              <a:t>ORDER BY AVG(price) ASC;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8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1989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[7] GROUP BY ALL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GROUP BY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로 각 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카테고리별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평균을 구할 때 조건에 맞는 값이 없는 경우도 나올 수 있다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그럼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NULL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값을 가지는데 일반적인 경우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GROUP BY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는 그런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NULL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을 출력하지 않는다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ALL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은 반대로 그럴 때 사용하면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NULL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을 그대로 출력시켜준다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따라서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ALL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을 사용하면 조건에서 어떤 항목이 제외되었는지를 명확히 알 수 있게 된다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즉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어떤 항목이 제외되었는지를 명확히 나타내고자 할 때 사용한다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강의개요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선수학습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특별히 없음 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단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컴퓨터 기본 조작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활용은 할 수 있어야 함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준비물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개인</a:t>
            </a:r>
            <a:r>
              <a:rPr lang="en-US" altLang="ko-KR" dirty="0" smtClean="0">
                <a:solidFill>
                  <a:schemeClr val="bg1"/>
                </a:solidFill>
              </a:rPr>
              <a:t>PC or </a:t>
            </a:r>
            <a:r>
              <a:rPr lang="ko-KR" altLang="en-US" dirty="0" smtClean="0">
                <a:solidFill>
                  <a:schemeClr val="bg1"/>
                </a:solidFill>
              </a:rPr>
              <a:t>노트북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과정목표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데이터베이스 구축에서 </a:t>
            </a:r>
            <a:r>
              <a:rPr lang="en-US" altLang="ko-KR" dirty="0" smtClean="0">
                <a:solidFill>
                  <a:schemeClr val="bg1"/>
                </a:solidFill>
              </a:rPr>
              <a:t>SQL </a:t>
            </a:r>
            <a:r>
              <a:rPr lang="ko-KR" altLang="en-US" dirty="0" smtClean="0">
                <a:solidFill>
                  <a:schemeClr val="bg1"/>
                </a:solidFill>
              </a:rPr>
              <a:t>쿼리를 통한 데이터 조작 활용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Sa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계정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Sa(</a:t>
            </a:r>
            <a:r>
              <a:rPr lang="en-US" altLang="ko-KR" dirty="0" smtClean="0">
                <a:solidFill>
                  <a:srgbClr val="FF0000"/>
                </a:solidFill>
              </a:rPr>
              <a:t>System Administrator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</a:rPr>
              <a:t>의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약자로 </a:t>
            </a:r>
            <a:r>
              <a:rPr lang="ko-KR" altLang="en-US" dirty="0" smtClean="0">
                <a:solidFill>
                  <a:srgbClr val="FF0000"/>
                </a:solidFill>
              </a:rPr>
              <a:t>관리자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계정을 의미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SQL Server</a:t>
            </a:r>
            <a:r>
              <a:rPr lang="ko-KR" altLang="en-US" dirty="0" smtClean="0">
                <a:solidFill>
                  <a:schemeClr val="bg1"/>
                </a:solidFill>
              </a:rPr>
              <a:t>의 </a:t>
            </a:r>
            <a:r>
              <a:rPr lang="ko-KR" altLang="en-US" dirty="0" smtClean="0">
                <a:solidFill>
                  <a:srgbClr val="FF0000"/>
                </a:solidFill>
              </a:rPr>
              <a:t>최고</a:t>
            </a:r>
            <a:r>
              <a:rPr lang="en-US" altLang="ko-KR" dirty="0" smtClean="0">
                <a:solidFill>
                  <a:srgbClr val="FF0000"/>
                </a:solidFill>
              </a:rPr>
              <a:t> , </a:t>
            </a:r>
            <a:r>
              <a:rPr lang="ko-KR" altLang="en-US" dirty="0" smtClean="0">
                <a:solidFill>
                  <a:srgbClr val="FF0000"/>
                </a:solidFill>
              </a:rPr>
              <a:t>최상위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관리자 계정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혼합 모드로 </a:t>
            </a:r>
            <a:r>
              <a:rPr lang="ko-KR" altLang="en-US" dirty="0" err="1" smtClean="0">
                <a:solidFill>
                  <a:schemeClr val="bg1"/>
                </a:solidFill>
              </a:rPr>
              <a:t>설치시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</a:rPr>
              <a:t>sa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계정에 대한 비번 등록 가능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영문자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숫자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특수문자 등을 여러 개 혼합해서 설정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과거 버전에서는 필수 사용이었으나 지금은 필요 </a:t>
            </a:r>
            <a:r>
              <a:rPr lang="en-US" altLang="ko-KR" dirty="0" smtClean="0">
                <a:solidFill>
                  <a:schemeClr val="bg1"/>
                </a:solidFill>
              </a:rPr>
              <a:t>X.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비번을 잊지 말자</a:t>
            </a:r>
            <a:r>
              <a:rPr lang="en-US" altLang="ko-KR" dirty="0" smtClean="0">
                <a:solidFill>
                  <a:schemeClr val="bg1"/>
                </a:solidFill>
              </a:rPr>
              <a:t>. (</a:t>
            </a:r>
            <a:r>
              <a:rPr lang="ko-KR" altLang="en-US" dirty="0" smtClean="0">
                <a:solidFill>
                  <a:schemeClr val="bg1"/>
                </a:solidFill>
              </a:rPr>
              <a:t>사실 가장 중요</a:t>
            </a:r>
            <a:r>
              <a:rPr lang="en-US" altLang="ko-KR" dirty="0" smtClean="0">
                <a:solidFill>
                  <a:schemeClr val="bg1"/>
                </a:solidFill>
              </a:rPr>
              <a:t>!)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9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1) 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SELECT type, AVG(price) AS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평균가격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FROM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WHERE price &gt;= 21 GROUP BY type;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4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2)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SELECT type, AVG(price) AS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평균가격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	FROM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WHERE price &gt;= 21 GROUP BY 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ALL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type;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10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[8] GROUP BY ALL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과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NOT IN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사용 쿼리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4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1) titles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에서 카테고리별 평균 책값을 출력하시오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단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아래 카테고리는 제외하시오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     (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제외 카테고리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mod_cook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, psychology, </a:t>
            </a:r>
            <a:r>
              <a:rPr lang="en-US" altLang="ko-KR" sz="1400" dirty="0" err="1" smtClean="0">
                <a:solidFill>
                  <a:schemeClr val="bg1"/>
                </a:solidFill>
                <a:sym typeface="Wingdings" pitchFamily="2" charset="2"/>
              </a:rPr>
              <a:t>trad_cook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, UNDECIDED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4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2)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각 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카테고리별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평균 책값을 </a:t>
            </a:r>
            <a:r>
              <a:rPr lang="ko-KR" altLang="en-US" sz="1400" dirty="0" err="1" smtClean="0">
                <a:solidFill>
                  <a:schemeClr val="bg1"/>
                </a:solidFill>
                <a:sym typeface="Wingdings" pitchFamily="2" charset="2"/>
              </a:rPr>
              <a:t>출력시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 위에서 제외된 카테고리도 모두 출력하시오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      (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즉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, NULL </a:t>
            </a:r>
            <a:r>
              <a:rPr lang="ko-KR" altLang="en-US" sz="1400" dirty="0" smtClean="0">
                <a:solidFill>
                  <a:schemeClr val="bg1"/>
                </a:solidFill>
                <a:sym typeface="Wingdings" pitchFamily="2" charset="2"/>
              </a:rPr>
              <a:t>값의 경우라도 목록을 제외시키지 말고 가져오라는 뜻이다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GROUP BY, HAVING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1)  SELECT type, AVG(price) AS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평균가격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	FROM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	WHERE type NOT IN ('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mod_cook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'psychology', '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trad_cook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'UNDECIDED') </a:t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	GROUP BY type ORDER BY AVG(price) DESC;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2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예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2)  SELECT type, AVG(price) AS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평균가격 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	FROM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dbo.titles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	WHERE type NOT IN ('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mod_cook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'psychology', '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trad_cook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'UNDECIDED') </a:t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	GROUP BY </a:t>
            </a:r>
            <a:r>
              <a:rPr lang="en-US" altLang="ko-KR" sz="1200" dirty="0" smtClean="0">
                <a:solidFill>
                  <a:srgbClr val="FF0000"/>
                </a:solidFill>
                <a:sym typeface="Wingdings" pitchFamily="2" charset="2"/>
              </a:rPr>
              <a:t>ALL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type ORDER BY AVG(price) DESC;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31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 ! 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서브 쿼리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SELECT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쿼리문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안에 다시 한번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쿼리문이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들어있는 쿼리 형태이다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단일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SELECT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쿼리문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만으로는 어떤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조건식을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만들기 복잡할 때 쓴다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또는 서로 다른 테이블에서 데이터 값을 조회하여 본 쿼리의 조건으로 쓰고자 할 때도 사용한다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[ ! 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기본적인 실습 순서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상품 테이블과 매출 테이블을 각각 만든다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두 테이블에 필요한 제약 조건과 각각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기본키와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외래키를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지정한다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3.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상품 테이블에 상품을 입력한다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4.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매출 테이블에 매출 데이터를 쿼리로 입력한다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5.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값들을 모두 출력해보고 요구 쿼리를 작성하시오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[ ! 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요구쿼리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(=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요구사항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endParaRPr lang="ko-KR" altLang="en-US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제약 조건이 잘 수행되는지 확인하시오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공급가의 경우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출력시에는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소숫점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이하 생략하시오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함수 사용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상품의 판매 수량이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1,000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 이상인 상품에 대해서 출력하시오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서브 쿼리 사용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2942" y="2000246"/>
            <a:ext cx="7751024" cy="14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상품 입력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dbo.productTbl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'GD101',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나이키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'2000-12-12',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미국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900);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dbo.productTbl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'GD102', '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아디다스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'2000-01-13',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독일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450);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dbo.productTbl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'GD103', '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프로스펙스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'2000-02-14',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한국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720);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dbo.productTbl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'GD104', 'FILA', '2000-03-15',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영국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500);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5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5" name="그림 4" descr="a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6" y="1847853"/>
            <a:ext cx="4057650" cy="1152525"/>
          </a:xfrm>
          <a:prstGeom prst="rect">
            <a:avLst/>
          </a:prstGeom>
        </p:spPr>
      </p:pic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052778"/>
            <a:ext cx="3943350" cy="17335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7737" y="1580371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상품 테이블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92481" y="2794817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매출 테이블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051516" y="2078358"/>
            <a:ext cx="571504" cy="785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noFill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072198" y="3286130"/>
            <a:ext cx="642942" cy="1357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noFill/>
            </a:endParaRPr>
          </a:p>
        </p:txBody>
      </p:sp>
      <p:cxnSp>
        <p:nvCxnSpPr>
          <p:cNvPr id="14" name="직선 화살표 연결선 13"/>
          <p:cNvCxnSpPr/>
          <p:nvPr/>
        </p:nvCxnSpPr>
        <p:spPr>
          <a:xfrm>
            <a:off x="1663064" y="2643188"/>
            <a:ext cx="4357718" cy="142876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6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2000246"/>
            <a:ext cx="7751024" cy="2272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매출 입력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dbo.salesTbl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'ST0001',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서울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'GD101', 1700, '2022-01-01');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dbo.salesTbl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'ST0002',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서울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'GD102', 1100, '2022-01-02');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dbo.salesTbl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'ST0003',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세종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'GD103', 1400, '2022-01-03');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dbo.salesTbl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'ST0004',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부산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'GD104', 700, '2022-01-04');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dbo.salesTbl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'ST0005',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광주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'GD101', 2900, '2022-01-05');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dbo.salesTbl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'ST0006',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제주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'GD103', 2100, '2022-01-06');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INSERT INTO </a:t>
            </a:r>
            <a:r>
              <a:rPr lang="en-US" altLang="ko-KR" sz="1200" dirty="0" err="1" smtClean="0">
                <a:solidFill>
                  <a:schemeClr val="bg1"/>
                </a:solidFill>
                <a:sym typeface="Wingdings" pitchFamily="2" charset="2"/>
              </a:rPr>
              <a:t>dbo.salesTbl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VALUES ( 'ST0007', 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제주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', 'GD104', 300, '2022-01-07');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IN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1785932"/>
            <a:ext cx="7751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chemeClr val="bg1"/>
                </a:solidFill>
              </a:rPr>
              <a:t>SELECT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'1,000</a:t>
            </a:r>
            <a:r>
              <a:rPr lang="ko-KR" altLang="en-US" sz="1000" dirty="0" smtClean="0">
                <a:solidFill>
                  <a:schemeClr val="bg1"/>
                </a:solidFill>
              </a:rPr>
              <a:t>개 이상 판매된 브랜드 → </a:t>
            </a:r>
            <a:r>
              <a:rPr lang="en-US" altLang="ko-KR" sz="1000" dirty="0" smtClean="0">
                <a:solidFill>
                  <a:schemeClr val="bg1"/>
                </a:solidFill>
              </a:rPr>
              <a:t>‘		AS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chemeClr val="bg1"/>
                </a:solidFill>
              </a:rPr>
              <a:t>'</a:t>
            </a:r>
            <a:r>
              <a:rPr lang="ko-KR" altLang="en-US" sz="1000" dirty="0" err="1" smtClean="0">
                <a:solidFill>
                  <a:schemeClr val="bg1"/>
                </a:solidFill>
              </a:rPr>
              <a:t>컬럼명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endParaRPr lang="ko-KR" altLang="en-US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p_code</a:t>
            </a:r>
            <a:r>
              <a:rPr lang="en-US" altLang="ko-KR" sz="1000" dirty="0" smtClean="0">
                <a:solidFill>
                  <a:schemeClr val="bg1"/>
                </a:solidFill>
              </a:rPr>
              <a:t>				AS '</a:t>
            </a:r>
            <a:r>
              <a:rPr lang="ko-KR" altLang="en-US" sz="1000" dirty="0" smtClean="0">
                <a:solidFill>
                  <a:schemeClr val="bg1"/>
                </a:solidFill>
              </a:rPr>
              <a:t>상품코드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p_name</a:t>
            </a:r>
            <a:r>
              <a:rPr lang="en-US" altLang="ko-KR" sz="1000" dirty="0" smtClean="0">
                <a:solidFill>
                  <a:schemeClr val="bg1"/>
                </a:solidFill>
              </a:rPr>
              <a:t>				AS '</a:t>
            </a:r>
            <a:r>
              <a:rPr lang="ko-KR" altLang="en-US" sz="1000" dirty="0" smtClean="0">
                <a:solidFill>
                  <a:schemeClr val="bg1"/>
                </a:solidFill>
              </a:rPr>
              <a:t>상품명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p_area</a:t>
            </a:r>
            <a:r>
              <a:rPr lang="en-US" altLang="ko-KR" sz="1000" dirty="0" smtClean="0">
                <a:solidFill>
                  <a:schemeClr val="bg1"/>
                </a:solidFill>
              </a:rPr>
              <a:t>				AS '</a:t>
            </a:r>
            <a:r>
              <a:rPr lang="ko-KR" altLang="en-US" sz="1000" dirty="0" smtClean="0">
                <a:solidFill>
                  <a:schemeClr val="bg1"/>
                </a:solidFill>
              </a:rPr>
              <a:t>생산지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REPLACE(CONVERT(VARCHAR,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p_money</a:t>
            </a:r>
            <a:r>
              <a:rPr lang="en-US" altLang="ko-KR" sz="1000" dirty="0" smtClean="0">
                <a:solidFill>
                  <a:schemeClr val="bg1"/>
                </a:solidFill>
              </a:rPr>
              <a:t>), '.00', '')	AS '</a:t>
            </a:r>
            <a:r>
              <a:rPr lang="ko-KR" altLang="en-US" sz="1000" dirty="0" smtClean="0">
                <a:solidFill>
                  <a:schemeClr val="bg1"/>
                </a:solidFill>
              </a:rPr>
              <a:t>공급가</a:t>
            </a:r>
            <a:r>
              <a:rPr lang="en-US" altLang="ko-KR" sz="1000" dirty="0" smtClean="0">
                <a:solidFill>
                  <a:schemeClr val="bg1"/>
                </a:solidFill>
              </a:rPr>
              <a:t>'</a:t>
            </a:r>
            <a:endParaRPr lang="ko-KR" altLang="en-US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FROM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dbo.productTbl</a:t>
            </a:r>
            <a:r>
              <a:rPr lang="en-US" altLang="ko-KR" sz="1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WHERE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p_code</a:t>
            </a:r>
            <a:r>
              <a:rPr lang="en-US" altLang="ko-KR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</a:rPr>
              <a:t>IN</a:t>
            </a:r>
            <a:r>
              <a:rPr lang="en-US" altLang="ko-KR" sz="1000" dirty="0" smtClean="0">
                <a:solidFill>
                  <a:schemeClr val="bg1"/>
                </a:solidFill>
              </a:rPr>
              <a:t> (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	SELECT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s_p_code</a:t>
            </a:r>
            <a:r>
              <a:rPr lang="en-US" altLang="ko-KR" sz="1000" dirty="0" smtClean="0">
                <a:solidFill>
                  <a:schemeClr val="bg1"/>
                </a:solidFill>
              </a:rPr>
              <a:t>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dbo.salesTbl</a:t>
            </a:r>
            <a:r>
              <a:rPr lang="en-US" altLang="ko-KR" sz="1000" dirty="0" smtClean="0">
                <a:solidFill>
                  <a:schemeClr val="bg1"/>
                </a:solidFill>
              </a:rPr>
              <a:t> WHERE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s_qty</a:t>
            </a:r>
            <a:r>
              <a:rPr lang="en-US" altLang="ko-KR" sz="1000" dirty="0" smtClean="0">
                <a:solidFill>
                  <a:schemeClr val="bg1"/>
                </a:solidFill>
              </a:rPr>
              <a:t> &gt;= 1000</a:t>
            </a:r>
            <a:br>
              <a:rPr lang="en-US" altLang="ko-KR" sz="1000" dirty="0" smtClean="0">
                <a:solidFill>
                  <a:schemeClr val="bg1"/>
                </a:solidFill>
              </a:rPr>
            </a:br>
            <a:r>
              <a:rPr lang="en-US" altLang="ko-KR" sz="1000" dirty="0" smtClean="0">
                <a:solidFill>
                  <a:schemeClr val="bg1"/>
                </a:solidFill>
              </a:rPr>
              <a:t>);</a:t>
            </a:r>
            <a:endParaRPr lang="ko-KR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0659" y="3765159"/>
            <a:ext cx="501611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/>
                </a:solidFill>
              </a:rPr>
              <a:t>WHERE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p_code</a:t>
            </a:r>
            <a:r>
              <a:rPr lang="en-US" altLang="ko-KR" sz="1000" dirty="0" smtClean="0">
                <a:solidFill>
                  <a:schemeClr val="bg1"/>
                </a:solidFill>
              </a:rPr>
              <a:t> = 'GD101' or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p_code</a:t>
            </a:r>
            <a:r>
              <a:rPr lang="en-US" altLang="ko-KR" sz="1000" dirty="0" smtClean="0">
                <a:solidFill>
                  <a:schemeClr val="bg1"/>
                </a:solidFill>
              </a:rPr>
              <a:t> = 'GD103';</a:t>
            </a:r>
            <a:endParaRPr lang="en-US" altLang="ko-KR" sz="1000" dirty="0" smtClean="0">
              <a:solidFill>
                <a:srgbClr val="FFC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FFC000"/>
                </a:solidFill>
              </a:rPr>
              <a:t>-- </a:t>
            </a:r>
            <a:r>
              <a:rPr lang="ko-KR" altLang="en-US" sz="1000" dirty="0" smtClean="0">
                <a:solidFill>
                  <a:srgbClr val="FFC000"/>
                </a:solidFill>
              </a:rPr>
              <a:t>위의 </a:t>
            </a:r>
            <a:r>
              <a:rPr lang="en-US" altLang="ko-KR" sz="1000" dirty="0" smtClean="0">
                <a:solidFill>
                  <a:srgbClr val="FFC000"/>
                </a:solidFill>
              </a:rPr>
              <a:t>WHERE</a:t>
            </a:r>
            <a:r>
              <a:rPr lang="ko-KR" altLang="en-US" sz="1000" dirty="0" smtClean="0">
                <a:solidFill>
                  <a:srgbClr val="FFC000"/>
                </a:solidFill>
              </a:rPr>
              <a:t>절을 이와 같이 </a:t>
            </a:r>
            <a:r>
              <a:rPr lang="en-US" altLang="ko-KR" sz="1000" dirty="0" smtClean="0">
                <a:solidFill>
                  <a:srgbClr val="FFC000"/>
                </a:solidFill>
              </a:rPr>
              <a:t>or</a:t>
            </a:r>
            <a:r>
              <a:rPr lang="ko-KR" altLang="en-US" sz="1000" dirty="0" smtClean="0">
                <a:solidFill>
                  <a:srgbClr val="FFC000"/>
                </a:solidFill>
              </a:rPr>
              <a:t>를 사용해서 할 수도 있다</a:t>
            </a:r>
            <a:r>
              <a:rPr lang="en-US" altLang="ko-KR" sz="1000" dirty="0" smtClean="0">
                <a:solidFill>
                  <a:srgbClr val="FFC00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FFC000"/>
                </a:solidFill>
              </a:rPr>
              <a:t>-- </a:t>
            </a:r>
            <a:r>
              <a:rPr lang="ko-KR" altLang="en-US" sz="1000" dirty="0" smtClean="0">
                <a:solidFill>
                  <a:srgbClr val="FFC000"/>
                </a:solidFill>
              </a:rPr>
              <a:t>그러나 서브쿼리를 사용하면 보다 손쉽게 보다 직관적으로 쿼리를 작성할 수 있다</a:t>
            </a:r>
            <a:r>
              <a:rPr lang="en-US" altLang="ko-KR" sz="1000" dirty="0" smtClean="0">
                <a:solidFill>
                  <a:srgbClr val="FFC000"/>
                </a:solidFill>
              </a:rPr>
              <a:t>.</a:t>
            </a:r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1428728" y="3071816"/>
            <a:ext cx="185738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인증 모드 정리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종류</a:t>
            </a:r>
            <a:r>
              <a:rPr lang="en-US" altLang="ko-KR" dirty="0" smtClean="0">
                <a:solidFill>
                  <a:schemeClr val="bg1"/>
                </a:solidFill>
              </a:rPr>
              <a:t>	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Windows </a:t>
            </a:r>
            <a:r>
              <a:rPr lang="ko-KR" altLang="en-US" dirty="0" smtClean="0">
                <a:solidFill>
                  <a:schemeClr val="bg1"/>
                </a:solidFill>
              </a:rPr>
              <a:t>인증 </a:t>
            </a:r>
            <a:r>
              <a:rPr lang="en-US" altLang="ko-KR" dirty="0" err="1" smtClean="0">
                <a:solidFill>
                  <a:schemeClr val="bg1"/>
                </a:solidFill>
              </a:rPr>
              <a:t>vs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혼합모드</a:t>
            </a:r>
            <a:r>
              <a:rPr lang="en-US" altLang="ko-KR" dirty="0" smtClean="0">
                <a:solidFill>
                  <a:schemeClr val="bg1"/>
                </a:solidFill>
              </a:rPr>
              <a:t>(SQL Server </a:t>
            </a:r>
            <a:r>
              <a:rPr lang="ko-KR" altLang="en-US" dirty="0" smtClean="0">
                <a:solidFill>
                  <a:schemeClr val="bg1"/>
                </a:solidFill>
              </a:rPr>
              <a:t>인증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Windows </a:t>
            </a:r>
            <a:r>
              <a:rPr lang="ko-KR" altLang="en-US" dirty="0" smtClean="0">
                <a:solidFill>
                  <a:schemeClr val="bg1"/>
                </a:solidFill>
              </a:rPr>
              <a:t>인증 모드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1. SQL Server</a:t>
            </a:r>
            <a:r>
              <a:rPr lang="ko-KR" altLang="en-US" dirty="0" smtClean="0">
                <a:solidFill>
                  <a:schemeClr val="bg1"/>
                </a:solidFill>
              </a:rPr>
              <a:t>에 접속하기 위한 별도의 사용자 계정 필요 </a:t>
            </a:r>
            <a:r>
              <a:rPr lang="en-US" altLang="ko-KR" dirty="0" smtClean="0">
                <a:solidFill>
                  <a:schemeClr val="bg1"/>
                </a:solidFill>
              </a:rPr>
              <a:t>X.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2. </a:t>
            </a:r>
            <a:r>
              <a:rPr lang="ko-KR" altLang="en-US" dirty="0" smtClean="0">
                <a:solidFill>
                  <a:schemeClr val="bg1"/>
                </a:solidFill>
              </a:rPr>
              <a:t>사용자 </a:t>
            </a:r>
            <a:r>
              <a:rPr lang="en-US" altLang="ko-KR" dirty="0" smtClean="0">
                <a:solidFill>
                  <a:schemeClr val="bg1"/>
                </a:solidFill>
              </a:rPr>
              <a:t>ID, PW </a:t>
            </a:r>
            <a:r>
              <a:rPr lang="ko-KR" altLang="en-US" dirty="0" smtClean="0">
                <a:solidFill>
                  <a:schemeClr val="bg1"/>
                </a:solidFill>
              </a:rPr>
              <a:t>생성할 필요 </a:t>
            </a:r>
            <a:r>
              <a:rPr lang="en-US" altLang="ko-KR" dirty="0" smtClean="0">
                <a:solidFill>
                  <a:schemeClr val="bg1"/>
                </a:solidFill>
              </a:rPr>
              <a:t>X.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3. Windows System</a:t>
            </a:r>
            <a:r>
              <a:rPr lang="ko-KR" altLang="en-US" dirty="0" smtClean="0">
                <a:solidFill>
                  <a:schemeClr val="bg1"/>
                </a:solidFill>
              </a:rPr>
              <a:t>에 접속한 사용자 계정으로 바로 접속함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IN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연산자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1785932"/>
            <a:ext cx="7751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chemeClr val="bg1"/>
                </a:solidFill>
              </a:rPr>
              <a:t>SELECT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'1,000</a:t>
            </a:r>
            <a:r>
              <a:rPr lang="ko-KR" altLang="en-US" sz="1000" dirty="0" smtClean="0">
                <a:solidFill>
                  <a:schemeClr val="bg1"/>
                </a:solidFill>
              </a:rPr>
              <a:t>개 이상 판매된 브랜드 → </a:t>
            </a:r>
            <a:r>
              <a:rPr lang="en-US" altLang="ko-KR" sz="1000" dirty="0" smtClean="0">
                <a:solidFill>
                  <a:schemeClr val="bg1"/>
                </a:solidFill>
              </a:rPr>
              <a:t>‘		AS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chemeClr val="bg1"/>
                </a:solidFill>
              </a:rPr>
              <a:t>'</a:t>
            </a:r>
            <a:r>
              <a:rPr lang="ko-KR" altLang="en-US" sz="1000" dirty="0" err="1" smtClean="0">
                <a:solidFill>
                  <a:schemeClr val="bg1"/>
                </a:solidFill>
              </a:rPr>
              <a:t>컬럼명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endParaRPr lang="ko-KR" altLang="en-US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p_code</a:t>
            </a:r>
            <a:r>
              <a:rPr lang="en-US" altLang="ko-KR" sz="1000" dirty="0" smtClean="0">
                <a:solidFill>
                  <a:schemeClr val="bg1"/>
                </a:solidFill>
              </a:rPr>
              <a:t>				AS '</a:t>
            </a:r>
            <a:r>
              <a:rPr lang="ko-KR" altLang="en-US" sz="1000" dirty="0" smtClean="0">
                <a:solidFill>
                  <a:schemeClr val="bg1"/>
                </a:solidFill>
              </a:rPr>
              <a:t>상품코드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p_name</a:t>
            </a:r>
            <a:r>
              <a:rPr lang="en-US" altLang="ko-KR" sz="1000" dirty="0" smtClean="0">
                <a:solidFill>
                  <a:schemeClr val="bg1"/>
                </a:solidFill>
              </a:rPr>
              <a:t>				AS '</a:t>
            </a:r>
            <a:r>
              <a:rPr lang="ko-KR" altLang="en-US" sz="1000" dirty="0" smtClean="0">
                <a:solidFill>
                  <a:schemeClr val="bg1"/>
                </a:solidFill>
              </a:rPr>
              <a:t>상품명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p_area</a:t>
            </a:r>
            <a:r>
              <a:rPr lang="en-US" altLang="ko-KR" sz="1000" dirty="0" smtClean="0">
                <a:solidFill>
                  <a:schemeClr val="bg1"/>
                </a:solidFill>
              </a:rPr>
              <a:t>				AS '</a:t>
            </a:r>
            <a:r>
              <a:rPr lang="ko-KR" altLang="en-US" sz="1000" dirty="0" smtClean="0">
                <a:solidFill>
                  <a:schemeClr val="bg1"/>
                </a:solidFill>
              </a:rPr>
              <a:t>생산지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REPLACE(CONVERT(VARCHAR,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p_money</a:t>
            </a:r>
            <a:r>
              <a:rPr lang="en-US" altLang="ko-KR" sz="1000" dirty="0" smtClean="0">
                <a:solidFill>
                  <a:schemeClr val="bg1"/>
                </a:solidFill>
              </a:rPr>
              <a:t>), '.00', '')	AS '</a:t>
            </a:r>
            <a:r>
              <a:rPr lang="ko-KR" altLang="en-US" sz="1000" dirty="0" smtClean="0">
                <a:solidFill>
                  <a:schemeClr val="bg1"/>
                </a:solidFill>
              </a:rPr>
              <a:t>공급가</a:t>
            </a:r>
            <a:r>
              <a:rPr lang="en-US" altLang="ko-KR" sz="1000" dirty="0" smtClean="0">
                <a:solidFill>
                  <a:schemeClr val="bg1"/>
                </a:solidFill>
              </a:rPr>
              <a:t>'</a:t>
            </a:r>
            <a:endParaRPr lang="ko-KR" altLang="en-US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FROM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dbo.productTbl</a:t>
            </a:r>
            <a:r>
              <a:rPr lang="en-US" altLang="ko-KR" sz="1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WHERE	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p_code</a:t>
            </a:r>
            <a:r>
              <a:rPr lang="en-US" altLang="ko-KR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</a:rPr>
              <a:t>IN</a:t>
            </a:r>
            <a:r>
              <a:rPr lang="en-US" altLang="ko-KR" sz="1000" dirty="0" smtClean="0">
                <a:solidFill>
                  <a:schemeClr val="bg1"/>
                </a:solidFill>
              </a:rPr>
              <a:t> (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	SELECT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s_p_code</a:t>
            </a:r>
            <a:r>
              <a:rPr lang="en-US" altLang="ko-KR" sz="1000" dirty="0" smtClean="0">
                <a:solidFill>
                  <a:schemeClr val="bg1"/>
                </a:solidFill>
              </a:rPr>
              <a:t>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dbo.salesTbl</a:t>
            </a:r>
            <a:r>
              <a:rPr lang="en-US" altLang="ko-KR" sz="1000" dirty="0" smtClean="0">
                <a:solidFill>
                  <a:schemeClr val="bg1"/>
                </a:solidFill>
              </a:rPr>
              <a:t> WHERE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s_qty</a:t>
            </a:r>
            <a:r>
              <a:rPr lang="en-US" altLang="ko-KR" sz="1000" dirty="0" smtClean="0">
                <a:solidFill>
                  <a:schemeClr val="bg1"/>
                </a:solidFill>
              </a:rPr>
              <a:t> &gt;= 1000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);</a:t>
            </a:r>
            <a:endParaRPr lang="ko-KR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3765159"/>
            <a:ext cx="6037230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FFC000"/>
                </a:solidFill>
              </a:rPr>
              <a:t>-- IN </a:t>
            </a:r>
            <a:r>
              <a:rPr lang="ko-KR" altLang="en-US" sz="1000" dirty="0" smtClean="0">
                <a:solidFill>
                  <a:srgbClr val="FFC000"/>
                </a:solidFill>
              </a:rPr>
              <a:t>연산자는 서브쿼리로 수행되어져서 나오는 결과 레코드</a:t>
            </a:r>
            <a:r>
              <a:rPr lang="en-US" altLang="ko-KR" sz="1000" dirty="0" smtClean="0">
                <a:solidFill>
                  <a:srgbClr val="FFC000"/>
                </a:solidFill>
              </a:rPr>
              <a:t>(</a:t>
            </a:r>
            <a:r>
              <a:rPr lang="ko-KR" altLang="en-US" sz="1000" dirty="0" smtClean="0">
                <a:solidFill>
                  <a:srgbClr val="FFC000"/>
                </a:solidFill>
              </a:rPr>
              <a:t>행</a:t>
            </a:r>
            <a:r>
              <a:rPr lang="en-US" altLang="ko-KR" sz="1000" dirty="0" smtClean="0">
                <a:solidFill>
                  <a:srgbClr val="FFC000"/>
                </a:solidFill>
              </a:rPr>
              <a:t>)</a:t>
            </a:r>
            <a:r>
              <a:rPr lang="ko-KR" altLang="en-US" sz="1000" dirty="0" smtClean="0">
                <a:solidFill>
                  <a:srgbClr val="FFC000"/>
                </a:solidFill>
              </a:rPr>
              <a:t>와 연관성이 높다</a:t>
            </a:r>
            <a:r>
              <a:rPr lang="en-US" altLang="ko-KR" sz="1000" dirty="0" smtClean="0">
                <a:solidFill>
                  <a:srgbClr val="FFC000"/>
                </a:solidFill>
              </a:rPr>
              <a:t>.</a:t>
            </a:r>
            <a:endParaRPr lang="ko-KR" altLang="en-US" sz="1000" dirty="0" smtClean="0">
              <a:solidFill>
                <a:srgbClr val="FFC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FFC000"/>
                </a:solidFill>
              </a:rPr>
              <a:t>-- </a:t>
            </a:r>
            <a:r>
              <a:rPr lang="ko-KR" altLang="en-US" sz="1000" dirty="0" smtClean="0">
                <a:solidFill>
                  <a:srgbClr val="FFC000"/>
                </a:solidFill>
              </a:rPr>
              <a:t>즉</a:t>
            </a:r>
            <a:r>
              <a:rPr lang="en-US" altLang="ko-KR" sz="1000" dirty="0" smtClean="0">
                <a:solidFill>
                  <a:srgbClr val="FFC000"/>
                </a:solidFill>
              </a:rPr>
              <a:t>, </a:t>
            </a:r>
            <a:r>
              <a:rPr lang="ko-KR" altLang="en-US" sz="1000" dirty="0" smtClean="0">
                <a:solidFill>
                  <a:srgbClr val="FFC000"/>
                </a:solidFill>
              </a:rPr>
              <a:t>서브쿼리가 반환하는 결과 레코드 값이 단일 값이냐 아니냐에 따라 사용여부가 결정된다</a:t>
            </a:r>
            <a:r>
              <a:rPr lang="en-US" altLang="ko-KR" sz="1000" dirty="0" smtClean="0">
                <a:solidFill>
                  <a:srgbClr val="FFC000"/>
                </a:solidFill>
              </a:rPr>
              <a:t>.</a:t>
            </a:r>
            <a:endParaRPr lang="ko-KR" altLang="en-US" sz="1000" dirty="0" smtClean="0">
              <a:solidFill>
                <a:srgbClr val="FFC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FFC000"/>
                </a:solidFill>
              </a:rPr>
              <a:t>-- </a:t>
            </a:r>
            <a:r>
              <a:rPr lang="ko-KR" altLang="en-US" sz="1000" dirty="0" smtClean="0">
                <a:solidFill>
                  <a:srgbClr val="FFC000"/>
                </a:solidFill>
              </a:rPr>
              <a:t>서브쿼리가 단일 </a:t>
            </a:r>
            <a:r>
              <a:rPr lang="ko-KR" altLang="en-US" sz="1000" dirty="0" err="1" smtClean="0">
                <a:solidFill>
                  <a:srgbClr val="FFC000"/>
                </a:solidFill>
              </a:rPr>
              <a:t>반환값인</a:t>
            </a:r>
            <a:r>
              <a:rPr lang="ko-KR" altLang="en-US" sz="1000" dirty="0" smtClean="0">
                <a:solidFill>
                  <a:srgbClr val="FFC000"/>
                </a:solidFill>
              </a:rPr>
              <a:t> 경우 </a:t>
            </a:r>
            <a:r>
              <a:rPr lang="en-US" altLang="ko-KR" sz="1000" dirty="0" smtClean="0">
                <a:solidFill>
                  <a:srgbClr val="FFC000"/>
                </a:solidFill>
              </a:rPr>
              <a:t>IN </a:t>
            </a:r>
            <a:r>
              <a:rPr lang="ko-KR" altLang="en-US" sz="1000" dirty="0" smtClean="0">
                <a:solidFill>
                  <a:srgbClr val="FFC000"/>
                </a:solidFill>
              </a:rPr>
              <a:t>연산자를 사용해도 또는 </a:t>
            </a:r>
            <a:r>
              <a:rPr lang="ko-KR" altLang="en-US" sz="1000" dirty="0" err="1" smtClean="0">
                <a:solidFill>
                  <a:srgbClr val="FFC000"/>
                </a:solidFill>
              </a:rPr>
              <a:t>안해도</a:t>
            </a:r>
            <a:r>
              <a:rPr lang="ko-KR" altLang="en-US" sz="1000" dirty="0" smtClean="0">
                <a:solidFill>
                  <a:srgbClr val="FFC000"/>
                </a:solidFill>
              </a:rPr>
              <a:t> 된다</a:t>
            </a:r>
            <a:r>
              <a:rPr lang="en-US" altLang="ko-KR" sz="1000" dirty="0" smtClean="0">
                <a:solidFill>
                  <a:srgbClr val="FFC000"/>
                </a:solidFill>
              </a:rPr>
              <a:t>. (= </a:t>
            </a:r>
            <a:r>
              <a:rPr lang="ko-KR" altLang="en-US" sz="1000" dirty="0" smtClean="0">
                <a:solidFill>
                  <a:srgbClr val="FFC000"/>
                </a:solidFill>
              </a:rPr>
              <a:t>등의 기타 연산자 사용</a:t>
            </a:r>
            <a:r>
              <a:rPr lang="en-US" altLang="ko-KR" sz="1000" dirty="0" smtClean="0">
                <a:solidFill>
                  <a:srgbClr val="FFC000"/>
                </a:solidFill>
              </a:rPr>
              <a:t>)</a:t>
            </a:r>
          </a:p>
          <a:p>
            <a:r>
              <a:rPr lang="en-US" altLang="ko-KR" sz="1000" dirty="0" smtClean="0">
                <a:solidFill>
                  <a:srgbClr val="FFC000"/>
                </a:solidFill>
              </a:rPr>
              <a:t>-- </a:t>
            </a:r>
            <a:r>
              <a:rPr lang="ko-KR" altLang="en-US" sz="1000" dirty="0" smtClean="0">
                <a:solidFill>
                  <a:srgbClr val="FFC000"/>
                </a:solidFill>
              </a:rPr>
              <a:t>하위 쿼리에서 값을 둘 이상 반환하는 경우에는 신경을 좀 써야 한다</a:t>
            </a:r>
            <a:r>
              <a:rPr lang="en-US" altLang="ko-KR" sz="1000" dirty="0" smtClean="0">
                <a:solidFill>
                  <a:srgbClr val="FFC000"/>
                </a:solidFill>
              </a:rPr>
              <a:t>.</a:t>
            </a:r>
            <a:endParaRPr lang="ko-KR" altLang="en-US" sz="1000" dirty="0" smtClean="0">
              <a:solidFill>
                <a:srgbClr val="FFC000"/>
              </a:solidFill>
            </a:endParaRPr>
          </a:p>
          <a:p>
            <a:r>
              <a:rPr lang="en-US" altLang="ko-KR" sz="1000" dirty="0" smtClean="0">
                <a:solidFill>
                  <a:srgbClr val="FFC000"/>
                </a:solidFill>
              </a:rPr>
              <a:t>-- </a:t>
            </a:r>
            <a:r>
              <a:rPr lang="ko-KR" altLang="en-US" sz="1000" dirty="0" smtClean="0">
                <a:solidFill>
                  <a:srgbClr val="FFC000"/>
                </a:solidFill>
              </a:rPr>
              <a:t>서브쿼리에 </a:t>
            </a:r>
            <a:r>
              <a:rPr lang="en-US" altLang="ko-KR" sz="1000" dirty="0" smtClean="0">
                <a:solidFill>
                  <a:srgbClr val="FFC000"/>
                </a:solidFill>
              </a:rPr>
              <a:t>DISTINCT </a:t>
            </a:r>
            <a:r>
              <a:rPr lang="ko-KR" altLang="en-US" sz="1000" dirty="0" smtClean="0">
                <a:solidFill>
                  <a:srgbClr val="FFC000"/>
                </a:solidFill>
              </a:rPr>
              <a:t>사용도 가능하다</a:t>
            </a:r>
            <a:r>
              <a:rPr lang="en-US" altLang="ko-KR" sz="1000" dirty="0" smtClean="0">
                <a:solidFill>
                  <a:srgbClr val="FFC000"/>
                </a:solidFill>
              </a:rPr>
              <a:t>.</a:t>
            </a:r>
            <a:endParaRPr lang="ko-KR" altLang="en-US" sz="1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UPDATE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78847"/>
            <a:ext cx="7751024" cy="2636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-- SELECT </a:t>
            </a:r>
            <a:r>
              <a:rPr lang="ko-KR" altLang="en-US" sz="1400" dirty="0" smtClean="0">
                <a:solidFill>
                  <a:schemeClr val="bg1"/>
                </a:solidFill>
              </a:rPr>
              <a:t>이외에서 서브쿼리 사용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</a:rPr>
              <a:t>매출 테이블에서 판매수량이 제일 적은 최솟값 레코드</a:t>
            </a: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</a:rPr>
              <a:t>행</a:t>
            </a:r>
            <a:r>
              <a:rPr lang="en-US" altLang="ko-KR" sz="1400" dirty="0" smtClean="0">
                <a:solidFill>
                  <a:schemeClr val="bg1"/>
                </a:solidFill>
              </a:rPr>
              <a:t>)</a:t>
            </a:r>
            <a:r>
              <a:rPr lang="ko-KR" altLang="en-US" sz="1400" dirty="0" smtClean="0">
                <a:solidFill>
                  <a:schemeClr val="bg1"/>
                </a:solidFill>
              </a:rPr>
              <a:t>를 </a:t>
            </a:r>
            <a:r>
              <a:rPr lang="en-US" altLang="ko-KR" sz="1400" dirty="0" smtClean="0">
                <a:solidFill>
                  <a:schemeClr val="bg1"/>
                </a:solidFill>
              </a:rPr>
              <a:t>0</a:t>
            </a:r>
            <a:r>
              <a:rPr lang="ko-KR" altLang="en-US" sz="1400" dirty="0" smtClean="0">
                <a:solidFill>
                  <a:schemeClr val="bg1"/>
                </a:solidFill>
              </a:rPr>
              <a:t>으로 수정하시오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SELECT * FROM 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dbo.salesTbl</a:t>
            </a:r>
            <a:r>
              <a:rPr lang="en-US" altLang="ko-KR" sz="1400" dirty="0" smtClean="0">
                <a:solidFill>
                  <a:schemeClr val="bg1"/>
                </a:solidFill>
              </a:rPr>
              <a:t> ORDER BY 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s_num</a:t>
            </a:r>
            <a:r>
              <a:rPr lang="en-US" altLang="ko-KR" sz="1400" dirty="0" smtClean="0">
                <a:solidFill>
                  <a:schemeClr val="bg1"/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-- </a:t>
            </a:r>
            <a:r>
              <a:rPr lang="ko-KR" altLang="en-US" sz="1400" dirty="0" smtClean="0">
                <a:solidFill>
                  <a:schemeClr val="bg1"/>
                </a:solidFill>
              </a:rPr>
              <a:t>서브쿼리를 모르는 경우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-- 1. </a:t>
            </a:r>
            <a:r>
              <a:rPr lang="ko-KR" altLang="en-US" sz="1400" dirty="0" smtClean="0">
                <a:solidFill>
                  <a:schemeClr val="bg1"/>
                </a:solidFill>
              </a:rPr>
              <a:t>수량 검색 </a:t>
            </a:r>
            <a:r>
              <a:rPr lang="en-US" altLang="ko-KR" sz="1400" dirty="0" smtClean="0">
                <a:solidFill>
                  <a:schemeClr val="bg1"/>
                </a:solidFill>
              </a:rPr>
              <a:t>&gt; 2. </a:t>
            </a:r>
            <a:r>
              <a:rPr lang="ko-KR" altLang="en-US" sz="1400" dirty="0" smtClean="0">
                <a:solidFill>
                  <a:schemeClr val="bg1"/>
                </a:solidFill>
              </a:rPr>
              <a:t>해당 레코드 업데이트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SELECT MIN(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s_qty</a:t>
            </a:r>
            <a:r>
              <a:rPr lang="en-US" altLang="ko-KR" sz="1400" dirty="0" smtClean="0">
                <a:solidFill>
                  <a:schemeClr val="bg1"/>
                </a:solidFill>
              </a:rPr>
              <a:t>) FROM 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dbo.salesTbl</a:t>
            </a:r>
            <a:r>
              <a:rPr lang="en-US" altLang="ko-KR" sz="1400" dirty="0" smtClean="0">
                <a:solidFill>
                  <a:schemeClr val="bg1"/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UPDATE 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dbo.salesTbl</a:t>
            </a:r>
            <a:r>
              <a:rPr lang="en-US" altLang="ko-KR" sz="1400" dirty="0" smtClean="0">
                <a:solidFill>
                  <a:schemeClr val="bg1"/>
                </a:solidFill>
              </a:rPr>
              <a:t> SET 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s_qty</a:t>
            </a:r>
            <a:r>
              <a:rPr lang="en-US" altLang="ko-KR" sz="1400" dirty="0" smtClean="0">
                <a:solidFill>
                  <a:schemeClr val="bg1"/>
                </a:solidFill>
              </a:rPr>
              <a:t>=0 WHERE 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s_qty</a:t>
            </a:r>
            <a:r>
              <a:rPr lang="en-US" altLang="ko-KR" sz="1400" dirty="0" smtClean="0">
                <a:solidFill>
                  <a:schemeClr val="bg1"/>
                </a:solidFill>
              </a:rPr>
              <a:t>=300;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서브 쿼리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DELETE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78847"/>
            <a:ext cx="7751024" cy="2636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00B050"/>
                </a:solidFill>
              </a:rPr>
              <a:t>-- Q) </a:t>
            </a:r>
            <a:r>
              <a:rPr lang="ko-KR" altLang="en-US" sz="1400" dirty="0" smtClean="0">
                <a:solidFill>
                  <a:srgbClr val="00B050"/>
                </a:solidFill>
              </a:rPr>
              <a:t>매출테이블에서 판매수량이 제일 많은 행을 찾아서 삭제하시오</a:t>
            </a:r>
            <a:r>
              <a:rPr lang="en-US" altLang="ko-KR" sz="1400" dirty="0" smtClean="0">
                <a:solidFill>
                  <a:srgbClr val="00B05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DELETE FROM 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dbo.salesTbl</a:t>
            </a:r>
            <a:r>
              <a:rPr lang="en-US" altLang="ko-KR" sz="1400" dirty="0" smtClean="0">
                <a:solidFill>
                  <a:schemeClr val="bg1"/>
                </a:solidFill>
              </a:rPr>
              <a:t>; -- </a:t>
            </a:r>
            <a:r>
              <a:rPr lang="ko-KR" altLang="en-US" sz="1400" dirty="0" smtClean="0">
                <a:solidFill>
                  <a:schemeClr val="bg1"/>
                </a:solidFill>
              </a:rPr>
              <a:t>다 삭제</a:t>
            </a:r>
          </a:p>
          <a:p>
            <a:pPr>
              <a:lnSpc>
                <a:spcPct val="150000"/>
              </a:lnSpc>
            </a:pPr>
            <a:endParaRPr lang="ko-KR" altLang="en-US" sz="14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00B050"/>
                </a:solidFill>
              </a:rPr>
              <a:t>-- </a:t>
            </a:r>
            <a:r>
              <a:rPr lang="ko-KR" altLang="en-US" sz="1400" dirty="0" smtClean="0">
                <a:solidFill>
                  <a:srgbClr val="00B050"/>
                </a:solidFill>
              </a:rPr>
              <a:t>기본 형식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DELETE FROM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테이블명</a:t>
            </a:r>
            <a:r>
              <a:rPr lang="ko-KR" altLang="en-US" sz="1400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WHERE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컬럼명</a:t>
            </a:r>
            <a:r>
              <a:rPr lang="ko-KR" altLang="en-US" sz="1400" dirty="0" smtClean="0">
                <a:solidFill>
                  <a:schemeClr val="bg1"/>
                </a:solidFill>
              </a:rPr>
              <a:t> </a:t>
            </a:r>
            <a:r>
              <a:rPr lang="en-US" altLang="ko-KR" sz="1400" dirty="0" smtClean="0">
                <a:solidFill>
                  <a:schemeClr val="bg1"/>
                </a:solidFill>
              </a:rPr>
              <a:t>= (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		</a:t>
            </a:r>
            <a:r>
              <a:rPr lang="ko-KR" altLang="en-US" sz="1400" dirty="0" smtClean="0">
                <a:solidFill>
                  <a:schemeClr val="bg1"/>
                </a:solidFill>
              </a:rPr>
              <a:t>서브쿼리 작성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bg1"/>
                </a:solidFill>
              </a:rPr>
              <a:t>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상관 서브쿼리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3" y="2000246"/>
            <a:ext cx="53221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rgbClr val="FF0000"/>
                </a:solidFill>
              </a:rPr>
              <a:t>먼저 문제를 하나 풀어볼까요</a:t>
            </a:r>
            <a:r>
              <a:rPr lang="en-US" altLang="ko-KR" sz="1400" dirty="0" smtClean="0">
                <a:solidFill>
                  <a:srgbClr val="FF0000"/>
                </a:solidFill>
              </a:rPr>
              <a:t>?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Q. </a:t>
            </a:r>
            <a:r>
              <a:rPr lang="ko-KR" altLang="en-US" sz="1400" dirty="0" smtClean="0">
                <a:solidFill>
                  <a:schemeClr val="bg1"/>
                </a:solidFill>
              </a:rPr>
              <a:t>김대리는 오늘 부장님으로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부터</a:t>
            </a:r>
            <a:r>
              <a:rPr lang="ko-KR" altLang="en-US" sz="1400" dirty="0" smtClean="0">
                <a:solidFill>
                  <a:schemeClr val="bg1"/>
                </a:solidFill>
              </a:rPr>
              <a:t> </a:t>
            </a:r>
            <a:r>
              <a:rPr lang="en-US" altLang="ko-KR" sz="1400" dirty="0" smtClean="0">
                <a:solidFill>
                  <a:srgbClr val="FFFF00"/>
                </a:solidFill>
              </a:rPr>
              <a:t>“</a:t>
            </a:r>
            <a:r>
              <a:rPr lang="ko-KR" altLang="en-US" sz="1400" dirty="0" smtClean="0">
                <a:solidFill>
                  <a:srgbClr val="FFFF00"/>
                </a:solidFill>
              </a:rPr>
              <a:t>매출테이블에서 각 상품</a:t>
            </a:r>
            <a:r>
              <a:rPr lang="en-US" altLang="ko-KR" sz="1400" dirty="0" smtClean="0">
                <a:solidFill>
                  <a:srgbClr val="FFFF00"/>
                </a:solidFill>
              </a:rPr>
              <a:t>(</a:t>
            </a:r>
            <a:r>
              <a:rPr lang="ko-KR" altLang="en-US" sz="1400" dirty="0" smtClean="0">
                <a:solidFill>
                  <a:srgbClr val="FFFF00"/>
                </a:solidFill>
              </a:rPr>
              <a:t>브랜드</a:t>
            </a:r>
            <a:r>
              <a:rPr lang="en-US" altLang="ko-KR" sz="1400" dirty="0" smtClean="0">
                <a:solidFill>
                  <a:srgbClr val="FFFF00"/>
                </a:solidFill>
              </a:rPr>
              <a:t>)</a:t>
            </a:r>
            <a:r>
              <a:rPr lang="ko-KR" altLang="en-US" sz="1400" dirty="0" smtClean="0">
                <a:solidFill>
                  <a:srgbClr val="FFFF00"/>
                </a:solidFill>
              </a:rPr>
              <a:t>별 신발 판매가 각 상품별 평균 판매 보다 높은 매출을 출력</a:t>
            </a:r>
            <a:r>
              <a:rPr lang="en-US" altLang="ko-KR" sz="1400" dirty="0" smtClean="0">
                <a:solidFill>
                  <a:srgbClr val="FFFF00"/>
                </a:solidFill>
              </a:rPr>
              <a:t>”</a:t>
            </a:r>
            <a:r>
              <a:rPr lang="ko-KR" altLang="en-US" sz="1400" dirty="0" smtClean="0">
                <a:solidFill>
                  <a:schemeClr val="bg1"/>
                </a:solidFill>
              </a:rPr>
              <a:t>해서 뽑아오라는 업무지시를 받았다</a:t>
            </a:r>
            <a:r>
              <a:rPr lang="en-US" altLang="ko-KR" sz="1400" dirty="0" smtClean="0">
                <a:solidFill>
                  <a:schemeClr val="bg1"/>
                </a:solidFill>
              </a:rPr>
              <a:t>. </a:t>
            </a:r>
            <a:r>
              <a:rPr lang="ko-KR" altLang="en-US" sz="1400" dirty="0" smtClean="0">
                <a:solidFill>
                  <a:schemeClr val="bg1"/>
                </a:solidFill>
              </a:rPr>
              <a:t>어떻게 쿼리를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짜야하나</a:t>
            </a:r>
            <a:r>
              <a:rPr lang="en-US" altLang="ko-KR" sz="1400" dirty="0" smtClean="0">
                <a:solidFill>
                  <a:schemeClr val="bg1"/>
                </a:solidFill>
              </a:rPr>
              <a:t>?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chemeClr val="accent6">
                    <a:lumMod val="50000"/>
                  </a:schemeClr>
                </a:solidFill>
              </a:rPr>
              <a:t>초보자는 문제가 이해도 </a:t>
            </a:r>
            <a:r>
              <a:rPr lang="ko-KR" altLang="en-US" sz="1200" dirty="0" err="1" smtClean="0">
                <a:solidFill>
                  <a:schemeClr val="accent6">
                    <a:lumMod val="50000"/>
                  </a:schemeClr>
                </a:solidFill>
              </a:rPr>
              <a:t>안된다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. (</a:t>
            </a:r>
            <a:r>
              <a:rPr lang="ko-KR" altLang="en-US" sz="1200" dirty="0" err="1" smtClean="0">
                <a:solidFill>
                  <a:schemeClr val="accent6">
                    <a:lumMod val="50000"/>
                  </a:schemeClr>
                </a:solidFill>
              </a:rPr>
              <a:t>ㅠ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ko-KR" altLang="en-US" sz="1200" dirty="0" err="1" smtClean="0">
                <a:solidFill>
                  <a:schemeClr val="accent6">
                    <a:lumMod val="50000"/>
                  </a:schemeClr>
                </a:solidFill>
              </a:rPr>
              <a:t>ㅠ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chemeClr val="accent6">
                    <a:lumMod val="50000"/>
                  </a:schemeClr>
                </a:solidFill>
              </a:rPr>
              <a:t>이해를 떠나서 독해도 </a:t>
            </a:r>
            <a:r>
              <a:rPr lang="ko-KR" altLang="en-US" sz="1200" dirty="0" err="1" smtClean="0">
                <a:solidFill>
                  <a:schemeClr val="accent6">
                    <a:lumMod val="50000"/>
                  </a:schemeClr>
                </a:solidFill>
              </a:rPr>
              <a:t>안된다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ko-KR" altLang="en-US" sz="1200" dirty="0" smtClean="0">
                <a:solidFill>
                  <a:schemeClr val="accent6">
                    <a:lumMod val="50000"/>
                  </a:schemeClr>
                </a:solidFill>
              </a:rPr>
              <a:t>분명 내 나라 말인데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..(</a:t>
            </a:r>
            <a:r>
              <a:rPr lang="ko-KR" altLang="en-US" sz="1200" dirty="0" err="1" smtClean="0">
                <a:solidFill>
                  <a:schemeClr val="accent6">
                    <a:lumMod val="50000"/>
                  </a:schemeClr>
                </a:solidFill>
              </a:rPr>
              <a:t>ㅠ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ko-KR" altLang="en-US" sz="1200" dirty="0" err="1" smtClean="0">
                <a:solidFill>
                  <a:schemeClr val="accent6">
                    <a:lumMod val="50000"/>
                  </a:schemeClr>
                </a:solidFill>
              </a:rPr>
              <a:t>ㅠ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chemeClr val="accent6">
                    <a:lumMod val="50000"/>
                  </a:schemeClr>
                </a:solidFill>
              </a:rPr>
              <a:t>상관 쿼리는 문제 파악부터 힘들다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. (</a:t>
            </a:r>
            <a:r>
              <a:rPr lang="ko-KR" altLang="en-US" sz="1200" dirty="0" err="1" smtClean="0">
                <a:solidFill>
                  <a:schemeClr val="accent6">
                    <a:lumMod val="50000"/>
                  </a:schemeClr>
                </a:solidFill>
              </a:rPr>
              <a:t>ㅠ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ko-KR" altLang="en-US" sz="1200" dirty="0" err="1" smtClean="0">
                <a:solidFill>
                  <a:schemeClr val="accent6">
                    <a:lumMod val="50000"/>
                  </a:schemeClr>
                </a:solidFill>
              </a:rPr>
              <a:t>ㅠ</a:t>
            </a:r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6695356" y="1637069"/>
          <a:ext cx="1904992" cy="3292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496"/>
                <a:gridCol w="952496"/>
              </a:tblGrid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110,000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165,000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G105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242,000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330,000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220,000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275,000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99,000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220,000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110,000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9928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G104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330,000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643702" y="1364152"/>
            <a:ext cx="14734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rgbClr val="FFC000"/>
                </a:solidFill>
              </a:rPr>
              <a:t>신발 </a:t>
            </a:r>
            <a:r>
              <a:rPr lang="ko-KR" altLang="en-US" sz="1000" dirty="0" err="1" smtClean="0">
                <a:solidFill>
                  <a:srgbClr val="FFC000"/>
                </a:solidFill>
              </a:rPr>
              <a:t>브랜드별</a:t>
            </a:r>
            <a:r>
              <a:rPr lang="ko-KR" altLang="en-US" sz="1000" dirty="0" smtClean="0">
                <a:solidFill>
                  <a:srgbClr val="FFC000"/>
                </a:solidFill>
              </a:rPr>
              <a:t> </a:t>
            </a:r>
            <a:r>
              <a:rPr lang="ko-KR" altLang="en-US" sz="1000" dirty="0" err="1" smtClean="0">
                <a:solidFill>
                  <a:srgbClr val="FFC000"/>
                </a:solidFill>
              </a:rPr>
              <a:t>매출표</a:t>
            </a:r>
            <a:endParaRPr lang="ko-KR" altLang="en-US" sz="1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상관 서브쿼리 </a:t>
            </a: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1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3273277"/>
            <a:ext cx="7751024" cy="14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영어 </a:t>
            </a:r>
            <a:r>
              <a:rPr lang="en-US" altLang="ko-KR" sz="1200" dirty="0" smtClean="0">
                <a:solidFill>
                  <a:schemeClr val="bg1"/>
                </a:solidFill>
              </a:rPr>
              <a:t>: </a:t>
            </a:r>
            <a:r>
              <a:rPr lang="en-US" altLang="ko-KR" sz="1200" dirty="0" smtClean="0">
                <a:solidFill>
                  <a:srgbClr val="FF0000"/>
                </a:solidFill>
              </a:rPr>
              <a:t>Correlated </a:t>
            </a:r>
            <a:r>
              <a:rPr lang="en-US" altLang="ko-KR" sz="1200" dirty="0" err="1" smtClean="0">
                <a:solidFill>
                  <a:srgbClr val="FF0000"/>
                </a:solidFill>
              </a:rPr>
              <a:t>Subquery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en-US" altLang="ko-KR" sz="1200" dirty="0" smtClean="0">
                <a:solidFill>
                  <a:srgbClr val="FF0000"/>
                </a:solidFill>
              </a:rPr>
              <a:t>correlation</a:t>
            </a:r>
            <a:r>
              <a:rPr lang="en-US" altLang="ko-KR" sz="1200" dirty="0" smtClean="0">
                <a:solidFill>
                  <a:schemeClr val="bg1"/>
                </a:solidFill>
              </a:rPr>
              <a:t> (n)</a:t>
            </a:r>
            <a:r>
              <a:rPr lang="ko-KR" altLang="en-US" sz="1200" dirty="0" smtClean="0">
                <a:solidFill>
                  <a:schemeClr val="bg1"/>
                </a:solidFill>
              </a:rPr>
              <a:t>연관성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</a:rPr>
              <a:t>상관관계 </a:t>
            </a:r>
            <a:r>
              <a:rPr lang="en-US" altLang="ko-KR" sz="1200" dirty="0" smtClean="0">
                <a:solidFill>
                  <a:schemeClr val="bg1"/>
                </a:solidFill>
              </a:rPr>
              <a:t>/ </a:t>
            </a:r>
            <a:r>
              <a:rPr lang="en-US" altLang="ko-KR" sz="1200" dirty="0" smtClean="0">
                <a:solidFill>
                  <a:srgbClr val="FF0000"/>
                </a:solidFill>
              </a:rPr>
              <a:t>correlate</a:t>
            </a:r>
            <a:r>
              <a:rPr lang="en-US" altLang="ko-KR" sz="1200" dirty="0" smtClean="0">
                <a:solidFill>
                  <a:schemeClr val="bg1"/>
                </a:solidFill>
              </a:rPr>
              <a:t> (v)(</a:t>
            </a:r>
            <a:r>
              <a:rPr lang="ko-KR" altLang="en-US" sz="1200" dirty="0" smtClean="0">
                <a:solidFill>
                  <a:schemeClr val="bg1"/>
                </a:solidFill>
              </a:rPr>
              <a:t>밀접한</a:t>
            </a:r>
            <a:r>
              <a:rPr lang="en-US" altLang="ko-KR" sz="1200" dirty="0" smtClean="0">
                <a:solidFill>
                  <a:schemeClr val="bg1"/>
                </a:solidFill>
              </a:rPr>
              <a:t>) </a:t>
            </a:r>
            <a:r>
              <a:rPr lang="ko-KR" altLang="en-US" sz="1200" dirty="0" smtClean="0">
                <a:solidFill>
                  <a:schemeClr val="bg1"/>
                </a:solidFill>
              </a:rPr>
              <a:t>연관성이 있다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</a:rPr>
              <a:t>상관관계가 있다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상관 쿼리는 서브쿼리 단독으로 실행할 수 없다</a:t>
            </a:r>
            <a:r>
              <a:rPr lang="en-US" altLang="ko-KR" sz="1200" dirty="0" smtClean="0">
                <a:solidFill>
                  <a:schemeClr val="bg1"/>
                </a:solidFill>
              </a:rPr>
              <a:t>. &lt;-- </a:t>
            </a:r>
            <a:r>
              <a:rPr lang="ko-KR" altLang="en-US" sz="1200" dirty="0" smtClean="0">
                <a:solidFill>
                  <a:schemeClr val="bg1"/>
                </a:solidFill>
              </a:rPr>
              <a:t>일반 서브쿼리와의 차이점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ko-KR" altLang="en-US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실행되는 순서도 메인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en-US" altLang="ko-KR" sz="1200" dirty="0" smtClean="0">
                <a:solidFill>
                  <a:srgbClr val="FFFF00"/>
                </a:solidFill>
              </a:rPr>
              <a:t>Outer</a:t>
            </a:r>
            <a:r>
              <a:rPr lang="en-US" altLang="ko-KR" sz="1200" dirty="0" smtClean="0">
                <a:solidFill>
                  <a:schemeClr val="bg1"/>
                </a:solidFill>
              </a:rPr>
              <a:t>) </a:t>
            </a:r>
            <a:r>
              <a:rPr lang="ko-KR" altLang="en-US" sz="1200" dirty="0" smtClean="0">
                <a:solidFill>
                  <a:schemeClr val="bg1"/>
                </a:solidFill>
              </a:rPr>
              <a:t>쿼리가 먼저 실행이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되서</a:t>
            </a:r>
            <a:r>
              <a:rPr lang="ko-KR" altLang="en-US" sz="1200" dirty="0" smtClean="0">
                <a:solidFill>
                  <a:schemeClr val="bg1"/>
                </a:solidFill>
              </a:rPr>
              <a:t> 서브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en-US" altLang="ko-KR" sz="1200" dirty="0" smtClean="0">
                <a:solidFill>
                  <a:srgbClr val="FFFF00"/>
                </a:solidFill>
              </a:rPr>
              <a:t>Inner</a:t>
            </a:r>
            <a:r>
              <a:rPr lang="en-US" altLang="ko-KR" sz="1200" dirty="0" smtClean="0">
                <a:solidFill>
                  <a:schemeClr val="bg1"/>
                </a:solidFill>
              </a:rPr>
              <a:t>)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쿼리쪽으로</a:t>
            </a:r>
            <a:r>
              <a:rPr lang="ko-KR" altLang="en-US" sz="1200" dirty="0" smtClean="0">
                <a:solidFill>
                  <a:schemeClr val="bg1"/>
                </a:solidFill>
              </a:rPr>
              <a:t> 들어간다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ko-KR" altLang="en-US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이때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메인쿼리는</a:t>
            </a:r>
            <a:r>
              <a:rPr lang="ko-KR" altLang="en-US" sz="1200" dirty="0" smtClean="0">
                <a:solidFill>
                  <a:schemeClr val="bg1"/>
                </a:solidFill>
              </a:rPr>
              <a:t> 서브쿼리로 한 행씩 넘긴다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ko-KR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4414" y="1785932"/>
            <a:ext cx="7098418" cy="1304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FFC000"/>
                </a:solidFill>
              </a:rPr>
              <a:t>-- Q) </a:t>
            </a:r>
            <a:r>
              <a:rPr lang="ko-KR" altLang="en-US" sz="1050" dirty="0" smtClean="0">
                <a:solidFill>
                  <a:srgbClr val="FFC000"/>
                </a:solidFill>
              </a:rPr>
              <a:t>매출테이블에서 각 상품</a:t>
            </a:r>
            <a:r>
              <a:rPr lang="en-US" altLang="ko-KR" sz="1050" dirty="0" smtClean="0">
                <a:solidFill>
                  <a:srgbClr val="FFC000"/>
                </a:solidFill>
              </a:rPr>
              <a:t>(</a:t>
            </a:r>
            <a:r>
              <a:rPr lang="ko-KR" altLang="en-US" sz="1050" dirty="0" smtClean="0">
                <a:solidFill>
                  <a:srgbClr val="FFC000"/>
                </a:solidFill>
              </a:rPr>
              <a:t>브랜드</a:t>
            </a:r>
            <a:r>
              <a:rPr lang="en-US" altLang="ko-KR" sz="1050" dirty="0" smtClean="0">
                <a:solidFill>
                  <a:srgbClr val="FFC000"/>
                </a:solidFill>
              </a:rPr>
              <a:t>)</a:t>
            </a:r>
            <a:r>
              <a:rPr lang="ko-KR" altLang="en-US" sz="1050" dirty="0" smtClean="0">
                <a:solidFill>
                  <a:srgbClr val="FFC000"/>
                </a:solidFill>
              </a:rPr>
              <a:t>별 신발 판매수량이 각 상품별 평균 판매수량 보다 높은 매출을 출력하시오</a:t>
            </a:r>
            <a:r>
              <a:rPr lang="en-US" altLang="ko-KR" sz="1050" dirty="0" smtClean="0">
                <a:solidFill>
                  <a:srgbClr val="FFC000"/>
                </a:solidFill>
              </a:rPr>
              <a:t>.</a:t>
            </a:r>
            <a:endParaRPr lang="ko-KR" altLang="en-US" sz="1050" dirty="0" smtClean="0">
              <a:solidFill>
                <a:srgbClr val="FFC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00B0F0"/>
                </a:solidFill>
              </a:rPr>
              <a:t>SELECT * FROM 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dbo.salesTbl</a:t>
            </a:r>
            <a:r>
              <a:rPr lang="en-US" altLang="ko-KR" sz="1050" dirty="0" smtClean="0">
                <a:solidFill>
                  <a:srgbClr val="00B0F0"/>
                </a:solidFill>
              </a:rPr>
              <a:t> AS S1 </a:t>
            </a:r>
          </a:p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00B0F0"/>
                </a:solidFill>
              </a:rPr>
              <a:t>WHERE 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s_qty</a:t>
            </a:r>
            <a:r>
              <a:rPr lang="en-US" altLang="ko-KR" sz="1050" dirty="0" smtClean="0">
                <a:solidFill>
                  <a:srgbClr val="00B0F0"/>
                </a:solidFill>
              </a:rPr>
              <a:t> &gt; ( </a:t>
            </a:r>
          </a:p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00B0F0"/>
                </a:solidFill>
              </a:rPr>
              <a:t>	    SELECT AVG(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s_qty</a:t>
            </a:r>
            <a:r>
              <a:rPr lang="en-US" altLang="ko-KR" sz="1050" dirty="0" smtClean="0">
                <a:solidFill>
                  <a:srgbClr val="00B0F0"/>
                </a:solidFill>
              </a:rPr>
              <a:t>) FROM 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dbo.salesTbl</a:t>
            </a:r>
            <a:r>
              <a:rPr lang="en-US" altLang="ko-KR" sz="1050" dirty="0" smtClean="0">
                <a:solidFill>
                  <a:srgbClr val="00B0F0"/>
                </a:solidFill>
              </a:rPr>
              <a:t> AS S2 WHERE S2.s_p_code = ‘</a:t>
            </a:r>
            <a:r>
              <a:rPr lang="en-US" altLang="ko-KR" sz="1050" dirty="0" smtClean="0">
                <a:solidFill>
                  <a:srgbClr val="FF0000"/>
                </a:solidFill>
              </a:rPr>
              <a:t>GD101</a:t>
            </a:r>
            <a:r>
              <a:rPr lang="en-US" altLang="ko-KR" sz="1050" dirty="0" smtClean="0">
                <a:solidFill>
                  <a:srgbClr val="00B0F0"/>
                </a:solidFill>
              </a:rPr>
              <a:t>’</a:t>
            </a:r>
            <a:br>
              <a:rPr lang="en-US" altLang="ko-KR" sz="1050" dirty="0" smtClean="0">
                <a:solidFill>
                  <a:srgbClr val="00B0F0"/>
                </a:solidFill>
              </a:rPr>
            </a:br>
            <a:r>
              <a:rPr lang="en-US" altLang="ko-KR" sz="1050" dirty="0" smtClean="0">
                <a:solidFill>
                  <a:srgbClr val="00B0F0"/>
                </a:solidFill>
              </a:rPr>
              <a:t>);</a:t>
            </a:r>
            <a:endParaRPr lang="ko-KR" altLang="en-US" sz="105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상관 서브쿼리 </a:t>
            </a: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2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3273277"/>
            <a:ext cx="7751024" cy="887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서브쿼리에서는 한 행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ko-KR" altLang="en-US" sz="1200" dirty="0" smtClean="0">
                <a:solidFill>
                  <a:schemeClr val="bg1"/>
                </a:solidFill>
              </a:rPr>
              <a:t>여기선 상품코드</a:t>
            </a:r>
            <a:r>
              <a:rPr lang="en-US" altLang="ko-KR" sz="1200" dirty="0" smtClean="0">
                <a:solidFill>
                  <a:schemeClr val="bg1"/>
                </a:solidFill>
              </a:rPr>
              <a:t>)</a:t>
            </a:r>
            <a:r>
              <a:rPr lang="ko-KR" altLang="en-US" sz="1200" dirty="0" smtClean="0">
                <a:solidFill>
                  <a:schemeClr val="bg1"/>
                </a:solidFill>
              </a:rPr>
              <a:t>씩 받아서 조건을 수행한다</a:t>
            </a:r>
            <a:r>
              <a:rPr lang="en-US" altLang="ko-KR" sz="1200" dirty="0" smtClean="0">
                <a:solidFill>
                  <a:schemeClr val="bg1"/>
                </a:solidFill>
              </a:rPr>
              <a:t>. 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      </a:t>
            </a:r>
            <a:r>
              <a:rPr lang="ko-KR" altLang="en-US" sz="1200" dirty="0" smtClean="0">
                <a:solidFill>
                  <a:schemeClr val="bg1"/>
                </a:solidFill>
              </a:rPr>
              <a:t>이렇게 나온 결과를 다시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메인으로</a:t>
            </a:r>
            <a:r>
              <a:rPr lang="ko-KR" altLang="en-US" sz="1200" dirty="0" smtClean="0">
                <a:solidFill>
                  <a:schemeClr val="bg1"/>
                </a:solidFill>
              </a:rPr>
              <a:t> 넘긴다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ko-KR" altLang="en-US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메인쿼리에서</a:t>
            </a:r>
            <a:r>
              <a:rPr lang="ko-KR" altLang="en-US" sz="1200" dirty="0" smtClean="0">
                <a:solidFill>
                  <a:schemeClr val="bg1"/>
                </a:solidFill>
              </a:rPr>
              <a:t> 넘어온 값을 조건과 비교하여 최종 결과를 출력한다</a:t>
            </a:r>
            <a:r>
              <a:rPr lang="en-US" altLang="ko-KR" sz="1200" dirty="0" smtClean="0">
                <a:solidFill>
                  <a:schemeClr val="bg1"/>
                </a:solidFill>
              </a:rPr>
              <a:t>. (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ㅠ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ㅠ</a:t>
            </a:r>
            <a:r>
              <a:rPr lang="en-US" altLang="ko-KR" sz="1200" dirty="0" smtClean="0">
                <a:solidFill>
                  <a:schemeClr val="bg1"/>
                </a:solidFill>
              </a:rPr>
              <a:t>)</a:t>
            </a:r>
            <a:endParaRPr lang="ko-KR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1785932"/>
            <a:ext cx="7015062" cy="1304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FFC000"/>
                </a:solidFill>
              </a:rPr>
              <a:t>-- Q) </a:t>
            </a:r>
            <a:r>
              <a:rPr lang="ko-KR" altLang="en-US" sz="1050" dirty="0" smtClean="0">
                <a:solidFill>
                  <a:srgbClr val="FFC000"/>
                </a:solidFill>
              </a:rPr>
              <a:t>매출테이블에서 각 상품</a:t>
            </a:r>
            <a:r>
              <a:rPr lang="en-US" altLang="ko-KR" sz="1050" dirty="0" smtClean="0">
                <a:solidFill>
                  <a:srgbClr val="FFC000"/>
                </a:solidFill>
              </a:rPr>
              <a:t>(</a:t>
            </a:r>
            <a:r>
              <a:rPr lang="ko-KR" altLang="en-US" sz="1050" dirty="0" smtClean="0">
                <a:solidFill>
                  <a:srgbClr val="FFC000"/>
                </a:solidFill>
              </a:rPr>
              <a:t>브랜드</a:t>
            </a:r>
            <a:r>
              <a:rPr lang="en-US" altLang="ko-KR" sz="1050" dirty="0" smtClean="0">
                <a:solidFill>
                  <a:srgbClr val="FFC000"/>
                </a:solidFill>
              </a:rPr>
              <a:t>)</a:t>
            </a:r>
            <a:r>
              <a:rPr lang="ko-KR" altLang="en-US" sz="1050" dirty="0" smtClean="0">
                <a:solidFill>
                  <a:srgbClr val="FFC000"/>
                </a:solidFill>
              </a:rPr>
              <a:t>별 신발 판매수량이 각 상품별 평균 판매수량 보다 높은 매출을 출력하시오</a:t>
            </a:r>
            <a:r>
              <a:rPr lang="en-US" altLang="ko-KR" sz="1050" dirty="0" smtClean="0">
                <a:solidFill>
                  <a:srgbClr val="FFC000"/>
                </a:solidFill>
              </a:rPr>
              <a:t>.</a:t>
            </a:r>
            <a:endParaRPr lang="ko-KR" altLang="en-US" sz="1050" dirty="0" smtClean="0">
              <a:solidFill>
                <a:srgbClr val="FFC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00B0F0"/>
                </a:solidFill>
              </a:rPr>
              <a:t>SELECT * FROM 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dbo.salesTbl</a:t>
            </a:r>
            <a:r>
              <a:rPr lang="en-US" altLang="ko-KR" sz="1050" dirty="0" smtClean="0">
                <a:solidFill>
                  <a:srgbClr val="00B0F0"/>
                </a:solidFill>
              </a:rPr>
              <a:t> AS S1 </a:t>
            </a:r>
          </a:p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00B0F0"/>
                </a:solidFill>
              </a:rPr>
              <a:t>WHERE 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s_qty</a:t>
            </a:r>
            <a:r>
              <a:rPr lang="en-US" altLang="ko-KR" sz="1050" dirty="0" smtClean="0">
                <a:solidFill>
                  <a:srgbClr val="00B0F0"/>
                </a:solidFill>
              </a:rPr>
              <a:t> &gt; ( </a:t>
            </a:r>
          </a:p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00B0F0"/>
                </a:solidFill>
              </a:rPr>
              <a:t>	    SELECT AVG(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s_qty</a:t>
            </a:r>
            <a:r>
              <a:rPr lang="en-US" altLang="ko-KR" sz="1050" dirty="0" smtClean="0">
                <a:solidFill>
                  <a:srgbClr val="00B0F0"/>
                </a:solidFill>
              </a:rPr>
              <a:t>) FROM 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dbo.salesTbl</a:t>
            </a:r>
            <a:r>
              <a:rPr lang="en-US" altLang="ko-KR" sz="1050" dirty="0" smtClean="0">
                <a:solidFill>
                  <a:srgbClr val="00B0F0"/>
                </a:solidFill>
              </a:rPr>
              <a:t> AS S2 WHERE S2.s_p_code = S1.s_p_code</a:t>
            </a:r>
            <a:br>
              <a:rPr lang="en-US" altLang="ko-KR" sz="1050" dirty="0" smtClean="0">
                <a:solidFill>
                  <a:srgbClr val="00B0F0"/>
                </a:solidFill>
              </a:rPr>
            </a:br>
            <a:r>
              <a:rPr lang="en-US" altLang="ko-KR" sz="1050" dirty="0" smtClean="0">
                <a:solidFill>
                  <a:srgbClr val="00B0F0"/>
                </a:solidFill>
              </a:rPr>
              <a:t>);</a:t>
            </a:r>
            <a:endParaRPr lang="ko-KR" altLang="en-US" sz="105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상관 서브쿼리 </a:t>
            </a: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3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3273277"/>
            <a:ext cx="7751024" cy="14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핵심은 </a:t>
            </a:r>
            <a:r>
              <a:rPr lang="en-US" altLang="ko-KR" sz="1200" dirty="0" smtClean="0">
                <a:solidFill>
                  <a:schemeClr val="bg1"/>
                </a:solidFill>
              </a:rPr>
              <a:t>'</a:t>
            </a:r>
            <a:r>
              <a:rPr lang="ko-KR" altLang="en-US" sz="1200" dirty="0" smtClean="0">
                <a:solidFill>
                  <a:schemeClr val="bg1"/>
                </a:solidFill>
              </a:rPr>
              <a:t>각각 또는 각</a:t>
            </a:r>
            <a:r>
              <a:rPr lang="en-US" altLang="ko-KR" sz="1200" dirty="0" smtClean="0">
                <a:solidFill>
                  <a:schemeClr val="bg1"/>
                </a:solidFill>
              </a:rPr>
              <a:t>' </a:t>
            </a:r>
            <a:r>
              <a:rPr lang="ko-KR" altLang="en-US" sz="1200" dirty="0" smtClean="0">
                <a:solidFill>
                  <a:schemeClr val="bg1"/>
                </a:solidFill>
              </a:rPr>
              <a:t>이다</a:t>
            </a:r>
            <a:r>
              <a:rPr lang="en-US" altLang="ko-KR" sz="1200" dirty="0" smtClean="0">
                <a:solidFill>
                  <a:schemeClr val="bg1"/>
                </a:solidFill>
              </a:rPr>
              <a:t>. </a:t>
            </a:r>
            <a:endParaRPr lang="ko-KR" altLang="en-US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주어진 문제나 상황을 잘 분석하여 상관쿼리를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써야할지</a:t>
            </a:r>
            <a:r>
              <a:rPr lang="ko-KR" altLang="en-US" sz="1200" dirty="0" smtClean="0">
                <a:solidFill>
                  <a:schemeClr val="bg1"/>
                </a:solidFill>
              </a:rPr>
              <a:t> 분류해내야 한다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ko-KR" altLang="en-US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이러한 식의 쿼리를 통해서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출력해야하는</a:t>
            </a:r>
            <a:r>
              <a:rPr lang="ko-KR" altLang="en-US" sz="1200" dirty="0" smtClean="0">
                <a:solidFill>
                  <a:schemeClr val="bg1"/>
                </a:solidFill>
              </a:rPr>
              <a:t> 상황들이 제법 많다</a:t>
            </a:r>
            <a:r>
              <a:rPr lang="en-US" altLang="ko-KR" sz="1200" dirty="0" smtClean="0">
                <a:solidFill>
                  <a:schemeClr val="bg1"/>
                </a:solidFill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</a:rPr>
              <a:t>각자 예를 생각해보라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ko-KR" altLang="en-US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다양한 상황에서 서브쿼리와 상관쿼리를 수행해보는 경험이 필요하다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ko-KR" altLang="en-US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ko-KR" sz="1200" dirty="0" smtClean="0">
                <a:solidFill>
                  <a:schemeClr val="bg1"/>
                </a:solidFill>
              </a:rPr>
              <a:t>-- </a:t>
            </a:r>
            <a:r>
              <a:rPr lang="ko-KR" altLang="en-US" sz="1200" dirty="0" smtClean="0">
                <a:solidFill>
                  <a:schemeClr val="bg1"/>
                </a:solidFill>
              </a:rPr>
              <a:t>우선 기본적인 개념과 쿼리 사용법을 많이 연습하고 잘 기억하도록 하자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ko-KR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1785932"/>
            <a:ext cx="7015062" cy="1304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FFC000"/>
                </a:solidFill>
              </a:rPr>
              <a:t>-- Q) </a:t>
            </a:r>
            <a:r>
              <a:rPr lang="ko-KR" altLang="en-US" sz="1050" dirty="0" smtClean="0">
                <a:solidFill>
                  <a:srgbClr val="FFC000"/>
                </a:solidFill>
              </a:rPr>
              <a:t>매출테이블에서 각 상품</a:t>
            </a:r>
            <a:r>
              <a:rPr lang="en-US" altLang="ko-KR" sz="1050" dirty="0" smtClean="0">
                <a:solidFill>
                  <a:srgbClr val="FFC000"/>
                </a:solidFill>
              </a:rPr>
              <a:t>(</a:t>
            </a:r>
            <a:r>
              <a:rPr lang="ko-KR" altLang="en-US" sz="1050" dirty="0" smtClean="0">
                <a:solidFill>
                  <a:srgbClr val="FFC000"/>
                </a:solidFill>
              </a:rPr>
              <a:t>브랜드</a:t>
            </a:r>
            <a:r>
              <a:rPr lang="en-US" altLang="ko-KR" sz="1050" dirty="0" smtClean="0">
                <a:solidFill>
                  <a:srgbClr val="FFC000"/>
                </a:solidFill>
              </a:rPr>
              <a:t>)</a:t>
            </a:r>
            <a:r>
              <a:rPr lang="ko-KR" altLang="en-US" sz="1050" dirty="0" smtClean="0">
                <a:solidFill>
                  <a:srgbClr val="FFC000"/>
                </a:solidFill>
              </a:rPr>
              <a:t>별 신발 판매수량이 각 상품별 평균 판매수량 보다 높은 매출을 출력하시오</a:t>
            </a:r>
            <a:r>
              <a:rPr lang="en-US" altLang="ko-KR" sz="1050" dirty="0" smtClean="0">
                <a:solidFill>
                  <a:srgbClr val="FFC000"/>
                </a:solidFill>
              </a:rPr>
              <a:t>.</a:t>
            </a:r>
            <a:endParaRPr lang="ko-KR" altLang="en-US" sz="1050" dirty="0" smtClean="0">
              <a:solidFill>
                <a:srgbClr val="FFC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00B0F0"/>
                </a:solidFill>
              </a:rPr>
              <a:t>SELECT * FROM 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dbo.salesTbl</a:t>
            </a:r>
            <a:r>
              <a:rPr lang="en-US" altLang="ko-KR" sz="1050" dirty="0" smtClean="0">
                <a:solidFill>
                  <a:srgbClr val="00B0F0"/>
                </a:solidFill>
              </a:rPr>
              <a:t> AS S1 </a:t>
            </a:r>
          </a:p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00B0F0"/>
                </a:solidFill>
              </a:rPr>
              <a:t>WHERE 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s_qty</a:t>
            </a:r>
            <a:r>
              <a:rPr lang="en-US" altLang="ko-KR" sz="1050" dirty="0" smtClean="0">
                <a:solidFill>
                  <a:srgbClr val="00B0F0"/>
                </a:solidFill>
              </a:rPr>
              <a:t> &gt; ( </a:t>
            </a:r>
          </a:p>
          <a:p>
            <a:pPr>
              <a:lnSpc>
                <a:spcPct val="150000"/>
              </a:lnSpc>
            </a:pPr>
            <a:r>
              <a:rPr lang="en-US" altLang="ko-KR" sz="1050" dirty="0" smtClean="0">
                <a:solidFill>
                  <a:srgbClr val="00B0F0"/>
                </a:solidFill>
              </a:rPr>
              <a:t>	    SELECT AVG(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s_qty</a:t>
            </a:r>
            <a:r>
              <a:rPr lang="en-US" altLang="ko-KR" sz="1050" dirty="0" smtClean="0">
                <a:solidFill>
                  <a:srgbClr val="00B0F0"/>
                </a:solidFill>
              </a:rPr>
              <a:t>) FROM </a:t>
            </a:r>
            <a:r>
              <a:rPr lang="en-US" altLang="ko-KR" sz="1050" dirty="0" err="1" smtClean="0">
                <a:solidFill>
                  <a:srgbClr val="00B0F0"/>
                </a:solidFill>
              </a:rPr>
              <a:t>dbo.salesTbl</a:t>
            </a:r>
            <a:r>
              <a:rPr lang="en-US" altLang="ko-KR" sz="1050" dirty="0" smtClean="0">
                <a:solidFill>
                  <a:srgbClr val="00B0F0"/>
                </a:solidFill>
              </a:rPr>
              <a:t> AS S2 WHERE S2.s_p_code = S1.s_p_code</a:t>
            </a:r>
            <a:br>
              <a:rPr lang="en-US" altLang="ko-KR" sz="1050" dirty="0" smtClean="0">
                <a:solidFill>
                  <a:srgbClr val="00B0F0"/>
                </a:solidFill>
              </a:rPr>
            </a:br>
            <a:r>
              <a:rPr lang="en-US" altLang="ko-KR" sz="1050" dirty="0" smtClean="0">
                <a:solidFill>
                  <a:srgbClr val="00B0F0"/>
                </a:solidFill>
              </a:rPr>
              <a:t>);</a:t>
            </a:r>
            <a:endParaRPr lang="ko-KR" altLang="en-US" sz="105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다중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INSERT </a:t>
            </a: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여러 방법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1785932"/>
            <a:ext cx="5525872" cy="2354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>
                <a:solidFill>
                  <a:srgbClr val="00B050"/>
                </a:solidFill>
              </a:rPr>
              <a:t>-- </a:t>
            </a:r>
            <a:r>
              <a:rPr lang="ko-KR" altLang="en-US" sz="1050" dirty="0" smtClean="0">
                <a:solidFill>
                  <a:srgbClr val="00B050"/>
                </a:solidFill>
              </a:rPr>
              <a:t>상품 입력</a:t>
            </a:r>
          </a:p>
          <a:p>
            <a:r>
              <a:rPr lang="en-US" altLang="ko-KR" sz="1050" dirty="0" smtClean="0">
                <a:solidFill>
                  <a:srgbClr val="00B050"/>
                </a:solidFill>
              </a:rPr>
              <a:t>INSERT INTO </a:t>
            </a:r>
            <a:r>
              <a:rPr lang="en-US" altLang="ko-KR" sz="1050" dirty="0" err="1" smtClean="0">
                <a:solidFill>
                  <a:srgbClr val="00B050"/>
                </a:solidFill>
              </a:rPr>
              <a:t>dbo.productTbl</a:t>
            </a:r>
            <a:r>
              <a:rPr lang="en-US" altLang="ko-KR" sz="1050" dirty="0" smtClean="0">
                <a:solidFill>
                  <a:srgbClr val="00B050"/>
                </a:solidFill>
              </a:rPr>
              <a:t> VALUES ( 'GD101', '</a:t>
            </a:r>
            <a:r>
              <a:rPr lang="ko-KR" altLang="en-US" sz="1050" dirty="0" smtClean="0">
                <a:solidFill>
                  <a:srgbClr val="00B050"/>
                </a:solidFill>
              </a:rPr>
              <a:t>나이키</a:t>
            </a:r>
            <a:r>
              <a:rPr lang="en-US" altLang="ko-KR" sz="1050" dirty="0" smtClean="0">
                <a:solidFill>
                  <a:srgbClr val="00B050"/>
                </a:solidFill>
              </a:rPr>
              <a:t>',</a:t>
            </a:r>
            <a:r>
              <a:rPr lang="ko-KR" altLang="en-US" sz="1050" dirty="0" smtClean="0">
                <a:solidFill>
                  <a:srgbClr val="00B050"/>
                </a:solidFill>
              </a:rPr>
              <a:t> </a:t>
            </a:r>
            <a:r>
              <a:rPr lang="en-US" altLang="ko-KR" sz="1050" dirty="0" smtClean="0">
                <a:solidFill>
                  <a:srgbClr val="00B050"/>
                </a:solidFill>
              </a:rPr>
              <a:t>'2000-12-12',</a:t>
            </a:r>
            <a:r>
              <a:rPr lang="ko-KR" altLang="en-US" sz="1050" dirty="0" smtClean="0">
                <a:solidFill>
                  <a:srgbClr val="00B050"/>
                </a:solidFill>
              </a:rPr>
              <a:t> </a:t>
            </a:r>
            <a:r>
              <a:rPr lang="en-US" altLang="ko-KR" sz="1050" dirty="0" smtClean="0">
                <a:solidFill>
                  <a:srgbClr val="00B050"/>
                </a:solidFill>
              </a:rPr>
              <a:t>'</a:t>
            </a:r>
            <a:r>
              <a:rPr lang="ko-KR" altLang="en-US" sz="1050" dirty="0" smtClean="0">
                <a:solidFill>
                  <a:srgbClr val="00B050"/>
                </a:solidFill>
              </a:rPr>
              <a:t>미국</a:t>
            </a:r>
            <a:r>
              <a:rPr lang="en-US" altLang="ko-KR" sz="1050" dirty="0" smtClean="0">
                <a:solidFill>
                  <a:srgbClr val="00B050"/>
                </a:solidFill>
              </a:rPr>
              <a:t>',</a:t>
            </a:r>
            <a:r>
              <a:rPr lang="ko-KR" altLang="en-US" sz="1050" dirty="0" smtClean="0">
                <a:solidFill>
                  <a:srgbClr val="00B050"/>
                </a:solidFill>
              </a:rPr>
              <a:t> </a:t>
            </a:r>
            <a:r>
              <a:rPr lang="en-US" altLang="ko-KR" sz="1050" dirty="0" smtClean="0">
                <a:solidFill>
                  <a:srgbClr val="00B050"/>
                </a:solidFill>
              </a:rPr>
              <a:t>900);</a:t>
            </a:r>
            <a:endParaRPr lang="ko-KR" altLang="en-US" sz="1050" dirty="0" smtClean="0">
              <a:solidFill>
                <a:srgbClr val="00B050"/>
              </a:solidFill>
            </a:endParaRPr>
          </a:p>
          <a:p>
            <a:r>
              <a:rPr lang="en-US" altLang="ko-KR" sz="1050" dirty="0" smtClean="0">
                <a:solidFill>
                  <a:srgbClr val="00B050"/>
                </a:solidFill>
              </a:rPr>
              <a:t>INSERT INTO </a:t>
            </a:r>
            <a:r>
              <a:rPr lang="en-US" altLang="ko-KR" sz="1050" dirty="0" err="1" smtClean="0">
                <a:solidFill>
                  <a:srgbClr val="00B050"/>
                </a:solidFill>
              </a:rPr>
              <a:t>dbo.productTbl</a:t>
            </a:r>
            <a:r>
              <a:rPr lang="en-US" altLang="ko-KR" sz="1050" dirty="0" smtClean="0">
                <a:solidFill>
                  <a:srgbClr val="00B050"/>
                </a:solidFill>
              </a:rPr>
              <a:t> VALUES ( 'GD102', '</a:t>
            </a:r>
            <a:r>
              <a:rPr lang="ko-KR" altLang="en-US" sz="1050" dirty="0" err="1" smtClean="0">
                <a:solidFill>
                  <a:srgbClr val="00B050"/>
                </a:solidFill>
              </a:rPr>
              <a:t>아디다스</a:t>
            </a:r>
            <a:r>
              <a:rPr lang="en-US" altLang="ko-KR" sz="1050" dirty="0" smtClean="0">
                <a:solidFill>
                  <a:srgbClr val="00B050"/>
                </a:solidFill>
              </a:rPr>
              <a:t>',</a:t>
            </a:r>
            <a:r>
              <a:rPr lang="ko-KR" altLang="en-US" sz="1050" dirty="0" smtClean="0">
                <a:solidFill>
                  <a:srgbClr val="00B050"/>
                </a:solidFill>
              </a:rPr>
              <a:t> </a:t>
            </a:r>
            <a:r>
              <a:rPr lang="en-US" altLang="ko-KR" sz="1050" dirty="0" smtClean="0">
                <a:solidFill>
                  <a:srgbClr val="00B050"/>
                </a:solidFill>
              </a:rPr>
              <a:t>'2000-01-13',</a:t>
            </a:r>
            <a:r>
              <a:rPr lang="ko-KR" altLang="en-US" sz="1050" dirty="0" smtClean="0">
                <a:solidFill>
                  <a:srgbClr val="00B050"/>
                </a:solidFill>
              </a:rPr>
              <a:t> </a:t>
            </a:r>
            <a:r>
              <a:rPr lang="en-US" altLang="ko-KR" sz="1050" dirty="0" smtClean="0">
                <a:solidFill>
                  <a:srgbClr val="00B050"/>
                </a:solidFill>
              </a:rPr>
              <a:t>'</a:t>
            </a:r>
            <a:r>
              <a:rPr lang="ko-KR" altLang="en-US" sz="1050" dirty="0" smtClean="0">
                <a:solidFill>
                  <a:srgbClr val="00B050"/>
                </a:solidFill>
              </a:rPr>
              <a:t>독일</a:t>
            </a:r>
            <a:r>
              <a:rPr lang="en-US" altLang="ko-KR" sz="1050" dirty="0" smtClean="0">
                <a:solidFill>
                  <a:srgbClr val="00B050"/>
                </a:solidFill>
              </a:rPr>
              <a:t>',</a:t>
            </a:r>
            <a:r>
              <a:rPr lang="ko-KR" altLang="en-US" sz="1050" dirty="0" smtClean="0">
                <a:solidFill>
                  <a:srgbClr val="00B050"/>
                </a:solidFill>
              </a:rPr>
              <a:t> </a:t>
            </a:r>
            <a:r>
              <a:rPr lang="en-US" altLang="ko-KR" sz="1050" dirty="0" smtClean="0">
                <a:solidFill>
                  <a:srgbClr val="00B050"/>
                </a:solidFill>
              </a:rPr>
              <a:t>450);</a:t>
            </a:r>
            <a:endParaRPr lang="ko-KR" altLang="en-US" sz="1050" dirty="0" smtClean="0">
              <a:solidFill>
                <a:srgbClr val="00B050"/>
              </a:solidFill>
            </a:endParaRPr>
          </a:p>
          <a:p>
            <a:r>
              <a:rPr lang="en-US" altLang="ko-KR" sz="1050" dirty="0" smtClean="0">
                <a:solidFill>
                  <a:srgbClr val="00B050"/>
                </a:solidFill>
              </a:rPr>
              <a:t>INSERT INTO </a:t>
            </a:r>
            <a:r>
              <a:rPr lang="en-US" altLang="ko-KR" sz="1050" dirty="0" err="1" smtClean="0">
                <a:solidFill>
                  <a:srgbClr val="00B050"/>
                </a:solidFill>
              </a:rPr>
              <a:t>dbo.productTbl</a:t>
            </a:r>
            <a:r>
              <a:rPr lang="en-US" altLang="ko-KR" sz="1050" dirty="0" smtClean="0">
                <a:solidFill>
                  <a:srgbClr val="00B050"/>
                </a:solidFill>
              </a:rPr>
              <a:t> VALUES ( 'GD103', '</a:t>
            </a:r>
            <a:r>
              <a:rPr lang="ko-KR" altLang="en-US" sz="1050" dirty="0" err="1" smtClean="0">
                <a:solidFill>
                  <a:srgbClr val="00B050"/>
                </a:solidFill>
              </a:rPr>
              <a:t>프로스펙스</a:t>
            </a:r>
            <a:r>
              <a:rPr lang="en-US" altLang="ko-KR" sz="1050" dirty="0" smtClean="0">
                <a:solidFill>
                  <a:srgbClr val="00B050"/>
                </a:solidFill>
              </a:rPr>
              <a:t>',</a:t>
            </a:r>
            <a:r>
              <a:rPr lang="ko-KR" altLang="en-US" sz="1050" dirty="0" smtClean="0">
                <a:solidFill>
                  <a:srgbClr val="00B050"/>
                </a:solidFill>
              </a:rPr>
              <a:t> </a:t>
            </a:r>
            <a:r>
              <a:rPr lang="en-US" altLang="ko-KR" sz="1050" dirty="0" smtClean="0">
                <a:solidFill>
                  <a:srgbClr val="00B050"/>
                </a:solidFill>
              </a:rPr>
              <a:t>'2000-02-14',</a:t>
            </a:r>
            <a:r>
              <a:rPr lang="ko-KR" altLang="en-US" sz="1050" dirty="0" smtClean="0">
                <a:solidFill>
                  <a:srgbClr val="00B050"/>
                </a:solidFill>
              </a:rPr>
              <a:t> </a:t>
            </a:r>
            <a:r>
              <a:rPr lang="en-US" altLang="ko-KR" sz="1050" dirty="0" smtClean="0">
                <a:solidFill>
                  <a:srgbClr val="00B050"/>
                </a:solidFill>
              </a:rPr>
              <a:t>'</a:t>
            </a:r>
            <a:r>
              <a:rPr lang="ko-KR" altLang="en-US" sz="1050" dirty="0" smtClean="0">
                <a:solidFill>
                  <a:srgbClr val="00B050"/>
                </a:solidFill>
              </a:rPr>
              <a:t>한국</a:t>
            </a:r>
            <a:r>
              <a:rPr lang="en-US" altLang="ko-KR" sz="1050" dirty="0" smtClean="0">
                <a:solidFill>
                  <a:srgbClr val="00B050"/>
                </a:solidFill>
              </a:rPr>
              <a:t>',</a:t>
            </a:r>
            <a:r>
              <a:rPr lang="ko-KR" altLang="en-US" sz="1050" dirty="0" smtClean="0">
                <a:solidFill>
                  <a:srgbClr val="00B050"/>
                </a:solidFill>
              </a:rPr>
              <a:t> </a:t>
            </a:r>
            <a:r>
              <a:rPr lang="en-US" altLang="ko-KR" sz="1050" dirty="0" smtClean="0">
                <a:solidFill>
                  <a:srgbClr val="00B050"/>
                </a:solidFill>
              </a:rPr>
              <a:t>720);</a:t>
            </a:r>
            <a:endParaRPr lang="ko-KR" altLang="en-US" sz="1050" dirty="0" smtClean="0">
              <a:solidFill>
                <a:srgbClr val="00B050"/>
              </a:solidFill>
            </a:endParaRPr>
          </a:p>
          <a:p>
            <a:r>
              <a:rPr lang="en-US" altLang="ko-KR" sz="1050" dirty="0" smtClean="0"/>
              <a:t>- </a:t>
            </a:r>
            <a:r>
              <a:rPr lang="ko-KR" altLang="en-US" sz="1050" dirty="0" smtClean="0"/>
              <a:t>상품 입력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INSERT INTO </a:t>
            </a:r>
            <a:r>
              <a:rPr lang="ko-KR" altLang="en-US" sz="1050" dirty="0" err="1" smtClean="0">
                <a:solidFill>
                  <a:schemeClr val="bg1"/>
                </a:solidFill>
              </a:rPr>
              <a:t>테이블명</a:t>
            </a:r>
            <a:r>
              <a:rPr lang="ko-KR" altLang="en-US" sz="1050" dirty="0" smtClean="0">
                <a:solidFill>
                  <a:schemeClr val="bg1"/>
                </a:solidFill>
              </a:rPr>
              <a:t> </a:t>
            </a:r>
            <a:r>
              <a:rPr lang="en-US" altLang="ko-KR" sz="1050" dirty="0" smtClean="0">
                <a:solidFill>
                  <a:schemeClr val="bg1"/>
                </a:solidFill>
              </a:rPr>
              <a:t>(</a:t>
            </a:r>
            <a:endParaRPr lang="ko-KR" altLang="en-US" sz="1050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		</a:t>
            </a:r>
            <a:r>
              <a:rPr lang="ko-KR" altLang="en-US" sz="1050" dirty="0" err="1" smtClean="0">
                <a:solidFill>
                  <a:schemeClr val="bg1"/>
                </a:solidFill>
              </a:rPr>
              <a:t>컬럼</a:t>
            </a:r>
            <a:r>
              <a:rPr lang="en-US" altLang="ko-KR" sz="1050" dirty="0" smtClean="0">
                <a:solidFill>
                  <a:schemeClr val="bg1"/>
                </a:solidFill>
              </a:rPr>
              <a:t>1,</a:t>
            </a:r>
            <a:r>
              <a:rPr lang="ko-KR" altLang="en-US" sz="1050" dirty="0" smtClean="0">
                <a:solidFill>
                  <a:schemeClr val="bg1"/>
                </a:solidFill>
              </a:rPr>
              <a:t> </a:t>
            </a:r>
            <a:r>
              <a:rPr lang="ko-KR" altLang="en-US" sz="1050" dirty="0" err="1" smtClean="0">
                <a:solidFill>
                  <a:schemeClr val="bg1"/>
                </a:solidFill>
              </a:rPr>
              <a:t>컬럼</a:t>
            </a:r>
            <a:r>
              <a:rPr lang="en-US" altLang="ko-KR" sz="1050" dirty="0" smtClean="0">
                <a:solidFill>
                  <a:schemeClr val="bg1"/>
                </a:solidFill>
              </a:rPr>
              <a:t>2,</a:t>
            </a:r>
            <a:r>
              <a:rPr lang="ko-KR" altLang="en-US" sz="1050" dirty="0" smtClean="0">
                <a:solidFill>
                  <a:schemeClr val="bg1"/>
                </a:solidFill>
              </a:rPr>
              <a:t> </a:t>
            </a:r>
            <a:r>
              <a:rPr lang="ko-KR" altLang="en-US" sz="1050" dirty="0" err="1" smtClean="0">
                <a:solidFill>
                  <a:schemeClr val="bg1"/>
                </a:solidFill>
              </a:rPr>
              <a:t>컬럼</a:t>
            </a:r>
            <a:r>
              <a:rPr lang="en-US" altLang="ko-KR" sz="1050" dirty="0" smtClean="0">
                <a:solidFill>
                  <a:schemeClr val="bg1"/>
                </a:solidFill>
              </a:rPr>
              <a:t>3,</a:t>
            </a:r>
            <a:r>
              <a:rPr lang="ko-KR" altLang="en-US" sz="1050" dirty="0" smtClean="0">
                <a:solidFill>
                  <a:schemeClr val="bg1"/>
                </a:solidFill>
              </a:rPr>
              <a:t> </a:t>
            </a:r>
            <a:r>
              <a:rPr lang="ko-KR" altLang="en-US" sz="1050" dirty="0" err="1" smtClean="0">
                <a:solidFill>
                  <a:schemeClr val="bg1"/>
                </a:solidFill>
              </a:rPr>
              <a:t>컬럼</a:t>
            </a:r>
            <a:r>
              <a:rPr lang="en-US" altLang="ko-KR" sz="1050" dirty="0" smtClean="0">
                <a:solidFill>
                  <a:schemeClr val="bg1"/>
                </a:solidFill>
              </a:rPr>
              <a:t>4,</a:t>
            </a:r>
            <a:r>
              <a:rPr lang="ko-KR" altLang="en-US" sz="1050" dirty="0" smtClean="0">
                <a:solidFill>
                  <a:schemeClr val="bg1"/>
                </a:solidFill>
              </a:rPr>
              <a:t> </a:t>
            </a:r>
            <a:r>
              <a:rPr lang="ko-KR" altLang="en-US" sz="1050" dirty="0" err="1" smtClean="0">
                <a:solidFill>
                  <a:schemeClr val="bg1"/>
                </a:solidFill>
              </a:rPr>
              <a:t>컬럼</a:t>
            </a:r>
            <a:r>
              <a:rPr lang="en-US" altLang="ko-KR" sz="1050" dirty="0" smtClean="0">
                <a:solidFill>
                  <a:schemeClr val="bg1"/>
                </a:solidFill>
              </a:rPr>
              <a:t>5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)</a:t>
            </a:r>
            <a:endParaRPr lang="ko-KR" altLang="en-US" sz="1050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VALUES</a:t>
            </a: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		('</a:t>
            </a:r>
            <a:r>
              <a:rPr lang="ko-KR" altLang="en-US" sz="1050" dirty="0" smtClean="0">
                <a:solidFill>
                  <a:schemeClr val="bg1"/>
                </a:solidFill>
              </a:rPr>
              <a:t>값</a:t>
            </a:r>
            <a:r>
              <a:rPr lang="en-US" altLang="ko-KR" sz="1050" dirty="0" smtClean="0">
                <a:solidFill>
                  <a:schemeClr val="bg1"/>
                </a:solidFill>
              </a:rPr>
              <a:t>1',</a:t>
            </a:r>
            <a:r>
              <a:rPr lang="ko-KR" altLang="en-US" sz="1050" dirty="0" smtClean="0">
                <a:solidFill>
                  <a:schemeClr val="bg1"/>
                </a:solidFill>
              </a:rPr>
              <a:t> </a:t>
            </a:r>
            <a:r>
              <a:rPr lang="en-US" altLang="ko-KR" sz="1050" dirty="0" smtClean="0">
                <a:solidFill>
                  <a:schemeClr val="bg1"/>
                </a:solidFill>
              </a:rPr>
              <a:t>'</a:t>
            </a:r>
            <a:r>
              <a:rPr lang="ko-KR" altLang="en-US" sz="1050" dirty="0" smtClean="0">
                <a:solidFill>
                  <a:schemeClr val="bg1"/>
                </a:solidFill>
              </a:rPr>
              <a:t>값</a:t>
            </a:r>
            <a:r>
              <a:rPr lang="en-US" altLang="ko-KR" sz="1050" dirty="0" smtClean="0">
                <a:solidFill>
                  <a:schemeClr val="bg1"/>
                </a:solidFill>
              </a:rPr>
              <a:t>2‘ …………………………….. ),</a:t>
            </a:r>
            <a:endParaRPr lang="ko-KR" altLang="en-US" sz="1050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		('</a:t>
            </a:r>
            <a:r>
              <a:rPr lang="ko-KR" altLang="en-US" sz="1050" dirty="0" smtClean="0">
                <a:solidFill>
                  <a:schemeClr val="bg1"/>
                </a:solidFill>
              </a:rPr>
              <a:t>값</a:t>
            </a:r>
            <a:r>
              <a:rPr lang="en-US" altLang="ko-KR" sz="1050" dirty="0" smtClean="0">
                <a:solidFill>
                  <a:schemeClr val="bg1"/>
                </a:solidFill>
              </a:rPr>
              <a:t>1',</a:t>
            </a:r>
            <a:r>
              <a:rPr lang="ko-KR" altLang="en-US" sz="1050" dirty="0" smtClean="0">
                <a:solidFill>
                  <a:schemeClr val="bg1"/>
                </a:solidFill>
              </a:rPr>
              <a:t> </a:t>
            </a:r>
            <a:r>
              <a:rPr lang="en-US" altLang="ko-KR" sz="1050" dirty="0" smtClean="0">
                <a:solidFill>
                  <a:schemeClr val="bg1"/>
                </a:solidFill>
              </a:rPr>
              <a:t>'</a:t>
            </a:r>
            <a:r>
              <a:rPr lang="ko-KR" altLang="en-US" sz="1050" dirty="0" smtClean="0">
                <a:solidFill>
                  <a:schemeClr val="bg1"/>
                </a:solidFill>
              </a:rPr>
              <a:t>값</a:t>
            </a:r>
            <a:r>
              <a:rPr lang="en-US" altLang="ko-KR" sz="1050" dirty="0" smtClean="0">
                <a:solidFill>
                  <a:schemeClr val="bg1"/>
                </a:solidFill>
              </a:rPr>
              <a:t>2‘ …………………………….. ),</a:t>
            </a:r>
            <a:endParaRPr lang="ko-KR" altLang="en-US" sz="1050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		('</a:t>
            </a:r>
            <a:r>
              <a:rPr lang="ko-KR" altLang="en-US" sz="1050" dirty="0" smtClean="0">
                <a:solidFill>
                  <a:schemeClr val="bg1"/>
                </a:solidFill>
              </a:rPr>
              <a:t>값</a:t>
            </a:r>
            <a:r>
              <a:rPr lang="en-US" altLang="ko-KR" sz="1050" dirty="0" smtClean="0">
                <a:solidFill>
                  <a:schemeClr val="bg1"/>
                </a:solidFill>
              </a:rPr>
              <a:t>1',</a:t>
            </a:r>
            <a:r>
              <a:rPr lang="ko-KR" altLang="en-US" sz="1050" dirty="0" smtClean="0">
                <a:solidFill>
                  <a:schemeClr val="bg1"/>
                </a:solidFill>
              </a:rPr>
              <a:t> </a:t>
            </a:r>
            <a:r>
              <a:rPr lang="en-US" altLang="ko-KR" sz="1050" dirty="0" smtClean="0">
                <a:solidFill>
                  <a:schemeClr val="bg1"/>
                </a:solidFill>
              </a:rPr>
              <a:t>'</a:t>
            </a:r>
            <a:r>
              <a:rPr lang="ko-KR" altLang="en-US" sz="1050" dirty="0" smtClean="0">
                <a:solidFill>
                  <a:schemeClr val="bg1"/>
                </a:solidFill>
              </a:rPr>
              <a:t>값</a:t>
            </a:r>
            <a:r>
              <a:rPr lang="en-US" altLang="ko-KR" sz="1050" dirty="0" smtClean="0">
                <a:solidFill>
                  <a:schemeClr val="bg1"/>
                </a:solidFill>
              </a:rPr>
              <a:t>2‘ …………………………….. )</a:t>
            </a:r>
            <a:r>
              <a:rPr lang="en-US" altLang="ko-KR" sz="1050" dirty="0" smtClean="0">
                <a:solidFill>
                  <a:srgbClr val="FF0000"/>
                </a:solidFill>
              </a:rPr>
              <a:t>;</a:t>
            </a:r>
            <a:endParaRPr lang="ko-KR" altLang="en-US" sz="105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Q1)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매출 테이블에서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매출일이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가장 오래된 날짜의 상품을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     (=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사원 테이블에서 입사일이 가장 오래된 사원의 직함과 입사일을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Q2)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매출 테이블에서 각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지사별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평균판매 수량을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출력은 지점이름과 평균판매만 내림차순으로 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Q3)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매출 테이블에서 판매수량이 강릉 지점의 최소 매출보다 적게 기록한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지점명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판매수량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매출날짜를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Q4)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각 지점별 판매수량 평균을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Q5)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매출 테이블에서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날짜별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판매수량이 각 지점별 평균보다 낮은 지점명과 매출날짜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판매수량을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2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751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서브쿼리는 </a:t>
            </a:r>
            <a:r>
              <a:rPr lang="en-US" altLang="ko-KR" sz="1600" dirty="0" smtClean="0">
                <a:solidFill>
                  <a:srgbClr val="FFC000"/>
                </a:solidFill>
                <a:sym typeface="Wingdings" pitchFamily="2" charset="2"/>
              </a:rPr>
              <a:t>WHERE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절에서만 사용할 수 있는 것은 아니다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GROUP BY, HAVING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절 및 </a:t>
            </a:r>
            <a:r>
              <a:rPr lang="en-US" altLang="ko-KR" sz="1600" dirty="0" smtClean="0">
                <a:solidFill>
                  <a:srgbClr val="FF0000"/>
                </a:solidFill>
                <a:sym typeface="Wingdings" pitchFamily="2" charset="2"/>
              </a:rPr>
              <a:t>FROM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절 안에서도 다양하게 사용할 수 있다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rgbClr val="FFC000"/>
                </a:solidFill>
                <a:sym typeface="Wingdings" pitchFamily="2" charset="2"/>
              </a:rPr>
              <a:t>INSERT, UPDATE, DELETE </a:t>
            </a:r>
            <a:r>
              <a:rPr lang="ko-KR" altLang="en-US" sz="1600" dirty="0" err="1" smtClean="0">
                <a:solidFill>
                  <a:schemeClr val="bg1"/>
                </a:solidFill>
                <a:sym typeface="Wingdings" pitchFamily="2" charset="2"/>
              </a:rPr>
              <a:t>쿼리문에서도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 물론 다 가능하다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( )  </a:t>
            </a:r>
            <a:r>
              <a:rPr lang="ko-KR" altLang="en-US" sz="1600" dirty="0" err="1" smtClean="0">
                <a:solidFill>
                  <a:schemeClr val="bg1"/>
                </a:solidFill>
                <a:sym typeface="Wingdings" pitchFamily="2" charset="2"/>
              </a:rPr>
              <a:t>괄호안의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 쿼리는 서브쿼리를 의미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“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서브쿼리 연습문제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2”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를 통해서 다양한 서브쿼리 사용법을 학습한다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이 장을 학습하기 전에 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GROUP BY, HAVING </a:t>
            </a:r>
            <a:r>
              <a:rPr lang="ko-KR" altLang="en-US" sz="1600" dirty="0" smtClean="0">
                <a:solidFill>
                  <a:schemeClr val="bg1"/>
                </a:solidFill>
                <a:sym typeface="Wingdings" pitchFamily="2" charset="2"/>
              </a:rPr>
              <a:t>관련 장을 다시 복습하고 보자</a:t>
            </a:r>
            <a:r>
              <a:rPr lang="en-US" altLang="ko-KR" sz="16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인증 모드 정리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Windows </a:t>
            </a:r>
            <a:r>
              <a:rPr lang="ko-KR" altLang="en-US" dirty="0" smtClean="0">
                <a:solidFill>
                  <a:schemeClr val="bg1"/>
                </a:solidFill>
              </a:rPr>
              <a:t>인증 모드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4. </a:t>
            </a:r>
            <a:r>
              <a:rPr lang="ko-KR" altLang="en-US" dirty="0" smtClean="0">
                <a:solidFill>
                  <a:schemeClr val="bg1"/>
                </a:solidFill>
              </a:rPr>
              <a:t>보안에 더 강력한 편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	- </a:t>
            </a:r>
            <a:r>
              <a:rPr lang="ko-KR" altLang="en-US" dirty="0" smtClean="0">
                <a:solidFill>
                  <a:schemeClr val="bg1"/>
                </a:solidFill>
              </a:rPr>
              <a:t>윈도우 서버의 보안 체계를 그대로 사용할 수 있음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	- </a:t>
            </a:r>
            <a:r>
              <a:rPr lang="ko-KR" altLang="en-US" dirty="0" smtClean="0">
                <a:solidFill>
                  <a:schemeClr val="bg1"/>
                </a:solidFill>
              </a:rPr>
              <a:t>그래서 </a:t>
            </a:r>
            <a:r>
              <a:rPr lang="en-US" altLang="ko-KR" dirty="0" smtClean="0">
                <a:solidFill>
                  <a:schemeClr val="bg1"/>
                </a:solidFill>
              </a:rPr>
              <a:t>MS</a:t>
            </a:r>
            <a:r>
              <a:rPr lang="ko-KR" altLang="en-US" dirty="0" smtClean="0">
                <a:solidFill>
                  <a:schemeClr val="bg1"/>
                </a:solidFill>
              </a:rPr>
              <a:t>도 더 권장하는 편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2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341905"/>
            <a:ext cx="7393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 </a:t>
            </a:r>
            <a:r>
              <a:rPr lang="ko-KR" altLang="en-US" sz="1000" dirty="0" smtClean="0">
                <a:solidFill>
                  <a:srgbClr val="FFFF00"/>
                </a:solidFill>
                <a:sym typeface="Wingdings" pitchFamily="2" charset="2"/>
              </a:rPr>
              <a:t>아래 쿼리를 설명하시오</a:t>
            </a:r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.</a:t>
            </a:r>
            <a:endParaRPr lang="en-US" altLang="ko-KR" sz="1000" dirty="0" smtClean="0">
              <a:solidFill>
                <a:srgbClr val="FFFF00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SELECT *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dbo.tbl_music</a:t>
            </a:r>
            <a:endParaRPr lang="en-US" altLang="ko-KR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WHERE price &gt; (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  </a:t>
            </a:r>
            <a:r>
              <a:rPr lang="en-US" altLang="ko-KR" sz="1000" dirty="0" smtClean="0">
                <a:solidFill>
                  <a:srgbClr val="00B0F0"/>
                </a:solidFill>
              </a:rPr>
              <a:t>SELECT AVG(price) FROM </a:t>
            </a:r>
            <a:r>
              <a:rPr lang="en-US" altLang="ko-KR" sz="1000" dirty="0" err="1" smtClean="0">
                <a:solidFill>
                  <a:srgbClr val="00B0F0"/>
                </a:solidFill>
              </a:rPr>
              <a:t>dbo.tbl_music</a:t>
            </a:r>
            <a:endParaRPr lang="en-US" altLang="ko-KR" sz="1000" dirty="0" smtClean="0">
              <a:solidFill>
                <a:srgbClr val="00B0F0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)</a:t>
            </a:r>
            <a:endParaRPr lang="ko-KR" altLang="en-US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ORDER BY price DESC;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14546" y="3688215"/>
            <a:ext cx="64294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 </a:t>
            </a:r>
            <a:r>
              <a:rPr lang="ko-KR" altLang="en-US" sz="1000" dirty="0" smtClean="0">
                <a:solidFill>
                  <a:srgbClr val="FFFF00"/>
                </a:solidFill>
                <a:sym typeface="Wingdings" pitchFamily="2" charset="2"/>
              </a:rPr>
              <a:t>아래 쿼리를 설명하시오</a:t>
            </a:r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. (mark1 : </a:t>
            </a:r>
            <a:r>
              <a:rPr lang="ko-KR" altLang="en-US" sz="1000" dirty="0" smtClean="0">
                <a:solidFill>
                  <a:srgbClr val="FFFF00"/>
                </a:solidFill>
                <a:sym typeface="Wingdings" pitchFamily="2" charset="2"/>
              </a:rPr>
              <a:t>관객평점</a:t>
            </a:r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, mark2 : </a:t>
            </a:r>
            <a:r>
              <a:rPr lang="ko-KR" altLang="en-US" sz="1000" dirty="0" smtClean="0">
                <a:solidFill>
                  <a:srgbClr val="FFFF00"/>
                </a:solidFill>
                <a:sym typeface="Wingdings" pitchFamily="2" charset="2"/>
              </a:rPr>
              <a:t>전문가평점</a:t>
            </a:r>
            <a:r>
              <a:rPr lang="en-US" altLang="ko-KR" sz="1000" dirty="0" smtClean="0">
                <a:solidFill>
                  <a:srgbClr val="FFFF00"/>
                </a:solidFill>
                <a:sym typeface="Wingdings" pitchFamily="2" charset="2"/>
              </a:rPr>
              <a:t>)</a:t>
            </a:r>
            <a:endParaRPr lang="en-US" altLang="ko-KR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SELECT director '</a:t>
            </a:r>
            <a:r>
              <a:rPr lang="ko-KR" altLang="en-US" sz="1000" dirty="0" smtClean="0">
                <a:solidFill>
                  <a:schemeClr val="bg1"/>
                </a:solidFill>
              </a:rPr>
              <a:t>감독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chemeClr val="bg1"/>
                </a:solidFill>
              </a:rPr>
              <a:t>MIN(mark2) '</a:t>
            </a:r>
            <a:r>
              <a:rPr lang="ko-KR" altLang="en-US" sz="1000" dirty="0" smtClean="0">
                <a:solidFill>
                  <a:schemeClr val="bg1"/>
                </a:solidFill>
              </a:rPr>
              <a:t>최저 전문가평점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chemeClr val="bg1"/>
                </a:solidFill>
              </a:rPr>
              <a:t>MAX(mark2) '</a:t>
            </a:r>
            <a:r>
              <a:rPr lang="ko-KR" altLang="en-US" sz="1000" dirty="0" smtClean="0">
                <a:solidFill>
                  <a:schemeClr val="bg1"/>
                </a:solidFill>
              </a:rPr>
              <a:t>최고 전문가평점</a:t>
            </a:r>
            <a:r>
              <a:rPr lang="en-US" altLang="ko-KR" sz="1000" dirty="0" smtClean="0">
                <a:solidFill>
                  <a:schemeClr val="bg1"/>
                </a:solidFill>
              </a:rPr>
              <a:t>'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chemeClr val="bg1"/>
                </a:solidFill>
              </a:rPr>
              <a:t>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</a:t>
            </a:r>
            <a:endParaRPr lang="en-US" altLang="ko-KR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GROUP BY director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HAVING MAX(mark2) &gt;= (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               </a:t>
            </a:r>
            <a:r>
              <a:rPr lang="en-US" altLang="ko-KR" sz="1000" dirty="0" smtClean="0">
                <a:solidFill>
                  <a:srgbClr val="00B0F0"/>
                </a:solidFill>
              </a:rPr>
              <a:t>SELECT AVG(mark1) FROM </a:t>
            </a:r>
            <a:r>
              <a:rPr lang="en-US" altLang="ko-KR" sz="1000" dirty="0" err="1" smtClean="0">
                <a:solidFill>
                  <a:srgbClr val="00B0F0"/>
                </a:solidFill>
              </a:rPr>
              <a:t>dbo.tbl_movie</a:t>
            </a:r>
            <a:endParaRPr lang="en-US" altLang="ko-KR" sz="1000" dirty="0" smtClean="0">
              <a:solidFill>
                <a:srgbClr val="00B0F0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)</a:t>
            </a:r>
            <a:endParaRPr lang="ko-KR" altLang="en-US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ORDER BY director DESC;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29124" y="1630914"/>
            <a:ext cx="4338047" cy="36933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dirty="0" err="1" smtClean="0">
                <a:solidFill>
                  <a:schemeClr val="tx1"/>
                </a:solidFill>
              </a:rPr>
              <a:t>쿼리문을</a:t>
            </a:r>
            <a:r>
              <a:rPr lang="ko-KR" altLang="en-US" dirty="0" smtClean="0">
                <a:solidFill>
                  <a:schemeClr val="tx1"/>
                </a:solidFill>
              </a:rPr>
              <a:t> 내가 설명할 수도 있어야 한다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11" name="직선 화살표 연결선 10"/>
          <p:cNvCxnSpPr/>
          <p:nvPr/>
        </p:nvCxnSpPr>
        <p:spPr>
          <a:xfrm rot="10800000" flipV="1">
            <a:off x="4500562" y="2071684"/>
            <a:ext cx="257176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화살표 연결선 12"/>
          <p:cNvCxnSpPr/>
          <p:nvPr/>
        </p:nvCxnSpPr>
        <p:spPr>
          <a:xfrm rot="5400000">
            <a:off x="6072198" y="2143122"/>
            <a:ext cx="1285884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3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Q6) A.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최근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(2010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년대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영화 위주로 관객평점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(mark1)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평균을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     B.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최근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(2010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년대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영화의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감독별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관객평점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(mark1)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평균을 구하여 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         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그 보다 높은 전문가평점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(mark2)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을 받은 영화를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Q7) '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제임스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카메룬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의 영화를 출력하되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그 해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연도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의 관객평점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(mark1)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평균을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85852" y="3825585"/>
            <a:ext cx="62151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/>
                </a:solidFill>
              </a:rPr>
              <a:t>SELECT age, name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</a:t>
            </a:r>
            <a:r>
              <a:rPr lang="en-US" altLang="ko-KR" sz="1000" dirty="0" smtClean="0">
                <a:solidFill>
                  <a:schemeClr val="bg1"/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/>
                </a:solidFill>
              </a:rPr>
              <a:t>SELECT *, 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/>
                </a:solidFill>
              </a:rPr>
              <a:t>                (                               </a:t>
            </a:r>
            <a:r>
              <a:rPr lang="ko-KR" altLang="en-US" sz="1000" dirty="0" smtClean="0">
                <a:solidFill>
                  <a:schemeClr val="bg1"/>
                </a:solidFill>
              </a:rPr>
              <a:t>서브쿼리                                 </a:t>
            </a:r>
            <a:r>
              <a:rPr lang="en-US" altLang="ko-KR" sz="1000" dirty="0" smtClean="0">
                <a:solidFill>
                  <a:schemeClr val="bg1"/>
                </a:solidFill>
              </a:rPr>
              <a:t> ) AS '</a:t>
            </a:r>
            <a:r>
              <a:rPr lang="ko-KR" altLang="en-US" sz="1000" dirty="0" smtClean="0">
                <a:solidFill>
                  <a:schemeClr val="bg1"/>
                </a:solidFill>
              </a:rPr>
              <a:t>영화 </a:t>
            </a:r>
            <a:r>
              <a:rPr lang="ko-KR" altLang="en-US" sz="1000" dirty="0" err="1" smtClean="0">
                <a:solidFill>
                  <a:schemeClr val="bg1"/>
                </a:solidFill>
              </a:rPr>
              <a:t>개봉년도의</a:t>
            </a:r>
            <a:r>
              <a:rPr lang="ko-KR" altLang="en-US" sz="1000" dirty="0" smtClean="0">
                <a:solidFill>
                  <a:schemeClr val="bg1"/>
                </a:solidFill>
              </a:rPr>
              <a:t> 관객평균</a:t>
            </a:r>
            <a:r>
              <a:rPr lang="en-US" altLang="ko-KR" sz="1000" dirty="0" smtClean="0">
                <a:solidFill>
                  <a:schemeClr val="bg1"/>
                </a:solidFill>
              </a:rPr>
              <a:t>'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/>
                </a:solidFill>
              </a:rPr>
              <a:t>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dbo.tbl_movieWHERE</a:t>
            </a:r>
            <a:r>
              <a:rPr lang="en-US" altLang="ko-KR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M.director</a:t>
            </a:r>
            <a:r>
              <a:rPr lang="en-US" altLang="ko-KR" sz="1000" dirty="0" smtClean="0">
                <a:solidFill>
                  <a:schemeClr val="bg1"/>
                </a:solidFill>
              </a:rPr>
              <a:t> = '</a:t>
            </a:r>
            <a:r>
              <a:rPr lang="ko-KR" altLang="en-US" sz="1000" dirty="0" err="1" smtClean="0">
                <a:solidFill>
                  <a:schemeClr val="bg1"/>
                </a:solidFill>
              </a:rPr>
              <a:t>제임스</a:t>
            </a:r>
            <a:r>
              <a:rPr lang="ko-KR" altLang="en-US" sz="1000" dirty="0" smtClean="0">
                <a:solidFill>
                  <a:schemeClr val="bg1"/>
                </a:solidFill>
              </a:rPr>
              <a:t> 카메룬</a:t>
            </a:r>
            <a:r>
              <a:rPr lang="en-US" altLang="ko-KR" sz="1000" dirty="0" smtClean="0">
                <a:solidFill>
                  <a:schemeClr val="bg1"/>
                </a:solidFill>
              </a:rPr>
              <a:t>‘;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cxnSp>
        <p:nvCxnSpPr>
          <p:cNvPr id="21" name="직선 화살표 연결선 20"/>
          <p:cNvCxnSpPr/>
          <p:nvPr/>
        </p:nvCxnSpPr>
        <p:spPr>
          <a:xfrm rot="10800000" flipV="1">
            <a:off x="4000496" y="3143254"/>
            <a:ext cx="1500198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오류 찾기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Q6) B.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최근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(2010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년대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영화의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감독별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관객평점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(mark1)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평균을 구하여 그 보다 높은 전문가평점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(mark2)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을 받은 영화를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아래의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쿼리문에서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잘못된 부분을 찾아내시오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endParaRPr lang="en-US" altLang="ko-KR" sz="1200" dirty="0" smtClean="0">
              <a:solidFill>
                <a:schemeClr val="bg1"/>
              </a:solidFill>
              <a:sym typeface="Wingdings" pitchFamily="2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0100" y="3364062"/>
            <a:ext cx="74799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/>
                </a:solidFill>
              </a:rPr>
              <a:t>SELECT M1.director '</a:t>
            </a:r>
            <a:r>
              <a:rPr lang="ko-KR" altLang="en-US" sz="1000" dirty="0" smtClean="0">
                <a:solidFill>
                  <a:schemeClr val="bg1"/>
                </a:solidFill>
              </a:rPr>
              <a:t>감독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chemeClr val="bg1"/>
                </a:solidFill>
              </a:rPr>
              <a:t>M1.title '</a:t>
            </a:r>
            <a:r>
              <a:rPr lang="ko-KR" altLang="en-US" sz="1000" dirty="0" smtClean="0">
                <a:solidFill>
                  <a:schemeClr val="bg1"/>
                </a:solidFill>
              </a:rPr>
              <a:t>영화제목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chemeClr val="bg1"/>
                </a:solidFill>
              </a:rPr>
              <a:t>M1.mark1 '</a:t>
            </a:r>
            <a:r>
              <a:rPr lang="ko-KR" altLang="en-US" sz="1000" dirty="0" smtClean="0">
                <a:solidFill>
                  <a:schemeClr val="bg1"/>
                </a:solidFill>
              </a:rPr>
              <a:t>관객평점</a:t>
            </a:r>
            <a:r>
              <a:rPr lang="en-US" altLang="ko-KR" sz="1000" dirty="0" smtClean="0">
                <a:solidFill>
                  <a:schemeClr val="bg1"/>
                </a:solidFill>
              </a:rPr>
              <a:t>',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chemeClr val="bg1"/>
                </a:solidFill>
              </a:rPr>
              <a:t>M1.mark2 '</a:t>
            </a:r>
            <a:r>
              <a:rPr lang="ko-KR" altLang="en-US" sz="1000" dirty="0" smtClean="0">
                <a:solidFill>
                  <a:schemeClr val="bg1"/>
                </a:solidFill>
              </a:rPr>
              <a:t>전문가평점</a:t>
            </a:r>
            <a:r>
              <a:rPr lang="en-US" altLang="ko-KR" sz="1000" dirty="0" smtClean="0">
                <a:solidFill>
                  <a:schemeClr val="bg1"/>
                </a:solidFill>
              </a:rPr>
              <a:t>'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smtClean="0">
                <a:solidFill>
                  <a:schemeClr val="bg1"/>
                </a:solidFill>
              </a:rPr>
              <a:t>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</a:t>
            </a:r>
            <a:r>
              <a:rPr lang="en-US" altLang="ko-KR" sz="1000" dirty="0" smtClean="0">
                <a:solidFill>
                  <a:schemeClr val="bg1"/>
                </a:solidFill>
              </a:rPr>
              <a:t> M1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/>
                </a:solidFill>
              </a:rPr>
              <a:t>WHERE mark2 &gt; (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/>
                </a:solidFill>
              </a:rPr>
              <a:t>	</a:t>
            </a:r>
            <a:r>
              <a:rPr lang="en-US" altLang="ko-KR" sz="1000" dirty="0" smtClean="0">
                <a:solidFill>
                  <a:srgbClr val="00B0F0"/>
                </a:solidFill>
              </a:rPr>
              <a:t>SELECT AVG(mark1) FROM </a:t>
            </a:r>
            <a:r>
              <a:rPr lang="en-US" altLang="ko-KR" sz="1000" dirty="0" err="1" smtClean="0">
                <a:solidFill>
                  <a:srgbClr val="00B0F0"/>
                </a:solidFill>
              </a:rPr>
              <a:t>dbo.tbl_movie</a:t>
            </a:r>
            <a:r>
              <a:rPr lang="en-US" altLang="ko-KR" sz="1000" dirty="0" smtClean="0">
                <a:solidFill>
                  <a:srgbClr val="00B0F0"/>
                </a:solidFill>
              </a:rPr>
              <a:t> M2 WHERE (M2.release &gt;= 2018) AND (M2.director = M1.director)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chemeClr val="bg1"/>
                </a:solidFill>
              </a:rPr>
              <a:t>);</a:t>
            </a:r>
            <a:endParaRPr lang="ko-KR" altLang="en-US" sz="1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3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610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Q8) '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제임스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카메룬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의 영화를 출력하되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그 영화 장르의 관객평점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(mark1)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평균과 전문가평점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(mark2)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평균을 모두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3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Q9) '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제임스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카메룬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'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의 영화를 출력하되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관객평점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(mark1)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과 전문가평점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(mark2)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의 총합도 같이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  <p:pic>
        <p:nvPicPr>
          <p:cNvPr id="4" name="그림 3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3143254"/>
            <a:ext cx="4929222" cy="895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3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610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Q10)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제임스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카메룬 감독과 봉준호 감독의 정보를 가져오되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전체 관객평점 평균을 같이 가져와 비교할 수 있도록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  <p:pic>
        <p:nvPicPr>
          <p:cNvPr id="5" name="그림 4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3143254"/>
            <a:ext cx="4929222" cy="1339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3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610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Q10)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제임스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카메룬 감독과 봉준호 감독의 정보를 가져오되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전체 관객평점 평균을 같이 가져와 비교할 수 있도록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428728" y="3127723"/>
            <a:ext cx="6929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FF0000"/>
                </a:solidFill>
              </a:rPr>
              <a:t>SELECT M.*, ( SELECT AVG(mark1) FROM 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dbo.tbl_movie</a:t>
            </a:r>
            <a:r>
              <a:rPr lang="en-US" altLang="ko-KR" sz="1000" dirty="0" smtClean="0">
                <a:solidFill>
                  <a:srgbClr val="FF0000"/>
                </a:solidFill>
              </a:rPr>
              <a:t> ) '</a:t>
            </a:r>
            <a:r>
              <a:rPr lang="ko-KR" altLang="en-US" sz="1000" dirty="0" smtClean="0">
                <a:solidFill>
                  <a:srgbClr val="FF0000"/>
                </a:solidFill>
              </a:rPr>
              <a:t>전체 관객평균</a:t>
            </a:r>
            <a:r>
              <a:rPr lang="en-US" altLang="ko-KR" sz="1000" dirty="0" smtClean="0">
                <a:solidFill>
                  <a:srgbClr val="FF0000"/>
                </a:solidFill>
              </a:rPr>
              <a:t>' FROM 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dbo.tbl_movie</a:t>
            </a:r>
            <a:r>
              <a:rPr lang="en-US" altLang="ko-KR" sz="1000" dirty="0" smtClean="0">
                <a:solidFill>
                  <a:srgbClr val="FF0000"/>
                </a:solidFill>
              </a:rPr>
              <a:t> M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FF0000"/>
                </a:solidFill>
              </a:rPr>
              <a:t>WHERE id IN ( 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FF0000"/>
                </a:solidFill>
              </a:rPr>
              <a:t>	SELECT id FROM </a:t>
            </a:r>
            <a:r>
              <a:rPr lang="en-US" altLang="ko-KR" sz="1000" dirty="0" err="1" smtClean="0">
                <a:solidFill>
                  <a:srgbClr val="FF0000"/>
                </a:solidFill>
              </a:rPr>
              <a:t>dbo.tbl_movie</a:t>
            </a:r>
            <a:r>
              <a:rPr lang="en-US" altLang="ko-KR" sz="1000" dirty="0" smtClean="0">
                <a:solidFill>
                  <a:srgbClr val="FF0000"/>
                </a:solidFill>
              </a:rPr>
              <a:t> WHERE (director='</a:t>
            </a:r>
            <a:r>
              <a:rPr lang="ko-KR" altLang="en-US" sz="1000" dirty="0" err="1" smtClean="0">
                <a:solidFill>
                  <a:srgbClr val="FF0000"/>
                </a:solidFill>
              </a:rPr>
              <a:t>제임스</a:t>
            </a:r>
            <a:r>
              <a:rPr lang="ko-KR" altLang="en-US" sz="1000" dirty="0" smtClean="0">
                <a:solidFill>
                  <a:srgbClr val="FF0000"/>
                </a:solidFill>
              </a:rPr>
              <a:t> 카메룬</a:t>
            </a:r>
            <a:r>
              <a:rPr lang="en-US" altLang="ko-KR" sz="1000" dirty="0" smtClean="0">
                <a:solidFill>
                  <a:srgbClr val="FF0000"/>
                </a:solidFill>
              </a:rPr>
              <a:t>') or (director='</a:t>
            </a:r>
            <a:r>
              <a:rPr lang="ko-KR" altLang="en-US" sz="1000" dirty="0" smtClean="0">
                <a:solidFill>
                  <a:srgbClr val="FF0000"/>
                </a:solidFill>
              </a:rPr>
              <a:t>봉준호</a:t>
            </a:r>
            <a:r>
              <a:rPr lang="en-US" altLang="ko-KR" sz="1000" dirty="0" smtClean="0">
                <a:solidFill>
                  <a:srgbClr val="FF0000"/>
                </a:solidFill>
              </a:rPr>
              <a:t>')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FF0000"/>
                </a:solidFill>
              </a:rPr>
              <a:t>);</a:t>
            </a:r>
            <a:endParaRPr lang="en-US" altLang="ko-KR" sz="1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3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Q11)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감독별로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연도에 상관없이 총 만든 영화 </a:t>
            </a:r>
            <a:r>
              <a:rPr lang="ko-KR" altLang="en-US" sz="1200" dirty="0" err="1" smtClean="0">
                <a:solidFill>
                  <a:schemeClr val="bg1"/>
                </a:solidFill>
                <a:sym typeface="Wingdings" pitchFamily="2" charset="2"/>
              </a:rPr>
              <a:t>갯수를</a:t>
            </a:r>
            <a:r>
              <a:rPr lang="ko-KR" altLang="en-US" sz="1200" dirty="0" smtClean="0">
                <a:solidFill>
                  <a:schemeClr val="bg1"/>
                </a:solidFill>
                <a:sym typeface="Wingdings" pitchFamily="2" charset="2"/>
              </a:rPr>
              <a:t> 출력하시오</a:t>
            </a: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</p:txBody>
      </p:sp>
      <p:pic>
        <p:nvPicPr>
          <p:cNvPr id="5" name="그림 4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2928940"/>
            <a:ext cx="1676404" cy="1428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서브쿼리 연습문제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3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610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Q12) </a:t>
            </a:r>
            <a:r>
              <a:rPr lang="ko-KR" altLang="en-US" sz="1200" dirty="0" smtClean="0">
                <a:solidFill>
                  <a:schemeClr val="bg1"/>
                </a:solidFill>
              </a:rPr>
              <a:t>가장 높은 전문가평점</a:t>
            </a:r>
            <a:r>
              <a:rPr lang="en-US" altLang="ko-KR" sz="1200" dirty="0" smtClean="0">
                <a:solidFill>
                  <a:schemeClr val="bg1"/>
                </a:solidFill>
              </a:rPr>
              <a:t>(mark2)</a:t>
            </a:r>
            <a:r>
              <a:rPr lang="ko-KR" altLang="en-US" sz="1200" dirty="0" smtClean="0">
                <a:solidFill>
                  <a:schemeClr val="bg1"/>
                </a:solidFill>
              </a:rPr>
              <a:t>을 받은 영화의 정보를 출력하시오</a:t>
            </a:r>
            <a:r>
              <a:rPr lang="en-US" altLang="ko-KR" sz="1200" dirty="0" smtClean="0">
                <a:solidFill>
                  <a:schemeClr val="bg1"/>
                </a:solidFill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</a:rPr>
              <a:t>혹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여러개면</a:t>
            </a:r>
            <a:r>
              <a:rPr lang="ko-KR" altLang="en-US" sz="1200" dirty="0" smtClean="0">
                <a:solidFill>
                  <a:schemeClr val="bg1"/>
                </a:solidFill>
              </a:rPr>
              <a:t> 최신 개봉연도 순으로 출력하시오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en-US" altLang="ko-KR" sz="1200" dirty="0" smtClean="0">
              <a:solidFill>
                <a:schemeClr val="bg1"/>
              </a:solidFill>
              <a:sym typeface="Wingdings" pitchFamily="2" charset="2"/>
            </a:endParaRPr>
          </a:p>
        </p:txBody>
      </p:sp>
      <p:pic>
        <p:nvPicPr>
          <p:cNvPr id="7" name="그림 6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071816"/>
            <a:ext cx="4381514" cy="121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ORDER</a:t>
            </a: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 BY </a:t>
            </a:r>
            <a:r>
              <a:rPr kumimoji="0" lang="ko-KR" alt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다중 정렬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  <a:sym typeface="Wingdings" pitchFamily="2" charset="2"/>
              </a:rPr>
              <a:t>Q12) </a:t>
            </a:r>
            <a:r>
              <a:rPr lang="ko-KR" altLang="en-US" sz="1200" dirty="0" smtClean="0">
                <a:solidFill>
                  <a:schemeClr val="bg1"/>
                </a:solidFill>
              </a:rPr>
              <a:t>가장 높은 전문가평점</a:t>
            </a:r>
            <a:r>
              <a:rPr lang="en-US" altLang="ko-KR" sz="1200" dirty="0" smtClean="0">
                <a:solidFill>
                  <a:schemeClr val="bg1"/>
                </a:solidFill>
              </a:rPr>
              <a:t>(mark2)</a:t>
            </a:r>
            <a:r>
              <a:rPr lang="ko-KR" altLang="en-US" sz="1200" dirty="0" smtClean="0">
                <a:solidFill>
                  <a:schemeClr val="bg1"/>
                </a:solidFill>
              </a:rPr>
              <a:t>을 받은 영화의 정보를 출력하시오</a:t>
            </a:r>
            <a:r>
              <a:rPr lang="en-US" altLang="ko-KR" sz="1200" dirty="0" smtClean="0">
                <a:solidFill>
                  <a:schemeClr val="bg1"/>
                </a:solidFill>
              </a:rPr>
              <a:t>. </a:t>
            </a:r>
            <a:r>
              <a:rPr lang="ko-KR" altLang="en-US" sz="1200" dirty="0" smtClean="0">
                <a:solidFill>
                  <a:schemeClr val="bg1"/>
                </a:solidFill>
              </a:rPr>
              <a:t>혹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여러개면</a:t>
            </a:r>
            <a:r>
              <a:rPr lang="ko-KR" altLang="en-US" sz="1200" dirty="0" smtClean="0">
                <a:solidFill>
                  <a:schemeClr val="bg1"/>
                </a:solidFill>
              </a:rPr>
              <a:t> 최신 개봉연도 순으로 출력하시오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rgbClr val="FF0000"/>
                </a:solidFill>
              </a:rPr>
              <a:t>ORDER BY release ASC, director ASC;</a:t>
            </a:r>
            <a:endParaRPr lang="en-US" altLang="ko-KR" sz="1200" dirty="0" smtClean="0">
              <a:solidFill>
                <a:srgbClr val="FF0000"/>
              </a:solidFill>
              <a:sym typeface="Wingdings" pitchFamily="2" charset="2"/>
            </a:endParaRPr>
          </a:p>
        </p:txBody>
      </p:sp>
      <p:pic>
        <p:nvPicPr>
          <p:cNvPr id="7" name="그림 6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283961"/>
            <a:ext cx="4381514" cy="121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인증 모드 정리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혼합 모드</a:t>
            </a:r>
            <a:r>
              <a:rPr lang="en-US" altLang="ko-KR" dirty="0" smtClean="0">
                <a:solidFill>
                  <a:schemeClr val="bg1"/>
                </a:solidFill>
              </a:rPr>
              <a:t>(SQL Server </a:t>
            </a:r>
            <a:r>
              <a:rPr lang="ko-KR" altLang="en-US" dirty="0" smtClean="0">
                <a:solidFill>
                  <a:schemeClr val="bg1"/>
                </a:solidFill>
              </a:rPr>
              <a:t>인증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1. SQL Server</a:t>
            </a:r>
            <a:r>
              <a:rPr lang="ko-KR" altLang="en-US" dirty="0" smtClean="0">
                <a:solidFill>
                  <a:schemeClr val="bg1"/>
                </a:solidFill>
              </a:rPr>
              <a:t>에 별도의 사용자 계정을 만들어 접속하는 방식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2. </a:t>
            </a:r>
            <a:r>
              <a:rPr lang="ko-KR" altLang="en-US" dirty="0" smtClean="0">
                <a:solidFill>
                  <a:schemeClr val="bg1"/>
                </a:solidFill>
              </a:rPr>
              <a:t>따라서 계정만 있다면 접속이 가능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3. </a:t>
            </a:r>
            <a:r>
              <a:rPr lang="ko-KR" altLang="en-US" dirty="0" smtClean="0">
                <a:solidFill>
                  <a:schemeClr val="bg1"/>
                </a:solidFill>
              </a:rPr>
              <a:t>그래서 상대적으로 </a:t>
            </a:r>
            <a:r>
              <a:rPr lang="en-US" altLang="ko-KR" dirty="0" smtClean="0">
                <a:solidFill>
                  <a:schemeClr val="bg1"/>
                </a:solidFill>
              </a:rPr>
              <a:t>Windows </a:t>
            </a:r>
            <a:r>
              <a:rPr lang="ko-KR" altLang="en-US" dirty="0" smtClean="0">
                <a:solidFill>
                  <a:schemeClr val="bg1"/>
                </a:solidFill>
              </a:rPr>
              <a:t>인증 모드 보다 취약한 편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4. </a:t>
            </a:r>
            <a:r>
              <a:rPr lang="ko-KR" altLang="en-US" dirty="0" smtClean="0">
                <a:solidFill>
                  <a:schemeClr val="bg1"/>
                </a:solidFill>
              </a:rPr>
              <a:t>외부 </a:t>
            </a:r>
            <a:r>
              <a:rPr lang="en-US" altLang="ko-KR" dirty="0" smtClean="0">
                <a:solidFill>
                  <a:schemeClr val="bg1"/>
                </a:solidFill>
              </a:rPr>
              <a:t>Pc</a:t>
            </a:r>
            <a:r>
              <a:rPr lang="ko-KR" altLang="en-US" dirty="0" smtClean="0">
                <a:solidFill>
                  <a:schemeClr val="bg1"/>
                </a:solidFill>
              </a:rPr>
              <a:t>에서 </a:t>
            </a:r>
            <a:r>
              <a:rPr lang="en-US" altLang="ko-KR" dirty="0" smtClean="0">
                <a:solidFill>
                  <a:schemeClr val="bg1"/>
                </a:solidFill>
              </a:rPr>
              <a:t>SQL Server</a:t>
            </a:r>
            <a:r>
              <a:rPr lang="ko-KR" altLang="en-US" dirty="0" smtClean="0">
                <a:solidFill>
                  <a:schemeClr val="bg1"/>
                </a:solidFill>
              </a:rPr>
              <a:t>에 접속하기에는 더 좋은 편임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	- </a:t>
            </a:r>
            <a:r>
              <a:rPr lang="ko-KR" altLang="en-US" dirty="0" smtClean="0">
                <a:solidFill>
                  <a:schemeClr val="bg1"/>
                </a:solidFill>
              </a:rPr>
              <a:t>이것은 장점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IN, EXISTS </a:t>
            </a:r>
            <a:r>
              <a:rPr lang="ko-KR" altLang="en-US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연산자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chemeClr val="bg1"/>
                </a:solidFill>
              </a:rPr>
              <a:t>Q13) 2006</a:t>
            </a:r>
            <a:r>
              <a:rPr lang="ko-KR" altLang="en-US" sz="1200" dirty="0" smtClean="0">
                <a:solidFill>
                  <a:schemeClr val="bg1"/>
                </a:solidFill>
              </a:rPr>
              <a:t>년 </a:t>
            </a:r>
            <a:r>
              <a:rPr lang="en-US" altLang="ko-KR" sz="1200" dirty="0" smtClean="0">
                <a:solidFill>
                  <a:schemeClr val="bg1"/>
                </a:solidFill>
              </a:rPr>
              <a:t>2019</a:t>
            </a:r>
            <a:r>
              <a:rPr lang="ko-KR" altLang="en-US" sz="1200" dirty="0" smtClean="0">
                <a:solidFill>
                  <a:schemeClr val="bg1"/>
                </a:solidFill>
              </a:rPr>
              <a:t>년 두 해에 개봉한 영화의 정보를 출력하시오</a:t>
            </a:r>
            <a:r>
              <a:rPr lang="en-US" altLang="ko-KR" sz="1200" dirty="0" smtClean="0">
                <a:solidFill>
                  <a:schemeClr val="bg1"/>
                </a:solidFill>
              </a:rPr>
              <a:t>. (IN, EXISTS </a:t>
            </a:r>
            <a:r>
              <a:rPr lang="ko-KR" altLang="en-US" sz="1200" dirty="0" smtClean="0">
                <a:solidFill>
                  <a:schemeClr val="bg1"/>
                </a:solidFill>
              </a:rPr>
              <a:t>연산자 사용</a:t>
            </a:r>
            <a:r>
              <a:rPr lang="en-US" altLang="ko-KR" sz="1200" dirty="0" smtClean="0">
                <a:solidFill>
                  <a:schemeClr val="bg1"/>
                </a:solidFill>
              </a:rPr>
              <a:t>)</a:t>
            </a:r>
            <a:endParaRPr lang="en-US" altLang="ko-KR" sz="1200" dirty="0" smtClean="0">
              <a:solidFill>
                <a:schemeClr val="bg1"/>
              </a:solidFill>
              <a:sym typeface="Wingdings" pitchFamily="2" charset="2"/>
            </a:endParaRPr>
          </a:p>
        </p:txBody>
      </p:sp>
      <p:pic>
        <p:nvPicPr>
          <p:cNvPr id="5" name="그림 4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000378"/>
            <a:ext cx="4071966" cy="135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EXISTS </a:t>
            </a:r>
            <a:r>
              <a:rPr lang="ko-KR" altLang="en-US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연산자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rgbClr val="FF0000"/>
                </a:solidFill>
              </a:rPr>
              <a:t>EXISTS </a:t>
            </a:r>
            <a:r>
              <a:rPr lang="ko-KR" altLang="en-US" sz="1200" dirty="0" smtClean="0">
                <a:solidFill>
                  <a:srgbClr val="FF0000"/>
                </a:solidFill>
              </a:rPr>
              <a:t>연산자는 또 뭐지</a:t>
            </a:r>
            <a:r>
              <a:rPr lang="en-US" altLang="ko-KR" sz="1200" dirty="0" smtClean="0">
                <a:solidFill>
                  <a:srgbClr val="FF0000"/>
                </a:solidFill>
              </a:rPr>
              <a:t>?</a:t>
            </a:r>
            <a:r>
              <a:rPr lang="en-US" altLang="ko-KR" sz="1200" dirty="0" smtClean="0">
                <a:solidFill>
                  <a:schemeClr val="bg1"/>
                </a:solidFill>
              </a:rPr>
              <a:t/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/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ko-KR" altLang="en-US" sz="1200" dirty="0" smtClean="0">
                <a:solidFill>
                  <a:schemeClr val="bg1"/>
                </a:solidFill>
              </a:rPr>
              <a:t>기본적으로 연산자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ko-KR" altLang="en-US" sz="1200" dirty="0" smtClean="0">
                <a:solidFill>
                  <a:schemeClr val="bg1"/>
                </a:solidFill>
              </a:rPr>
              <a:t>단어</a:t>
            </a:r>
            <a:r>
              <a:rPr lang="en-US" altLang="ko-KR" sz="1200" dirty="0" smtClean="0">
                <a:solidFill>
                  <a:schemeClr val="bg1"/>
                </a:solidFill>
              </a:rPr>
              <a:t>) </a:t>
            </a:r>
            <a:r>
              <a:rPr lang="ko-KR" altLang="en-US" sz="1200" dirty="0" smtClean="0">
                <a:solidFill>
                  <a:schemeClr val="bg1"/>
                </a:solidFill>
              </a:rPr>
              <a:t>자체의 뜻을 알면 이해가 쉽다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ko-KR" altLang="en-US" sz="1200" dirty="0" smtClean="0">
                <a:solidFill>
                  <a:schemeClr val="bg1"/>
                </a:solidFill>
              </a:rPr>
              <a:t>즉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</a:rPr>
              <a:t>괄호 안의 조건에 해당하는 레코드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ko-KR" altLang="en-US" sz="1200" dirty="0" smtClean="0">
                <a:solidFill>
                  <a:schemeClr val="bg1"/>
                </a:solidFill>
              </a:rPr>
              <a:t>행</a:t>
            </a:r>
            <a:r>
              <a:rPr lang="en-US" altLang="ko-KR" sz="1200" dirty="0" smtClean="0">
                <a:solidFill>
                  <a:schemeClr val="bg1"/>
                </a:solidFill>
              </a:rPr>
              <a:t>)</a:t>
            </a:r>
            <a:r>
              <a:rPr lang="ko-KR" altLang="en-US" sz="1200" dirty="0" smtClean="0">
                <a:solidFill>
                  <a:schemeClr val="bg1"/>
                </a:solidFill>
              </a:rPr>
              <a:t>가 존재하는지 안하는지를 판단해주는 거다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EXISTS</a:t>
            </a:r>
            <a:r>
              <a:rPr lang="ko-KR" altLang="en-US" sz="1200" dirty="0" smtClean="0">
                <a:solidFill>
                  <a:schemeClr val="bg1"/>
                </a:solidFill>
              </a:rPr>
              <a:t>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절안의</a:t>
            </a:r>
            <a:r>
              <a:rPr lang="ko-KR" altLang="en-US" sz="1200" dirty="0" smtClean="0">
                <a:solidFill>
                  <a:schemeClr val="bg1"/>
                </a:solidFill>
              </a:rPr>
              <a:t> 결과가 존재하면 참이다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NOT EXISTS </a:t>
            </a:r>
            <a:r>
              <a:rPr lang="ko-KR" altLang="en-US" sz="1200" dirty="0" smtClean="0">
                <a:solidFill>
                  <a:schemeClr val="bg1"/>
                </a:solidFill>
              </a:rPr>
              <a:t>절은 반대로 결과가 존재하지 않으면 참이다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EXISTS</a:t>
            </a:r>
            <a:r>
              <a:rPr lang="ko-KR" altLang="en-US" sz="1200" dirty="0" smtClean="0">
                <a:solidFill>
                  <a:schemeClr val="bg1"/>
                </a:solidFill>
              </a:rPr>
              <a:t>절과 </a:t>
            </a:r>
            <a:r>
              <a:rPr lang="en-US" altLang="ko-KR" sz="1200" dirty="0" smtClean="0">
                <a:solidFill>
                  <a:schemeClr val="bg1"/>
                </a:solidFill>
              </a:rPr>
              <a:t>NOT EXISTS</a:t>
            </a:r>
            <a:r>
              <a:rPr lang="ko-KR" altLang="en-US" sz="1200" dirty="0" smtClean="0">
                <a:solidFill>
                  <a:schemeClr val="bg1"/>
                </a:solidFill>
              </a:rPr>
              <a:t>절은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괄호안의</a:t>
            </a:r>
            <a:r>
              <a:rPr lang="ko-KR" altLang="en-US" sz="1200" dirty="0" smtClean="0">
                <a:solidFill>
                  <a:schemeClr val="bg1"/>
                </a:solidFill>
              </a:rPr>
              <a:t> 결과로 반환되는 행이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있는지만</a:t>
            </a:r>
            <a:r>
              <a:rPr lang="ko-KR" altLang="en-US" sz="1200" dirty="0" smtClean="0">
                <a:solidFill>
                  <a:schemeClr val="bg1"/>
                </a:solidFill>
              </a:rPr>
              <a:t> 체크한다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ko-KR" altLang="en-US" sz="1200" dirty="0" smtClean="0">
                <a:solidFill>
                  <a:schemeClr val="bg1"/>
                </a:solidFill>
              </a:rPr>
              <a:t>즉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</a:rPr>
              <a:t>어떤 특정한 데이터 결과로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리턴하지는</a:t>
            </a:r>
            <a:r>
              <a:rPr lang="ko-KR" altLang="en-US" sz="1200" dirty="0" smtClean="0">
                <a:solidFill>
                  <a:schemeClr val="bg1"/>
                </a:solidFill>
              </a:rPr>
              <a:t> 않는다</a:t>
            </a:r>
            <a:r>
              <a:rPr lang="en-US" altLang="ko-KR" sz="1200" dirty="0" smtClean="0">
                <a:solidFill>
                  <a:schemeClr val="bg1"/>
                </a:solidFill>
              </a:rPr>
              <a:t>.</a:t>
            </a:r>
            <a:endParaRPr lang="en-US" altLang="ko-KR" sz="1200" dirty="0" smtClean="0">
              <a:solidFill>
                <a:schemeClr val="bg1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EXISTS </a:t>
            </a:r>
            <a:r>
              <a:rPr lang="ko-KR" altLang="en-US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연산자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942" y="2000246"/>
            <a:ext cx="77510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rgbClr val="00B050"/>
                </a:solidFill>
              </a:rPr>
              <a:t>-- Q13) 2006</a:t>
            </a:r>
            <a:r>
              <a:rPr lang="ko-KR" altLang="en-US" sz="1000" dirty="0" smtClean="0">
                <a:solidFill>
                  <a:srgbClr val="00B050"/>
                </a:solidFill>
              </a:rPr>
              <a:t>년 </a:t>
            </a:r>
            <a:r>
              <a:rPr lang="en-US" altLang="ko-KR" sz="1000" dirty="0" smtClean="0">
                <a:solidFill>
                  <a:srgbClr val="00B050"/>
                </a:solidFill>
              </a:rPr>
              <a:t>2019</a:t>
            </a:r>
            <a:r>
              <a:rPr lang="ko-KR" altLang="en-US" sz="1000" dirty="0" smtClean="0">
                <a:solidFill>
                  <a:srgbClr val="00B050"/>
                </a:solidFill>
              </a:rPr>
              <a:t>년 두 해에 개봉한 영화의 정보를 출력하시오</a:t>
            </a:r>
            <a:r>
              <a:rPr lang="en-US" altLang="ko-KR" sz="1000" dirty="0" smtClean="0">
                <a:solidFill>
                  <a:srgbClr val="00B050"/>
                </a:solidFill>
              </a:rPr>
              <a:t>. (IN, EXISTS </a:t>
            </a:r>
            <a:r>
              <a:rPr lang="ko-KR" altLang="en-US" sz="1000" dirty="0" smtClean="0">
                <a:solidFill>
                  <a:srgbClr val="00B050"/>
                </a:solidFill>
              </a:rPr>
              <a:t>연산자 사용</a:t>
            </a:r>
            <a:r>
              <a:rPr lang="en-US" altLang="ko-KR" sz="1000" dirty="0" smtClean="0">
                <a:solidFill>
                  <a:srgbClr val="00B050"/>
                </a:solidFill>
              </a:rPr>
              <a:t>)</a:t>
            </a:r>
            <a:endParaRPr lang="ko-KR" altLang="en-US" sz="1000" dirty="0" smtClean="0">
              <a:solidFill>
                <a:srgbClr val="00B050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SELECT *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</a:t>
            </a:r>
            <a:r>
              <a:rPr lang="en-US" altLang="ko-KR" sz="1000" dirty="0" smtClean="0">
                <a:solidFill>
                  <a:schemeClr val="bg1"/>
                </a:solidFill>
              </a:rPr>
              <a:t>;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SELECT *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</a:t>
            </a:r>
            <a:r>
              <a:rPr lang="en-US" altLang="ko-KR" sz="1000" dirty="0" smtClean="0">
                <a:solidFill>
                  <a:schemeClr val="bg1"/>
                </a:solidFill>
              </a:rPr>
              <a:t> WHERE ( release=2006 ) or ( release=2019 );</a:t>
            </a:r>
          </a:p>
          <a:p>
            <a:endParaRPr lang="ko-KR" altLang="en-US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rgbClr val="00B050"/>
                </a:solidFill>
              </a:rPr>
              <a:t>-- A ( IN </a:t>
            </a:r>
            <a:r>
              <a:rPr lang="ko-KR" altLang="en-US" sz="1000" dirty="0" smtClean="0">
                <a:solidFill>
                  <a:srgbClr val="00B050"/>
                </a:solidFill>
              </a:rPr>
              <a:t>연산자 사용 </a:t>
            </a:r>
            <a:r>
              <a:rPr lang="en-US" altLang="ko-KR" sz="1000" dirty="0" smtClean="0">
                <a:solidFill>
                  <a:srgbClr val="00B050"/>
                </a:solidFill>
              </a:rPr>
              <a:t>)</a:t>
            </a:r>
            <a:endParaRPr lang="ko-KR" altLang="en-US" sz="1000" dirty="0" smtClean="0">
              <a:solidFill>
                <a:srgbClr val="00B050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SELECT *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</a:t>
            </a:r>
            <a:r>
              <a:rPr lang="en-US" altLang="ko-KR" sz="1000" dirty="0" smtClean="0">
                <a:solidFill>
                  <a:schemeClr val="bg1"/>
                </a:solidFill>
              </a:rPr>
              <a:t> M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WHERE M.id IN ( 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		   SELECT id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</a:t>
            </a:r>
            <a:r>
              <a:rPr lang="en-US" altLang="ko-KR" sz="1000" dirty="0" smtClean="0">
                <a:solidFill>
                  <a:schemeClr val="bg1"/>
                </a:solidFill>
              </a:rPr>
              <a:t> WHERE release IN ( 2006, 2019 )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);</a:t>
            </a:r>
            <a:endParaRPr lang="ko-KR" altLang="en-US" sz="1000" dirty="0" smtClean="0">
              <a:solidFill>
                <a:schemeClr val="bg1"/>
              </a:solidFill>
            </a:endParaRPr>
          </a:p>
          <a:p>
            <a:endParaRPr lang="ko-KR" altLang="en-US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rgbClr val="00B050"/>
                </a:solidFill>
              </a:rPr>
              <a:t>-- </a:t>
            </a:r>
            <a:r>
              <a:rPr lang="ko-KR" altLang="en-US" sz="1000" dirty="0" smtClean="0">
                <a:solidFill>
                  <a:srgbClr val="00B050"/>
                </a:solidFill>
              </a:rPr>
              <a:t>이렇게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두번에</a:t>
            </a:r>
            <a:r>
              <a:rPr lang="ko-KR" altLang="en-US" sz="1000" dirty="0" smtClean="0">
                <a:solidFill>
                  <a:srgbClr val="00B050"/>
                </a:solidFill>
              </a:rPr>
              <a:t> 걸쳐서 쿼리를 작성하는 수고를 </a:t>
            </a:r>
            <a:r>
              <a:rPr lang="en-US" altLang="ko-KR" sz="1000" dirty="0" smtClean="0">
                <a:solidFill>
                  <a:srgbClr val="00B050"/>
                </a:solidFill>
              </a:rPr>
              <a:t>IN </a:t>
            </a:r>
            <a:r>
              <a:rPr lang="ko-KR" altLang="en-US" sz="1000" dirty="0" smtClean="0">
                <a:solidFill>
                  <a:srgbClr val="00B050"/>
                </a:solidFill>
              </a:rPr>
              <a:t>연산자를 사용해서 한번에 꽝</a:t>
            </a:r>
            <a:r>
              <a:rPr lang="en-US" altLang="ko-KR" sz="1000" dirty="0" smtClean="0">
                <a:solidFill>
                  <a:srgbClr val="00B050"/>
                </a:solidFill>
              </a:rPr>
              <a:t>!</a:t>
            </a:r>
            <a:endParaRPr lang="ko-KR" altLang="en-US" sz="1000" dirty="0" smtClean="0">
              <a:solidFill>
                <a:srgbClr val="00B050"/>
              </a:solidFill>
            </a:endParaRP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SELECT id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</a:t>
            </a:r>
            <a:r>
              <a:rPr lang="en-US" altLang="ko-KR" sz="1000" dirty="0" smtClean="0">
                <a:solidFill>
                  <a:schemeClr val="bg1"/>
                </a:solidFill>
              </a:rPr>
              <a:t> WHERE release = ( 2006 ) -- 1, 9</a:t>
            </a:r>
          </a:p>
          <a:p>
            <a:r>
              <a:rPr lang="en-US" altLang="ko-KR" sz="1000" dirty="0" smtClean="0">
                <a:solidFill>
                  <a:schemeClr val="bg1"/>
                </a:solidFill>
              </a:rPr>
              <a:t>SELECT id FROM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dbo.tbl_movie</a:t>
            </a:r>
            <a:r>
              <a:rPr lang="en-US" altLang="ko-KR" sz="1000" dirty="0" smtClean="0">
                <a:solidFill>
                  <a:schemeClr val="bg1"/>
                </a:solidFill>
              </a:rPr>
              <a:t> WHERE release = ( 2019 ) -- 5,10</a:t>
            </a:r>
          </a:p>
          <a:p>
            <a:endParaRPr lang="ko-KR" altLang="en-US" sz="1000" dirty="0" smtClean="0">
              <a:solidFill>
                <a:schemeClr val="bg1"/>
              </a:solidFill>
            </a:endParaRPr>
          </a:p>
          <a:p>
            <a:endParaRPr lang="ko-KR" altLang="en-US" sz="1000" dirty="0" smtClean="0">
              <a:solidFill>
                <a:schemeClr val="bg1"/>
              </a:solidFill>
            </a:endParaRPr>
          </a:p>
          <a:p>
            <a:r>
              <a:rPr lang="en-US" altLang="ko-KR" sz="1000" dirty="0" smtClean="0">
                <a:solidFill>
                  <a:srgbClr val="FF0000"/>
                </a:solidFill>
              </a:rPr>
              <a:t>-- B ( EXISTS </a:t>
            </a:r>
            <a:r>
              <a:rPr lang="ko-KR" altLang="en-US" sz="1000" dirty="0" smtClean="0">
                <a:solidFill>
                  <a:srgbClr val="FF0000"/>
                </a:solidFill>
              </a:rPr>
              <a:t>연산자 사용 </a:t>
            </a:r>
            <a:r>
              <a:rPr lang="en-US" altLang="ko-KR" sz="1000" dirty="0" smtClean="0">
                <a:solidFill>
                  <a:srgbClr val="FF0000"/>
                </a:solidFill>
              </a:rPr>
              <a:t>)</a:t>
            </a:r>
            <a:endParaRPr lang="en-US" altLang="ko-KR" sz="1000" dirty="0" smtClean="0">
              <a:solidFill>
                <a:srgbClr val="FF0000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작업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DB </a:t>
            </a: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변경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4" name="그림 3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643188"/>
            <a:ext cx="5676917" cy="604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GROUP BY + (1)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2942" y="2000246"/>
            <a:ext cx="77510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rgbClr val="00B050"/>
                </a:solidFill>
              </a:rPr>
              <a:t>-- </a:t>
            </a:r>
            <a:r>
              <a:rPr lang="ko-KR" altLang="en-US" sz="1200" dirty="0" smtClean="0">
                <a:solidFill>
                  <a:srgbClr val="00B050"/>
                </a:solidFill>
              </a:rPr>
              <a:t>장르별 </a:t>
            </a:r>
            <a:r>
              <a:rPr lang="ko-KR" altLang="en-US" sz="1200" dirty="0" err="1" smtClean="0">
                <a:solidFill>
                  <a:srgbClr val="00B050"/>
                </a:solidFill>
              </a:rPr>
              <a:t>영화수</a:t>
            </a:r>
            <a:r>
              <a:rPr lang="ko-KR" altLang="en-US" sz="1200" dirty="0" smtClean="0">
                <a:solidFill>
                  <a:srgbClr val="00B050"/>
                </a:solidFill>
              </a:rPr>
              <a:t> 조회</a:t>
            </a:r>
            <a:endParaRPr lang="en-US" altLang="ko-KR" sz="12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rgbClr val="00B050"/>
                </a:solidFill>
              </a:rPr>
              <a:t>-- </a:t>
            </a:r>
            <a:r>
              <a:rPr lang="ko-KR" altLang="en-US" sz="1200" dirty="0" smtClean="0">
                <a:solidFill>
                  <a:srgbClr val="00B050"/>
                </a:solidFill>
              </a:rPr>
              <a:t>부서별 사원수 조회</a:t>
            </a:r>
            <a:endParaRPr lang="en-US" altLang="ko-KR" sz="12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12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SELECT genre </a:t>
            </a:r>
            <a:r>
              <a:rPr lang="ko-KR" altLang="en-US" sz="1200" dirty="0" smtClean="0">
                <a:solidFill>
                  <a:schemeClr val="bg1"/>
                </a:solidFill>
              </a:rPr>
              <a:t>영화장르</a:t>
            </a:r>
            <a:r>
              <a:rPr lang="en-US" altLang="ko-KR" sz="1200" dirty="0" smtClean="0">
                <a:solidFill>
                  <a:schemeClr val="bg1"/>
                </a:solidFill>
              </a:rPr>
              <a:t>, COUNT(*)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영화수</a:t>
            </a:r>
            <a:endParaRPr lang="ko-KR" altLang="en-US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bg1"/>
                </a:solidFill>
              </a:rPr>
              <a:t>	</a:t>
            </a:r>
            <a:r>
              <a:rPr lang="en-US" altLang="ko-KR" sz="1200" dirty="0" smtClean="0">
                <a:solidFill>
                  <a:schemeClr val="bg1"/>
                </a:solidFill>
              </a:rPr>
              <a:t>FROM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dbo.tbl_movie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GROUP BY genre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ORDER BY COUNT(*) DESC;</a:t>
            </a:r>
            <a:endParaRPr lang="en-US" altLang="ko-KR" sz="1200" dirty="0" smtClean="0">
              <a:solidFill>
                <a:schemeClr val="bg1"/>
              </a:solidFill>
              <a:sym typeface="Wingdings" pitchFamily="2" charset="2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810770" y="3469050"/>
            <a:ext cx="192882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GROUP BY + (2)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2942" y="2000246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rgbClr val="00B050"/>
                </a:solidFill>
              </a:rPr>
              <a:t>-- </a:t>
            </a:r>
            <a:r>
              <a:rPr lang="ko-KR" altLang="en-US" sz="1200" dirty="0" smtClean="0">
                <a:solidFill>
                  <a:srgbClr val="00B050"/>
                </a:solidFill>
              </a:rPr>
              <a:t>장르</a:t>
            </a:r>
            <a:r>
              <a:rPr lang="en-US" altLang="ko-KR" sz="1200" dirty="0" smtClean="0">
                <a:solidFill>
                  <a:srgbClr val="00B050"/>
                </a:solidFill>
              </a:rPr>
              <a:t>(</a:t>
            </a:r>
            <a:r>
              <a:rPr lang="ko-KR" altLang="en-US" sz="1200" dirty="0" smtClean="0">
                <a:solidFill>
                  <a:srgbClr val="00B050"/>
                </a:solidFill>
              </a:rPr>
              <a:t>부서</a:t>
            </a:r>
            <a:r>
              <a:rPr lang="en-US" altLang="ko-KR" sz="1200" dirty="0" smtClean="0">
                <a:solidFill>
                  <a:srgbClr val="00B050"/>
                </a:solidFill>
              </a:rPr>
              <a:t>)</a:t>
            </a:r>
            <a:r>
              <a:rPr lang="ko-KR" altLang="en-US" sz="1200" dirty="0" smtClean="0">
                <a:solidFill>
                  <a:srgbClr val="00B050"/>
                </a:solidFill>
              </a:rPr>
              <a:t>별로 그룹화하여 각종 정보를 조회</a:t>
            </a:r>
            <a:r>
              <a:rPr lang="en-US" altLang="ko-KR" sz="1200" dirty="0" smtClean="0">
                <a:solidFill>
                  <a:srgbClr val="00B050"/>
                </a:solidFill>
              </a:rPr>
              <a:t/>
            </a:r>
            <a:br>
              <a:rPr lang="en-US" altLang="ko-KR" sz="1200" dirty="0" smtClean="0">
                <a:solidFill>
                  <a:srgbClr val="00B050"/>
                </a:solidFill>
              </a:rPr>
            </a:br>
            <a:endParaRPr lang="ko-KR" altLang="en-US" sz="12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SELECT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genre </a:t>
            </a:r>
            <a:r>
              <a:rPr lang="ko-KR" altLang="en-US" sz="1200" dirty="0" smtClean="0">
                <a:solidFill>
                  <a:schemeClr val="bg1"/>
                </a:solidFill>
              </a:rPr>
              <a:t>영화장르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COUNT(*)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영화수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AVG(mark1) '</a:t>
            </a:r>
            <a:r>
              <a:rPr lang="ko-KR" altLang="en-US" sz="1200" dirty="0" smtClean="0">
                <a:solidFill>
                  <a:schemeClr val="bg1"/>
                </a:solidFill>
              </a:rPr>
              <a:t>관객평점 평균</a:t>
            </a:r>
            <a:r>
              <a:rPr lang="en-US" altLang="ko-KR" sz="1200" dirty="0" smtClean="0">
                <a:solidFill>
                  <a:schemeClr val="bg1"/>
                </a:solidFill>
              </a:rPr>
              <a:t>',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SUM(mark2) "</a:t>
            </a:r>
            <a:r>
              <a:rPr lang="ko-KR" altLang="en-US" sz="1200" dirty="0" smtClean="0">
                <a:solidFill>
                  <a:schemeClr val="bg1"/>
                </a:solidFill>
              </a:rPr>
              <a:t>전문가평점 합계</a:t>
            </a:r>
            <a:r>
              <a:rPr lang="en-US" altLang="ko-KR" sz="1200" dirty="0" smtClean="0">
                <a:solidFill>
                  <a:schemeClr val="bg1"/>
                </a:solidFill>
              </a:rPr>
              <a:t>"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FROM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dbo.tbl_movie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	GROUP BY genre;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571868" y="4286262"/>
            <a:ext cx="192882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GROUP BY + (3)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2942" y="1643056"/>
            <a:ext cx="77510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rgbClr val="00B050"/>
                </a:solidFill>
              </a:rPr>
              <a:t>-- </a:t>
            </a:r>
            <a:r>
              <a:rPr lang="ko-KR" altLang="en-US" sz="1200" dirty="0" smtClean="0">
                <a:solidFill>
                  <a:srgbClr val="00B050"/>
                </a:solidFill>
              </a:rPr>
              <a:t>연도</a:t>
            </a:r>
            <a:r>
              <a:rPr lang="en-US" altLang="ko-KR" sz="1200" dirty="0" smtClean="0">
                <a:solidFill>
                  <a:srgbClr val="00B050"/>
                </a:solidFill>
              </a:rPr>
              <a:t>(</a:t>
            </a:r>
            <a:r>
              <a:rPr lang="ko-KR" altLang="en-US" sz="1200" dirty="0" smtClean="0">
                <a:solidFill>
                  <a:srgbClr val="00B050"/>
                </a:solidFill>
              </a:rPr>
              <a:t>직위</a:t>
            </a:r>
            <a:r>
              <a:rPr lang="en-US" altLang="ko-KR" sz="1200" dirty="0" smtClean="0">
                <a:solidFill>
                  <a:srgbClr val="00B050"/>
                </a:solidFill>
              </a:rPr>
              <a:t>)</a:t>
            </a:r>
            <a:r>
              <a:rPr lang="ko-KR" altLang="en-US" sz="1200" dirty="0" smtClean="0">
                <a:solidFill>
                  <a:srgbClr val="00B050"/>
                </a:solidFill>
              </a:rPr>
              <a:t>별로 그룹화하여 조회 </a:t>
            </a:r>
            <a:r>
              <a:rPr lang="en-US" altLang="ko-KR" sz="1200" dirty="0" smtClean="0">
                <a:solidFill>
                  <a:srgbClr val="00B050"/>
                </a:solidFill>
              </a:rPr>
              <a:t/>
            </a:r>
            <a:br>
              <a:rPr lang="en-US" altLang="ko-KR" sz="1200" dirty="0" smtClean="0">
                <a:solidFill>
                  <a:srgbClr val="00B050"/>
                </a:solidFill>
              </a:rPr>
            </a:br>
            <a:endParaRPr lang="ko-KR" altLang="en-US" sz="12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SELECT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release,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COUNT(release) "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갯수</a:t>
            </a:r>
            <a:r>
              <a:rPr lang="en-US" altLang="ko-KR" sz="1200" dirty="0" smtClean="0">
                <a:solidFill>
                  <a:schemeClr val="bg1"/>
                </a:solidFill>
              </a:rPr>
              <a:t>",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AVG(mark1) "</a:t>
            </a:r>
            <a:r>
              <a:rPr lang="ko-KR" altLang="en-US" sz="1200" dirty="0" smtClean="0">
                <a:solidFill>
                  <a:schemeClr val="bg1"/>
                </a:solidFill>
              </a:rPr>
              <a:t>관객평점 평균</a:t>
            </a:r>
            <a:r>
              <a:rPr lang="en-US" altLang="ko-KR" sz="1200" dirty="0" smtClean="0">
                <a:solidFill>
                  <a:schemeClr val="bg1"/>
                </a:solidFill>
              </a:rPr>
              <a:t>",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MAX(mark1) "</a:t>
            </a:r>
            <a:r>
              <a:rPr lang="ko-KR" altLang="en-US" sz="1200" dirty="0" smtClean="0">
                <a:solidFill>
                  <a:schemeClr val="bg1"/>
                </a:solidFill>
              </a:rPr>
              <a:t>관객평점 최고</a:t>
            </a:r>
            <a:r>
              <a:rPr lang="en-US" altLang="ko-KR" sz="1200" dirty="0" smtClean="0">
                <a:solidFill>
                  <a:schemeClr val="bg1"/>
                </a:solidFill>
              </a:rPr>
              <a:t>",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MIN(mark1) "</a:t>
            </a:r>
            <a:r>
              <a:rPr lang="ko-KR" altLang="en-US" sz="1200" dirty="0" smtClean="0">
                <a:solidFill>
                  <a:schemeClr val="bg1"/>
                </a:solidFill>
              </a:rPr>
              <a:t>관객평점 최저</a:t>
            </a:r>
            <a:r>
              <a:rPr lang="en-US" altLang="ko-KR" sz="1200" dirty="0" smtClean="0">
                <a:solidFill>
                  <a:schemeClr val="bg1"/>
                </a:solidFill>
              </a:rPr>
              <a:t>",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SUM(mark1) "</a:t>
            </a:r>
            <a:r>
              <a:rPr lang="ko-KR" altLang="en-US" sz="1200" dirty="0" smtClean="0">
                <a:solidFill>
                  <a:schemeClr val="bg1"/>
                </a:solidFill>
              </a:rPr>
              <a:t>합계</a:t>
            </a:r>
            <a:r>
              <a:rPr lang="en-US" altLang="ko-KR" sz="1200" dirty="0" smtClean="0">
                <a:solidFill>
                  <a:schemeClr val="bg1"/>
                </a:solidFill>
              </a:rPr>
              <a:t>"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FROM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dbo.tbl_movie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	GROUP BY release;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643306" y="4500576"/>
            <a:ext cx="192882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GROUP BY + (4)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rgbClr val="00B050"/>
                </a:solidFill>
              </a:rPr>
              <a:t>-- GROUP BY</a:t>
            </a:r>
            <a:r>
              <a:rPr lang="ko-KR" altLang="en-US" sz="1200" dirty="0" smtClean="0">
                <a:solidFill>
                  <a:srgbClr val="00B050"/>
                </a:solidFill>
              </a:rPr>
              <a:t>를 이용하여 </a:t>
            </a:r>
            <a:r>
              <a:rPr lang="en-US" altLang="ko-KR" sz="1200" dirty="0" smtClean="0">
                <a:solidFill>
                  <a:srgbClr val="00B050"/>
                </a:solidFill>
              </a:rPr>
              <a:t>2</a:t>
            </a:r>
            <a:r>
              <a:rPr lang="ko-KR" altLang="en-US" sz="1200" dirty="0" smtClean="0">
                <a:solidFill>
                  <a:srgbClr val="00B050"/>
                </a:solidFill>
              </a:rPr>
              <a:t>개 </a:t>
            </a:r>
            <a:r>
              <a:rPr lang="ko-KR" altLang="en-US" sz="1200" dirty="0" err="1" smtClean="0">
                <a:solidFill>
                  <a:srgbClr val="00B050"/>
                </a:solidFill>
              </a:rPr>
              <a:t>컬럼</a:t>
            </a:r>
            <a:r>
              <a:rPr lang="ko-KR" altLang="en-US" sz="1200" dirty="0" smtClean="0">
                <a:solidFill>
                  <a:srgbClr val="00B050"/>
                </a:solidFill>
              </a:rPr>
              <a:t> 묶기</a:t>
            </a:r>
          </a:p>
          <a:p>
            <a:pPr>
              <a:lnSpc>
                <a:spcPct val="150000"/>
              </a:lnSpc>
            </a:pPr>
            <a:endParaRPr lang="en-US" altLang="ko-KR" sz="12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SELECT release '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개봉년도</a:t>
            </a:r>
            <a:r>
              <a:rPr lang="en-US" altLang="ko-KR" sz="1200" dirty="0" smtClean="0">
                <a:solidFill>
                  <a:schemeClr val="bg1"/>
                </a:solidFill>
              </a:rPr>
              <a:t>', title '</a:t>
            </a:r>
            <a:r>
              <a:rPr lang="ko-KR" altLang="en-US" sz="1200" dirty="0" smtClean="0">
                <a:solidFill>
                  <a:schemeClr val="bg1"/>
                </a:solidFill>
              </a:rPr>
              <a:t>영화제목</a:t>
            </a:r>
            <a:r>
              <a:rPr lang="en-US" altLang="ko-KR" sz="1200" dirty="0" smtClean="0">
                <a:solidFill>
                  <a:schemeClr val="bg1"/>
                </a:solidFill>
              </a:rPr>
              <a:t>‘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FROM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dbo.tbl_movie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GROUP BY release, title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ORDER BY release DESC; --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최근순</a:t>
            </a:r>
            <a:endParaRPr lang="ko-KR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786050" y="3194670"/>
            <a:ext cx="192882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다중 그룹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2942" y="2000246"/>
            <a:ext cx="7751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rgbClr val="00B050"/>
                </a:solidFill>
              </a:rPr>
              <a:t>-- </a:t>
            </a:r>
            <a:r>
              <a:rPr lang="en-US" altLang="ko-KR" sz="1200" dirty="0" smtClean="0">
                <a:solidFill>
                  <a:srgbClr val="00B050"/>
                </a:solidFill>
              </a:rPr>
              <a:t>Q5) </a:t>
            </a:r>
            <a:r>
              <a:rPr lang="ko-KR" altLang="en-US" sz="1200" dirty="0" smtClean="0">
                <a:solidFill>
                  <a:srgbClr val="00B050"/>
                </a:solidFill>
              </a:rPr>
              <a:t>다중 </a:t>
            </a:r>
            <a:r>
              <a:rPr lang="ko-KR" altLang="en-US" sz="1200" dirty="0" smtClean="0">
                <a:solidFill>
                  <a:srgbClr val="00B050"/>
                </a:solidFill>
              </a:rPr>
              <a:t>그룹은 왜 사용하지</a:t>
            </a:r>
            <a:r>
              <a:rPr lang="en-US" altLang="ko-KR" sz="1200" dirty="0" smtClean="0">
                <a:solidFill>
                  <a:srgbClr val="00B050"/>
                </a:solidFill>
              </a:rPr>
              <a:t>???</a:t>
            </a:r>
            <a:endParaRPr lang="ko-KR" altLang="en-US" sz="12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rgbClr val="00B050"/>
                </a:solidFill>
              </a:rPr>
              <a:t>-- </a:t>
            </a:r>
            <a:r>
              <a:rPr lang="ko-KR" altLang="en-US" sz="1200" dirty="0" smtClean="0">
                <a:solidFill>
                  <a:srgbClr val="00B050"/>
                </a:solidFill>
              </a:rPr>
              <a:t>다중 </a:t>
            </a:r>
            <a:r>
              <a:rPr lang="ko-KR" altLang="en-US" sz="1200" dirty="0" err="1" smtClean="0">
                <a:solidFill>
                  <a:srgbClr val="00B050"/>
                </a:solidFill>
              </a:rPr>
              <a:t>그룹시</a:t>
            </a:r>
            <a:r>
              <a:rPr lang="ko-KR" altLang="en-US" sz="1200" dirty="0" smtClean="0">
                <a:solidFill>
                  <a:srgbClr val="00B050"/>
                </a:solidFill>
              </a:rPr>
              <a:t> 카운트 사용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rgbClr val="00B050"/>
                </a:solidFill>
              </a:rPr>
              <a:t>-- (</a:t>
            </a:r>
            <a:r>
              <a:rPr lang="ko-KR" altLang="en-US" sz="1200" dirty="0" smtClean="0">
                <a:solidFill>
                  <a:srgbClr val="00B050"/>
                </a:solidFill>
              </a:rPr>
              <a:t>잠깐 생각</a:t>
            </a:r>
            <a:r>
              <a:rPr lang="en-US" altLang="ko-KR" sz="1200" dirty="0" smtClean="0">
                <a:solidFill>
                  <a:srgbClr val="00B050"/>
                </a:solidFill>
              </a:rPr>
              <a:t>) </a:t>
            </a:r>
            <a:r>
              <a:rPr lang="ko-KR" altLang="en-US" sz="1200" dirty="0" smtClean="0">
                <a:solidFill>
                  <a:srgbClr val="00B050"/>
                </a:solidFill>
              </a:rPr>
              <a:t>다중 그룹화시켜 카운트를 </a:t>
            </a:r>
            <a:r>
              <a:rPr lang="ko-KR" altLang="en-US" sz="1200" dirty="0" err="1" smtClean="0">
                <a:solidFill>
                  <a:srgbClr val="00B050"/>
                </a:solidFill>
              </a:rPr>
              <a:t>쓴다는건데</a:t>
            </a:r>
            <a:r>
              <a:rPr lang="ko-KR" altLang="en-US" sz="1200" dirty="0" smtClean="0">
                <a:solidFill>
                  <a:srgbClr val="00B050"/>
                </a:solidFill>
              </a:rPr>
              <a:t> 이건 왜 하지</a:t>
            </a:r>
            <a:r>
              <a:rPr lang="en-US" altLang="ko-KR" sz="1200" dirty="0" smtClean="0">
                <a:solidFill>
                  <a:srgbClr val="00B050"/>
                </a:solidFill>
              </a:rPr>
              <a:t>???</a:t>
            </a:r>
          </a:p>
          <a:p>
            <a:pPr>
              <a:lnSpc>
                <a:spcPct val="150000"/>
              </a:lnSpc>
            </a:pPr>
            <a:endParaRPr lang="ko-KR" altLang="en-US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SELECT release '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개봉년도</a:t>
            </a:r>
            <a:r>
              <a:rPr lang="en-US" altLang="ko-KR" sz="1200" dirty="0" smtClean="0">
                <a:solidFill>
                  <a:schemeClr val="bg1"/>
                </a:solidFill>
              </a:rPr>
              <a:t>',</a:t>
            </a:r>
            <a:r>
              <a:rPr lang="ko-KR" altLang="en-US" sz="1200" dirty="0" smtClean="0">
                <a:solidFill>
                  <a:schemeClr val="bg1"/>
                </a:solidFill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</a:rPr>
              <a:t>genre '</a:t>
            </a:r>
            <a:r>
              <a:rPr lang="ko-KR" altLang="en-US" sz="1200" dirty="0" smtClean="0">
                <a:solidFill>
                  <a:schemeClr val="bg1"/>
                </a:solidFill>
              </a:rPr>
              <a:t>영화장르</a:t>
            </a:r>
            <a:r>
              <a:rPr lang="en-US" altLang="ko-KR" sz="1200" dirty="0" smtClean="0">
                <a:solidFill>
                  <a:schemeClr val="bg1"/>
                </a:solidFill>
              </a:rPr>
              <a:t>',</a:t>
            </a:r>
            <a:r>
              <a:rPr lang="ko-KR" altLang="en-US" sz="1200" dirty="0" smtClean="0">
                <a:solidFill>
                  <a:schemeClr val="bg1"/>
                </a:solidFill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</a:rPr>
              <a:t>COUNT(*)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FROM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dbo.tbl_movie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GROUP </a:t>
            </a:r>
            <a:r>
              <a:rPr lang="en-US" altLang="ko-KR" sz="1200" dirty="0" smtClean="0">
                <a:solidFill>
                  <a:schemeClr val="bg1"/>
                </a:solidFill>
              </a:rPr>
              <a:t>BY release, genre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	ORDER </a:t>
            </a:r>
            <a:r>
              <a:rPr lang="en-US" altLang="ko-KR" sz="1200" dirty="0" smtClean="0">
                <a:solidFill>
                  <a:schemeClr val="bg1"/>
                </a:solidFill>
              </a:rPr>
              <a:t>BY release DESC; --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최근순</a:t>
            </a:r>
            <a:endParaRPr lang="ko-KR" altLang="en-US" sz="1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685800" y="42861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다중 그룹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2942" y="2000246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rgbClr val="00B050"/>
                </a:solidFill>
              </a:rPr>
              <a:t>-- </a:t>
            </a:r>
            <a:r>
              <a:rPr lang="en-US" altLang="ko-KR" sz="1200" dirty="0" smtClean="0">
                <a:solidFill>
                  <a:srgbClr val="00B050"/>
                </a:solidFill>
              </a:rPr>
              <a:t>Q6</a:t>
            </a:r>
            <a:r>
              <a:rPr lang="en-US" altLang="ko-KR" sz="1200" dirty="0" smtClean="0">
                <a:solidFill>
                  <a:srgbClr val="00B050"/>
                </a:solidFill>
              </a:rPr>
              <a:t>) </a:t>
            </a:r>
            <a:r>
              <a:rPr lang="ko-KR" altLang="en-US" sz="1200" dirty="0" smtClean="0">
                <a:solidFill>
                  <a:srgbClr val="00B050"/>
                </a:solidFill>
              </a:rPr>
              <a:t>영화</a:t>
            </a:r>
            <a:r>
              <a:rPr lang="en-US" altLang="ko-KR" sz="1200" dirty="0" smtClean="0">
                <a:solidFill>
                  <a:srgbClr val="00B050"/>
                </a:solidFill>
              </a:rPr>
              <a:t>, </a:t>
            </a:r>
            <a:r>
              <a:rPr lang="ko-KR" altLang="en-US" sz="1200" dirty="0" smtClean="0">
                <a:solidFill>
                  <a:srgbClr val="00B050"/>
                </a:solidFill>
              </a:rPr>
              <a:t>음악 두 테이블에서 가수와 감독을 겸직하는 사람의 이름과 곡명을 출력하시오</a:t>
            </a:r>
            <a:r>
              <a:rPr lang="en-US" altLang="ko-KR" sz="1200" dirty="0" smtClean="0">
                <a:solidFill>
                  <a:srgbClr val="00B050"/>
                </a:solidFill>
              </a:rPr>
              <a:t>.</a:t>
            </a:r>
            <a:endParaRPr lang="ko-KR" altLang="en-US" sz="12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12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SELECT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a.director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b.title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FROM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dbo.tbl_movie</a:t>
            </a:r>
            <a:r>
              <a:rPr lang="en-US" altLang="ko-KR" sz="1200" dirty="0" smtClean="0">
                <a:solidFill>
                  <a:schemeClr val="bg1"/>
                </a:solidFill>
              </a:rPr>
              <a:t> a,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dbo.tbl_music</a:t>
            </a:r>
            <a:r>
              <a:rPr lang="en-US" altLang="ko-KR" sz="1200" dirty="0" smtClean="0">
                <a:solidFill>
                  <a:schemeClr val="bg1"/>
                </a:solidFill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</a:rPr>
              <a:t>b	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WHERE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a.director</a:t>
            </a:r>
            <a:r>
              <a:rPr lang="en-US" altLang="ko-KR" sz="1200" dirty="0" smtClean="0">
                <a:solidFill>
                  <a:schemeClr val="bg1"/>
                </a:solidFill>
              </a:rPr>
              <a:t> =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b.singer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bg1"/>
                </a:solidFill>
              </a:rPr>
              <a:t>			ORDER </a:t>
            </a:r>
            <a:r>
              <a:rPr lang="en-US" altLang="ko-KR" sz="1200" dirty="0" smtClean="0">
                <a:solidFill>
                  <a:schemeClr val="bg1"/>
                </a:solidFill>
              </a:rPr>
              <a:t>BY director</a:t>
            </a:r>
            <a:endParaRPr lang="ko-KR" altLang="en-US" sz="1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인증 모드 정리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처음 사용자나 초보자의 경우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Windows </a:t>
            </a:r>
            <a:r>
              <a:rPr lang="ko-KR" altLang="en-US" dirty="0" smtClean="0">
                <a:solidFill>
                  <a:schemeClr val="bg1"/>
                </a:solidFill>
              </a:rPr>
              <a:t>인증 모드로 사용할 것을 권장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Windows </a:t>
            </a:r>
            <a:r>
              <a:rPr lang="ko-KR" altLang="en-US" dirty="0" smtClean="0">
                <a:solidFill>
                  <a:schemeClr val="bg1"/>
                </a:solidFill>
              </a:rPr>
              <a:t>사용자 </a:t>
            </a:r>
            <a:r>
              <a:rPr lang="en-US" altLang="ko-KR" dirty="0" smtClean="0">
                <a:solidFill>
                  <a:schemeClr val="bg1"/>
                </a:solidFill>
              </a:rPr>
              <a:t>ID</a:t>
            </a:r>
            <a:r>
              <a:rPr lang="ko-KR" altLang="en-US" dirty="0" smtClean="0">
                <a:solidFill>
                  <a:schemeClr val="bg1"/>
                </a:solidFill>
              </a:rPr>
              <a:t>는 가급적 관리자 권한이 있는걸로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또는 관리자그룹에 속한 </a:t>
            </a:r>
            <a:r>
              <a:rPr lang="en-US" altLang="ko-KR" dirty="0" smtClean="0">
                <a:solidFill>
                  <a:schemeClr val="bg1"/>
                </a:solidFill>
              </a:rPr>
              <a:t>ID</a:t>
            </a:r>
            <a:r>
              <a:rPr lang="ko-KR" altLang="en-US" dirty="0" smtClean="0">
                <a:solidFill>
                  <a:schemeClr val="bg1"/>
                </a:solidFill>
              </a:rPr>
              <a:t>로 사용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모드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변경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추후 혼합 모드로 변경도 가능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설치 폴더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C:\Program Files\Microsoft SQL Server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특별히 변경하지 않았다면 위 폴더에 설치된다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C:\Program Files (x86)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혼동하지 말자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C:\Program Files\Microsoft SQL Server\MSSQL13.MSSQLSERVER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설치된 </a:t>
            </a:r>
            <a:r>
              <a:rPr lang="ko-KR" altLang="en-US" dirty="0" err="1" smtClean="0">
                <a:solidFill>
                  <a:schemeClr val="bg1"/>
                </a:solidFill>
              </a:rPr>
              <a:t>인스턴스명을</a:t>
            </a:r>
            <a:r>
              <a:rPr lang="ko-KR" altLang="en-US" dirty="0" smtClean="0">
                <a:solidFill>
                  <a:schemeClr val="bg1"/>
                </a:solidFill>
              </a:rPr>
              <a:t> 확인하면 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설치 폴더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C:\Program Files\Microsoft SQL Server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- 80, 90, 100 .. </a:t>
            </a:r>
            <a:r>
              <a:rPr lang="ko-KR" altLang="en-US" dirty="0" smtClean="0">
                <a:solidFill>
                  <a:schemeClr val="bg1"/>
                </a:solidFill>
              </a:rPr>
              <a:t>등의 폴더는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기존 버전과의 호환성을 위해서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존재하는 폴더들이다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그림 4" descr="a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2357436"/>
            <a:ext cx="1638300" cy="1685925"/>
          </a:xfrm>
          <a:prstGeom prst="rect">
            <a:avLst/>
          </a:prstGeom>
        </p:spPr>
      </p:pic>
      <p:cxnSp>
        <p:nvCxnSpPr>
          <p:cNvPr id="7" name="직선 화살표 연결선 6"/>
          <p:cNvCxnSpPr/>
          <p:nvPr/>
        </p:nvCxnSpPr>
        <p:spPr>
          <a:xfrm rot="5400000" flipH="1" flipV="1">
            <a:off x="6357950" y="1928808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735445" y="1544922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</a:rPr>
              <a:t>2000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cxnSp>
        <p:nvCxnSpPr>
          <p:cNvPr id="10" name="직선 화살표 연결선 9"/>
          <p:cNvCxnSpPr/>
          <p:nvPr/>
        </p:nvCxnSpPr>
        <p:spPr>
          <a:xfrm rot="10800000" flipV="1">
            <a:off x="5572132" y="3286131"/>
            <a:ext cx="714380" cy="6572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14942" y="3929072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</a:rPr>
              <a:t>2016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설치 폴더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130 </a:t>
            </a:r>
            <a:r>
              <a:rPr lang="ko-KR" altLang="en-US" dirty="0" smtClean="0">
                <a:solidFill>
                  <a:schemeClr val="bg1"/>
                </a:solidFill>
              </a:rPr>
              <a:t>폴더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참고만 하면 된다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COM </a:t>
            </a:r>
            <a:r>
              <a:rPr lang="ko-KR" altLang="en-US" dirty="0" smtClean="0">
                <a:solidFill>
                  <a:schemeClr val="bg1"/>
                </a:solidFill>
              </a:rPr>
              <a:t>개체 파일</a:t>
            </a:r>
            <a:r>
              <a:rPr lang="en-US" altLang="ko-KR" dirty="0" smtClean="0">
                <a:solidFill>
                  <a:schemeClr val="bg1"/>
                </a:solidFill>
              </a:rPr>
              <a:t>(COM)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보안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인증 관련 파일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en-US" altLang="ko-KR" dirty="0" err="1" smtClean="0">
                <a:solidFill>
                  <a:schemeClr val="bg1"/>
                </a:solidFill>
              </a:rPr>
              <a:t>KeyFile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소프트웨어 개발 라이브러리</a:t>
            </a:r>
            <a:r>
              <a:rPr lang="en-US" altLang="ko-KR" dirty="0" smtClean="0">
                <a:solidFill>
                  <a:schemeClr val="bg1"/>
                </a:solidFill>
              </a:rPr>
              <a:t>(SDK)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설치 관련 도움말</a:t>
            </a:r>
            <a:r>
              <a:rPr lang="en-US" altLang="ko-KR" dirty="0" smtClean="0">
                <a:solidFill>
                  <a:schemeClr val="bg1"/>
                </a:solidFill>
              </a:rPr>
              <a:t>(Setup Bootstrap)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공유 구성 요소</a:t>
            </a:r>
            <a:r>
              <a:rPr lang="en-US" altLang="ko-KR" dirty="0" smtClean="0">
                <a:solidFill>
                  <a:schemeClr val="bg1"/>
                </a:solidFill>
              </a:rPr>
              <a:t>(Shared)</a:t>
            </a:r>
          </a:p>
        </p:txBody>
      </p:sp>
      <p:pic>
        <p:nvPicPr>
          <p:cNvPr id="9" name="그림 8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2571750"/>
            <a:ext cx="11620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설치 폴더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C:\Program Files\Microsoft SQL Server\MSSQL13.MSSQLSERVER\MSSQL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백업시</a:t>
            </a:r>
            <a:r>
              <a:rPr lang="ko-KR" altLang="en-US" sz="1200" dirty="0" smtClean="0">
                <a:solidFill>
                  <a:schemeClr val="bg1"/>
                </a:solidFill>
              </a:rPr>
              <a:t> 기본으로 지정되는 폴더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ko-KR" altLang="en-US" sz="1200" dirty="0" smtClean="0">
                <a:solidFill>
                  <a:schemeClr val="bg1"/>
                </a:solidFill>
              </a:rPr>
              <a:t>변경가능</a:t>
            </a:r>
            <a:r>
              <a:rPr lang="en-US" altLang="ko-KR" sz="1200" dirty="0" smtClean="0">
                <a:solidFill>
                  <a:schemeClr val="bg1"/>
                </a:solidFill>
              </a:rPr>
              <a:t>)(Backup) </a:t>
            </a:r>
            <a:r>
              <a:rPr lang="ko-KR" altLang="en-US" sz="1200" dirty="0" smtClean="0">
                <a:solidFill>
                  <a:schemeClr val="bg1"/>
                </a:solidFill>
              </a:rPr>
              <a:t>★</a:t>
            </a:r>
            <a:r>
              <a:rPr lang="en-US" altLang="ko-KR" sz="1200" dirty="0" smtClean="0">
                <a:solidFill>
                  <a:schemeClr val="bg1"/>
                </a:solidFill>
              </a:rPr>
              <a:t/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ko-KR" altLang="en-US" sz="1200" dirty="0" smtClean="0">
                <a:solidFill>
                  <a:schemeClr val="bg1"/>
                </a:solidFill>
              </a:rPr>
              <a:t>실행과 관련된 </a:t>
            </a:r>
            <a:r>
              <a:rPr lang="en-US" altLang="ko-KR" sz="1200" dirty="0" smtClean="0">
                <a:solidFill>
                  <a:schemeClr val="bg1"/>
                </a:solidFill>
              </a:rPr>
              <a:t>DLL </a:t>
            </a:r>
            <a:r>
              <a:rPr lang="ko-KR" altLang="en-US" sz="1200" dirty="0" smtClean="0">
                <a:solidFill>
                  <a:schemeClr val="bg1"/>
                </a:solidFill>
              </a:rPr>
              <a:t>파일 및 각종 리소스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Binn</a:t>
            </a:r>
            <a:r>
              <a:rPr lang="en-US" altLang="ko-KR" sz="1200" dirty="0" smtClean="0">
                <a:solidFill>
                  <a:schemeClr val="bg1"/>
                </a:solidFill>
              </a:rPr>
              <a:t>)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ko-KR" altLang="en-US" sz="1200" dirty="0" smtClean="0">
                <a:solidFill>
                  <a:schemeClr val="bg1"/>
                </a:solidFill>
              </a:rPr>
              <a:t>데이터 파일 및 로그 파일이 생성</a:t>
            </a:r>
            <a:r>
              <a:rPr lang="en-US" altLang="ko-KR" sz="1200" dirty="0" smtClean="0">
                <a:solidFill>
                  <a:schemeClr val="bg1"/>
                </a:solidFill>
              </a:rPr>
              <a:t>(DATA) </a:t>
            </a:r>
            <a:r>
              <a:rPr lang="ko-KR" altLang="en-US" sz="1200" dirty="0" smtClean="0">
                <a:solidFill>
                  <a:schemeClr val="bg1"/>
                </a:solidFill>
              </a:rPr>
              <a:t>★ ★ ★ </a:t>
            </a:r>
            <a:r>
              <a:rPr lang="en-US" altLang="ko-KR" sz="1200" dirty="0" smtClean="0">
                <a:solidFill>
                  <a:schemeClr val="bg1"/>
                </a:solidFill>
              </a:rPr>
              <a:t/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en-US" altLang="ko-KR" sz="1200" dirty="0" err="1" smtClean="0">
                <a:solidFill>
                  <a:schemeClr val="bg1"/>
                </a:solidFill>
              </a:rPr>
              <a:t>FullText</a:t>
            </a:r>
            <a:r>
              <a:rPr lang="en-US" altLang="ko-KR" sz="1200" dirty="0" smtClean="0">
                <a:solidFill>
                  <a:schemeClr val="bg1"/>
                </a:solidFill>
              </a:rPr>
              <a:t> </a:t>
            </a:r>
            <a:r>
              <a:rPr lang="ko-KR" altLang="en-US" sz="1200" dirty="0" smtClean="0">
                <a:solidFill>
                  <a:schemeClr val="bg1"/>
                </a:solidFill>
              </a:rPr>
              <a:t>관련 파일</a:t>
            </a:r>
            <a:r>
              <a:rPr lang="en-US" altLang="ko-KR" sz="1200" dirty="0" smtClean="0">
                <a:solidFill>
                  <a:schemeClr val="bg1"/>
                </a:solidFill>
              </a:rPr>
              <a:t>(FTDATA)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ko-KR" altLang="en-US" sz="1200" dirty="0" smtClean="0">
                <a:solidFill>
                  <a:schemeClr val="bg1"/>
                </a:solidFill>
              </a:rPr>
              <a:t>설치 관련 파일</a:t>
            </a:r>
            <a:r>
              <a:rPr lang="en-US" altLang="ko-KR" sz="1200" dirty="0" smtClean="0">
                <a:solidFill>
                  <a:schemeClr val="bg1"/>
                </a:solidFill>
              </a:rPr>
              <a:t>(Install)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ko-KR" altLang="en-US" sz="1200" dirty="0" smtClean="0">
                <a:solidFill>
                  <a:schemeClr val="bg1"/>
                </a:solidFill>
              </a:rPr>
              <a:t>예약된 작업 파일</a:t>
            </a:r>
            <a:r>
              <a:rPr lang="en-US" altLang="ko-KR" sz="1200" dirty="0" smtClean="0">
                <a:solidFill>
                  <a:schemeClr val="bg1"/>
                </a:solidFill>
              </a:rPr>
              <a:t>(JOBS)</a:t>
            </a:r>
            <a:br>
              <a:rPr lang="en-US" altLang="ko-KR" sz="1200" dirty="0" smtClean="0">
                <a:solidFill>
                  <a:schemeClr val="bg1"/>
                </a:solidFill>
              </a:rPr>
            </a:br>
            <a:r>
              <a:rPr lang="en-US" altLang="ko-KR" sz="1200" dirty="0" smtClean="0">
                <a:solidFill>
                  <a:schemeClr val="bg1"/>
                </a:solidFill>
              </a:rPr>
              <a:t>-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운영시</a:t>
            </a:r>
            <a:r>
              <a:rPr lang="ko-KR" altLang="en-US" sz="1200" dirty="0" smtClean="0">
                <a:solidFill>
                  <a:schemeClr val="bg1"/>
                </a:solidFill>
              </a:rPr>
              <a:t> 각종 오류 관련 로그가 기록</a:t>
            </a:r>
            <a:r>
              <a:rPr lang="en-US" altLang="ko-KR" sz="1200" dirty="0" smtClean="0">
                <a:solidFill>
                  <a:schemeClr val="bg1"/>
                </a:solidFill>
              </a:rPr>
              <a:t>(Log) </a:t>
            </a:r>
            <a:r>
              <a:rPr lang="ko-KR" altLang="en-US" sz="1200" dirty="0" smtClean="0">
                <a:solidFill>
                  <a:schemeClr val="bg1"/>
                </a:solidFill>
              </a:rPr>
              <a:t>★</a:t>
            </a:r>
            <a:endParaRPr lang="en-US" altLang="ko-KR" sz="1200" dirty="0" smtClean="0">
              <a:solidFill>
                <a:schemeClr val="bg1"/>
              </a:solidFill>
            </a:endParaRPr>
          </a:p>
        </p:txBody>
      </p:sp>
      <p:pic>
        <p:nvPicPr>
          <p:cNvPr id="5" name="그림 4" descr="cc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697" y="2643188"/>
            <a:ext cx="79057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Sample DB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학습을 위해서 무료로 제공되는 샘플 예제 데이터베이스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Pubs, Adventure Works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SQL Server 2005 </a:t>
            </a:r>
            <a:r>
              <a:rPr lang="ko-KR" altLang="en-US" dirty="0" smtClean="0">
                <a:solidFill>
                  <a:schemeClr val="bg1"/>
                </a:solidFill>
              </a:rPr>
              <a:t>이전까지는 설치와 동시에 샘플 예제도 설치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그러나 이후 버전 </a:t>
            </a:r>
            <a:r>
              <a:rPr lang="ko-KR" altLang="en-US" dirty="0" err="1" smtClean="0">
                <a:solidFill>
                  <a:schemeClr val="bg1"/>
                </a:solidFill>
              </a:rPr>
              <a:t>부터는</a:t>
            </a:r>
            <a:r>
              <a:rPr lang="ko-KR" altLang="en-US" dirty="0" smtClean="0">
                <a:solidFill>
                  <a:schemeClr val="bg1"/>
                </a:solidFill>
              </a:rPr>
              <a:t> 별도로 샘플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를 다운받아 설치해야 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설치시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주의사항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특별히 없다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( </a:t>
            </a:r>
            <a:r>
              <a:rPr lang="ko-KR" altLang="en-US" dirty="0" smtClean="0">
                <a:solidFill>
                  <a:schemeClr val="bg1"/>
                </a:solidFill>
              </a:rPr>
              <a:t>대다수 </a:t>
            </a:r>
            <a:r>
              <a:rPr lang="en-US" altLang="ko-KR" dirty="0" smtClean="0">
                <a:solidFill>
                  <a:schemeClr val="bg1"/>
                </a:solidFill>
              </a:rPr>
              <a:t>MS </a:t>
            </a:r>
            <a:r>
              <a:rPr lang="ko-KR" altLang="en-US" dirty="0" smtClean="0">
                <a:solidFill>
                  <a:schemeClr val="bg1"/>
                </a:solidFill>
              </a:rPr>
              <a:t>제품의 설치가 큰 트러블 없이 잘 설치된다 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기본 값 그대로 클릭해 가면서 설치해도 무난하다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그럼에도 불구하고</a:t>
            </a:r>
            <a:r>
              <a:rPr lang="en-US" altLang="ko-KR" dirty="0" smtClean="0">
                <a:solidFill>
                  <a:schemeClr val="bg1"/>
                </a:solidFill>
              </a:rPr>
              <a:t>.. </a:t>
            </a:r>
            <a:r>
              <a:rPr lang="ko-KR" altLang="en-US" dirty="0" smtClean="0">
                <a:solidFill>
                  <a:schemeClr val="bg1"/>
                </a:solidFill>
              </a:rPr>
              <a:t>처음 설치해보는 사용자나 처음 공부하는 초보자에게는 어려울 수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Sample DB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Pubs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책 판매와 출판에 대한 가상의 출판 예제 </a:t>
            </a:r>
            <a:r>
              <a:rPr lang="en-US" altLang="ko-KR" dirty="0" smtClean="0">
                <a:solidFill>
                  <a:schemeClr val="bg1"/>
                </a:solidFill>
              </a:rPr>
              <a:t>DB.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</a:rPr>
              <a:t>오래전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</a:rPr>
              <a:t>부터</a:t>
            </a:r>
            <a:r>
              <a:rPr lang="ko-KR" altLang="en-US" dirty="0" smtClean="0">
                <a:solidFill>
                  <a:schemeClr val="bg1"/>
                </a:solidFill>
              </a:rPr>
              <a:t> 기본적으로 제공되는 샘플 데이터베이스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데이터의 양이 작은 예제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라 학습용으로 좋음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instpubs.sql </a:t>
            </a:r>
            <a:r>
              <a:rPr lang="ko-KR" altLang="en-US" dirty="0" smtClean="0">
                <a:solidFill>
                  <a:schemeClr val="bg1"/>
                </a:solidFill>
              </a:rPr>
              <a:t>형태로 제공하므로 </a:t>
            </a:r>
            <a:r>
              <a:rPr lang="en-US" altLang="ko-KR" dirty="0" err="1" smtClean="0">
                <a:solidFill>
                  <a:schemeClr val="bg1"/>
                </a:solidFill>
              </a:rPr>
              <a:t>sqlcmd</a:t>
            </a:r>
            <a:r>
              <a:rPr lang="ko-KR" altLang="en-US" dirty="0" smtClean="0">
                <a:solidFill>
                  <a:schemeClr val="bg1"/>
                </a:solidFill>
              </a:rPr>
              <a:t>를 사용하여 인스톨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처음 학습자가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를 생성해보는 과정을 배울 수 있어 좋음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Sample DB 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Adventure Works 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자전거 회사에 대한 샘플 </a:t>
            </a:r>
            <a:r>
              <a:rPr lang="en-US" altLang="ko-KR" dirty="0" smtClean="0">
                <a:solidFill>
                  <a:schemeClr val="bg1"/>
                </a:solidFill>
              </a:rPr>
              <a:t>DB.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최근에 제공되는 샘플 예제 데이터베이스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이 샘플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도 버전이 있고 버전명칭</a:t>
            </a:r>
            <a:r>
              <a:rPr lang="en-US" altLang="ko-KR" dirty="0" smtClean="0">
                <a:solidFill>
                  <a:schemeClr val="bg1"/>
                </a:solidFill>
              </a:rPr>
              <a:t>(CTP)</a:t>
            </a:r>
            <a:r>
              <a:rPr lang="ko-KR" altLang="en-US" dirty="0" smtClean="0">
                <a:solidFill>
                  <a:schemeClr val="bg1"/>
                </a:solidFill>
              </a:rPr>
              <a:t>이 붙기도 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en-US" altLang="ko-KR" dirty="0" err="1" smtClean="0">
                <a:solidFill>
                  <a:schemeClr val="bg1"/>
                </a:solidFill>
              </a:rPr>
              <a:t>bak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파일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형태로 제공하므로 다운 후 </a:t>
            </a:r>
            <a:r>
              <a:rPr lang="ko-KR" altLang="en-US" dirty="0" err="1" smtClean="0">
                <a:solidFill>
                  <a:schemeClr val="bg1"/>
                </a:solidFill>
              </a:rPr>
              <a:t>임포트</a:t>
            </a:r>
            <a:r>
              <a:rPr lang="ko-KR" altLang="en-US" dirty="0" smtClean="0">
                <a:solidFill>
                  <a:schemeClr val="bg1"/>
                </a:solidFill>
              </a:rPr>
              <a:t> 시켜 생성한다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데이터 양이 기존 </a:t>
            </a:r>
            <a:r>
              <a:rPr lang="en-US" altLang="ko-KR" dirty="0" smtClean="0">
                <a:solidFill>
                  <a:schemeClr val="bg1"/>
                </a:solidFill>
              </a:rPr>
              <a:t>Pubs</a:t>
            </a:r>
            <a:r>
              <a:rPr lang="ko-KR" altLang="en-US" dirty="0" smtClean="0">
                <a:solidFill>
                  <a:schemeClr val="bg1"/>
                </a:solidFill>
              </a:rPr>
              <a:t>에 비해서 훨씬 더 많아졌다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Sample DB 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4652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자체 </a:t>
            </a:r>
            <a:r>
              <a:rPr lang="en-US" altLang="ko-KR" dirty="0" smtClean="0">
                <a:solidFill>
                  <a:schemeClr val="bg1"/>
                </a:solidFill>
              </a:rPr>
              <a:t>DB 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간단한 쿼리 설명을 위한 경우 직접 쿼리로 데이터를 입력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일반적인 도서의 저자나 강의를 하는 강사들은</a:t>
            </a:r>
            <a:r>
              <a:rPr lang="en-US" altLang="ko-KR" dirty="0" smtClean="0">
                <a:solidFill>
                  <a:schemeClr val="bg1"/>
                </a:solidFill>
              </a:rPr>
              <a:t>?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위 </a:t>
            </a:r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r>
              <a:rPr lang="ko-KR" altLang="en-US" dirty="0" smtClean="0">
                <a:solidFill>
                  <a:schemeClr val="bg1"/>
                </a:solidFill>
              </a:rPr>
              <a:t>가지 </a:t>
            </a:r>
            <a:r>
              <a:rPr lang="ko-KR" altLang="en-US" dirty="0" err="1" smtClean="0">
                <a:solidFill>
                  <a:schemeClr val="bg1"/>
                </a:solidFill>
              </a:rPr>
              <a:t>형태중</a:t>
            </a:r>
            <a:r>
              <a:rPr lang="ko-KR" altLang="en-US" dirty="0" smtClean="0">
                <a:solidFill>
                  <a:schemeClr val="bg1"/>
                </a:solidFill>
              </a:rPr>
              <a:t> 하나의 형태를 사용해서 진행한다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보통은 무료로 제공되는 샘플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를 사용한다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그러나 정해진 것은 없고 저자나 강사에 따라서 다 다르다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2857488" y="1714494"/>
            <a:ext cx="2286016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Database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학습 가이드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9628" y="3013213"/>
            <a:ext cx="441146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tx1"/>
                </a:solidFill>
              </a:rPr>
              <a:t>설치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3013213"/>
            <a:ext cx="441146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tx1"/>
                </a:solidFill>
              </a:rPr>
              <a:t>접속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2000246"/>
            <a:ext cx="1571636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데이터베이스 생성</a:t>
            </a:r>
            <a:endParaRPr lang="ko-KR" alt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3214678" y="2539843"/>
            <a:ext cx="1571636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테이블 구축</a:t>
            </a:r>
            <a:endParaRPr lang="ko-KR" alt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3214678" y="3039909"/>
            <a:ext cx="1571636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1000" smtClean="0"/>
              <a:t>쿼리 입력</a:t>
            </a:r>
            <a:endParaRPr lang="ko-KR" altLang="en-US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3214678" y="3539975"/>
            <a:ext cx="1571636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쿼리 수정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삭제</a:t>
            </a:r>
            <a:endParaRPr lang="ko-KR" altLang="en-US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3214678" y="4040041"/>
            <a:ext cx="1571636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쿼리 조회</a:t>
            </a:r>
            <a:endParaRPr lang="ko-KR" altLang="en-US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7000892" y="2254091"/>
            <a:ext cx="1571636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DB </a:t>
            </a:r>
            <a:r>
              <a:rPr lang="ko-KR" altLang="en-US" sz="1000" dirty="0" smtClean="0"/>
              <a:t>운영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관리</a:t>
            </a:r>
            <a:r>
              <a:rPr lang="en-US" altLang="ko-KR" sz="1000" dirty="0" smtClean="0"/>
              <a:t>(DBA)</a:t>
            </a:r>
            <a:endParaRPr lang="ko-KR" alt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5786446" y="3058468"/>
            <a:ext cx="2000264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DB </a:t>
            </a:r>
            <a:r>
              <a:rPr lang="ko-KR" altLang="en-US" sz="1000" dirty="0" smtClean="0"/>
              <a:t>응용 프로그램 개발</a:t>
            </a:r>
            <a:endParaRPr lang="ko-KR" altLang="en-US" sz="1000" dirty="0"/>
          </a:p>
        </p:txBody>
      </p:sp>
      <p:sp>
        <p:nvSpPr>
          <p:cNvPr id="17" name="TextBox 16"/>
          <p:cNvSpPr txBox="1"/>
          <p:nvPr/>
        </p:nvSpPr>
        <p:spPr>
          <a:xfrm>
            <a:off x="5786446" y="3539975"/>
            <a:ext cx="2000264" cy="2462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DB </a:t>
            </a:r>
            <a:r>
              <a:rPr lang="ko-KR" altLang="en-US" sz="1000" dirty="0" smtClean="0"/>
              <a:t>연동 </a:t>
            </a:r>
            <a:r>
              <a:rPr lang="ko-KR" altLang="en-US" sz="1000" dirty="0" err="1" smtClean="0"/>
              <a:t>웹서비스</a:t>
            </a:r>
            <a:endParaRPr lang="ko-KR" alt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란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?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</a:rPr>
              <a:t>란</a:t>
            </a:r>
            <a:r>
              <a:rPr lang="en-US" altLang="ko-KR" dirty="0" smtClean="0">
                <a:solidFill>
                  <a:schemeClr val="bg1"/>
                </a:solidFill>
              </a:rPr>
              <a:t>?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en-US" altLang="ko-KR" dirty="0" err="1" smtClean="0">
                <a:solidFill>
                  <a:schemeClr val="bg1"/>
                </a:solidFill>
              </a:rPr>
              <a:t>DataBase</a:t>
            </a:r>
            <a:r>
              <a:rPr lang="en-US" altLang="ko-KR" dirty="0" smtClean="0">
                <a:solidFill>
                  <a:schemeClr val="bg1"/>
                </a:solidFill>
              </a:rPr>
              <a:t> Management System</a:t>
            </a:r>
            <a:r>
              <a:rPr lang="ko-KR" altLang="en-US" dirty="0" smtClean="0">
                <a:solidFill>
                  <a:schemeClr val="bg1"/>
                </a:solidFill>
              </a:rPr>
              <a:t>의 약자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한마디로 데이터를 저장하고 관리하게 해주는 소프트웨어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	- SQL Server, Oracle, </a:t>
            </a:r>
            <a:r>
              <a:rPr lang="en-US" altLang="ko-KR" dirty="0" err="1" smtClean="0">
                <a:solidFill>
                  <a:schemeClr val="bg1"/>
                </a:solidFill>
              </a:rPr>
              <a:t>MySQL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등등</a:t>
            </a:r>
            <a:r>
              <a:rPr lang="en-US" altLang="ko-KR" dirty="0" smtClean="0">
                <a:solidFill>
                  <a:schemeClr val="bg1"/>
                </a:solidFill>
              </a:rPr>
              <a:t>..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</a:rPr>
              <a:t>에 대한 정의를 학문적으로 파면 밑도 끝도 없다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600" dirty="0" smtClean="0">
                <a:solidFill>
                  <a:schemeClr val="bg1"/>
                </a:solidFill>
              </a:rPr>
              <a:t>따라서</a:t>
            </a:r>
            <a:r>
              <a:rPr lang="en-US" altLang="ko-KR" sz="1600" dirty="0" smtClean="0">
                <a:solidFill>
                  <a:schemeClr val="bg1"/>
                </a:solidFill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</a:rPr>
              <a:t>데이터</a:t>
            </a:r>
            <a:r>
              <a:rPr lang="en-US" altLang="ko-KR" sz="1600" dirty="0" smtClean="0">
                <a:solidFill>
                  <a:schemeClr val="bg1"/>
                </a:solidFill>
              </a:rPr>
              <a:t>(</a:t>
            </a:r>
            <a:r>
              <a:rPr lang="ko-KR" altLang="en-US" sz="1600" dirty="0" smtClean="0">
                <a:solidFill>
                  <a:schemeClr val="bg1"/>
                </a:solidFill>
              </a:rPr>
              <a:t>테이블 구조</a:t>
            </a:r>
            <a:r>
              <a:rPr lang="en-US" altLang="ko-KR" sz="1600" dirty="0" smtClean="0">
                <a:solidFill>
                  <a:schemeClr val="bg1"/>
                </a:solidFill>
              </a:rPr>
              <a:t>)</a:t>
            </a:r>
            <a:r>
              <a:rPr lang="ko-KR" altLang="en-US" sz="1600" dirty="0" smtClean="0">
                <a:solidFill>
                  <a:schemeClr val="bg1"/>
                </a:solidFill>
              </a:rPr>
              <a:t>를 저장하는 저장소 프로그램</a:t>
            </a:r>
            <a:r>
              <a:rPr lang="en-US" altLang="ko-KR" sz="1600" dirty="0" smtClean="0">
                <a:solidFill>
                  <a:schemeClr val="bg1"/>
                </a:solidFill>
              </a:rPr>
              <a:t> </a:t>
            </a:r>
            <a:r>
              <a:rPr lang="ko-KR" altLang="en-US" sz="1600" dirty="0" smtClean="0">
                <a:solidFill>
                  <a:schemeClr val="bg1"/>
                </a:solidFill>
              </a:rPr>
              <a:t>정도로</a:t>
            </a:r>
            <a:r>
              <a:rPr lang="en-US" altLang="ko-KR" sz="1600" dirty="0" smtClean="0">
                <a:solidFill>
                  <a:schemeClr val="bg1"/>
                </a:solidFill>
              </a:rPr>
              <a:t> </a:t>
            </a:r>
            <a:r>
              <a:rPr lang="ko-KR" altLang="en-US" sz="1600" dirty="0" smtClean="0">
                <a:solidFill>
                  <a:schemeClr val="bg1"/>
                </a:solidFill>
              </a:rPr>
              <a:t>생각하자</a:t>
            </a:r>
            <a:r>
              <a:rPr lang="en-US" altLang="ko-KR" sz="16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Database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란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?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데이터베이스란 하나의 캐비닛이다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사전적 의미 </a:t>
            </a:r>
            <a:r>
              <a:rPr lang="en-US" altLang="ko-KR" dirty="0" smtClean="0">
                <a:solidFill>
                  <a:schemeClr val="bg1"/>
                </a:solidFill>
              </a:rPr>
              <a:t>: cabinet (n)</a:t>
            </a:r>
            <a:r>
              <a:rPr lang="ko-KR" altLang="en-US" dirty="0" smtClean="0">
                <a:solidFill>
                  <a:schemeClr val="bg1"/>
                </a:solidFill>
              </a:rPr>
              <a:t>보관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서랍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</a:rPr>
              <a:t>장</a:t>
            </a:r>
            <a:r>
              <a:rPr lang="en-US" altLang="ko-KR" dirty="0" smtClean="0">
                <a:solidFill>
                  <a:schemeClr val="bg1"/>
                </a:solidFill>
              </a:rPr>
              <a:t>; (n)</a:t>
            </a:r>
            <a:r>
              <a:rPr lang="ko-KR" altLang="en-US" dirty="0" smtClean="0">
                <a:solidFill>
                  <a:schemeClr val="bg1"/>
                </a:solidFill>
              </a:rPr>
              <a:t>내각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Why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캐비닛이 필요하지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?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31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예전에는 종이를 보관하기 위해서</a:t>
            </a:r>
            <a:r>
              <a:rPr lang="en-US" altLang="ko-KR" dirty="0" smtClean="0">
                <a:solidFill>
                  <a:schemeClr val="bg1"/>
                </a:solidFill>
              </a:rPr>
              <a:t>..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예</a:t>
            </a:r>
            <a:r>
              <a:rPr lang="en-US" altLang="ko-KR" dirty="0" smtClean="0">
                <a:solidFill>
                  <a:schemeClr val="bg1"/>
                </a:solidFill>
              </a:rPr>
              <a:t>) </a:t>
            </a:r>
            <a:r>
              <a:rPr lang="ko-KR" altLang="en-US" dirty="0" smtClean="0">
                <a:solidFill>
                  <a:schemeClr val="bg1"/>
                </a:solidFill>
              </a:rPr>
              <a:t>각종 서류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문서들</a:t>
            </a:r>
            <a:r>
              <a:rPr lang="en-US" altLang="ko-KR" dirty="0" smtClean="0">
                <a:solidFill>
                  <a:schemeClr val="bg1"/>
                </a:solidFill>
              </a:rPr>
              <a:t>..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현재에는 자료를 보관하기 위해서</a:t>
            </a:r>
            <a:r>
              <a:rPr lang="en-US" altLang="ko-KR" dirty="0" smtClean="0">
                <a:solidFill>
                  <a:schemeClr val="bg1"/>
                </a:solidFill>
              </a:rPr>
              <a:t>..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예</a:t>
            </a:r>
            <a:r>
              <a:rPr lang="en-US" altLang="ko-KR" dirty="0" smtClean="0">
                <a:solidFill>
                  <a:schemeClr val="bg1"/>
                </a:solidFill>
              </a:rPr>
              <a:t>) </a:t>
            </a:r>
            <a:r>
              <a:rPr lang="ko-KR" altLang="en-US" dirty="0" smtClean="0">
                <a:solidFill>
                  <a:schemeClr val="bg1"/>
                </a:solidFill>
              </a:rPr>
              <a:t>자료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곧 </a:t>
            </a:r>
            <a:r>
              <a:rPr lang="ko-KR" altLang="en-US" dirty="0" smtClean="0">
                <a:solidFill>
                  <a:schemeClr val="bg1"/>
                </a:solidFill>
              </a:rPr>
              <a:t>데이터를 보관</a:t>
            </a:r>
            <a:r>
              <a:rPr lang="en-US" altLang="ko-KR" dirty="0" smtClean="0">
                <a:solidFill>
                  <a:schemeClr val="bg1"/>
                </a:solidFill>
              </a:rPr>
              <a:t>/</a:t>
            </a:r>
            <a:r>
              <a:rPr lang="ko-KR" altLang="en-US" dirty="0" smtClean="0">
                <a:solidFill>
                  <a:schemeClr val="bg1"/>
                </a:solidFill>
              </a:rPr>
              <a:t>저장하기 위해서</a:t>
            </a:r>
            <a:r>
              <a:rPr lang="en-US" altLang="ko-KR" dirty="0" smtClean="0">
                <a:solidFill>
                  <a:schemeClr val="bg1"/>
                </a:solidFill>
              </a:rPr>
              <a:t>..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사무실의 수많은 문서와 서류를 생각해보자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가 없던 시절에는 캐비닛으로 정리하였지만 지금은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로 정리한다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많이 만들 수 있는가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?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캐비닛도 </a:t>
            </a:r>
            <a:r>
              <a:rPr lang="ko-KR" altLang="en-US" dirty="0" err="1" smtClean="0">
                <a:solidFill>
                  <a:schemeClr val="bg1"/>
                </a:solidFill>
              </a:rPr>
              <a:t>여러개를</a:t>
            </a:r>
            <a:r>
              <a:rPr lang="ko-KR" altLang="en-US" dirty="0" smtClean="0">
                <a:solidFill>
                  <a:schemeClr val="bg1"/>
                </a:solidFill>
              </a:rPr>
              <a:t> 살 수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병원의 경우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환자 캐비닛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의사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직원</a:t>
            </a:r>
            <a:r>
              <a:rPr lang="en-US" altLang="ko-KR" dirty="0" smtClean="0">
                <a:solidFill>
                  <a:schemeClr val="bg1"/>
                </a:solidFill>
              </a:rPr>
              <a:t>) </a:t>
            </a:r>
            <a:r>
              <a:rPr lang="ko-KR" altLang="en-US" dirty="0" smtClean="0">
                <a:solidFill>
                  <a:schemeClr val="bg1"/>
                </a:solidFill>
              </a:rPr>
              <a:t>캐비닛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과 캐비닛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진찰 캐비닛 등등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따라서</a:t>
            </a:r>
            <a:r>
              <a:rPr lang="en-US" altLang="ko-KR" dirty="0" smtClean="0">
                <a:solidFill>
                  <a:schemeClr val="bg1"/>
                </a:solidFill>
              </a:rPr>
              <a:t>, DBMS S/W</a:t>
            </a:r>
            <a:r>
              <a:rPr lang="ko-KR" altLang="en-US" dirty="0" smtClean="0">
                <a:solidFill>
                  <a:schemeClr val="bg1"/>
                </a:solidFill>
              </a:rPr>
              <a:t>내에서 데이터베이스를 여러개 만들 수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에서의 데이터베이스란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?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데이터를 저장하는 저장소이다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고유이름을 가져야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구체적으로는 </a:t>
            </a:r>
            <a:r>
              <a:rPr lang="ko-KR" altLang="en-US" dirty="0" smtClean="0">
                <a:solidFill>
                  <a:srgbClr val="FF0000"/>
                </a:solidFill>
              </a:rPr>
              <a:t>테이블</a:t>
            </a:r>
            <a:r>
              <a:rPr lang="ko-KR" altLang="en-US" dirty="0" smtClean="0">
                <a:solidFill>
                  <a:schemeClr val="bg1"/>
                </a:solidFill>
              </a:rPr>
              <a:t> 구조의 데이터가 저장되는 저장소이다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보통 원통형 모양으로 표시한다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rgbClr val="FF0000"/>
                </a:solidFill>
              </a:rPr>
              <a:t>테이블</a:t>
            </a:r>
            <a:r>
              <a:rPr lang="ko-KR" altLang="en-US" dirty="0" smtClean="0">
                <a:solidFill>
                  <a:schemeClr val="bg1"/>
                </a:solidFill>
              </a:rPr>
              <a:t>은 </a:t>
            </a:r>
            <a:r>
              <a:rPr lang="ko-KR" altLang="en-US" dirty="0" smtClean="0">
                <a:solidFill>
                  <a:srgbClr val="FF0000"/>
                </a:solidFill>
              </a:rPr>
              <a:t>열</a:t>
            </a:r>
            <a:r>
              <a:rPr lang="ko-KR" altLang="en-US" dirty="0" smtClean="0">
                <a:solidFill>
                  <a:schemeClr val="bg1"/>
                </a:solidFill>
              </a:rPr>
              <a:t>과 </a:t>
            </a:r>
            <a:r>
              <a:rPr lang="ko-KR" altLang="en-US" dirty="0" smtClean="0">
                <a:solidFill>
                  <a:srgbClr val="FF0000"/>
                </a:solidFill>
              </a:rPr>
              <a:t>행</a:t>
            </a:r>
            <a:r>
              <a:rPr lang="ko-KR" altLang="en-US" dirty="0" smtClean="0">
                <a:solidFill>
                  <a:schemeClr val="bg1"/>
                </a:solidFill>
              </a:rPr>
              <a:t>의 구조로 이뤄진 자료형태다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rgbClr val="FF0000"/>
                </a:solidFill>
              </a:rPr>
              <a:t>테이블</a:t>
            </a:r>
            <a:r>
              <a:rPr lang="ko-KR" altLang="en-US" dirty="0" smtClean="0">
                <a:solidFill>
                  <a:schemeClr val="bg1"/>
                </a:solidFill>
              </a:rPr>
              <a:t>은 </a:t>
            </a:r>
            <a:r>
              <a:rPr lang="en-US" altLang="ko-KR" dirty="0" smtClean="0">
                <a:solidFill>
                  <a:schemeClr val="bg1"/>
                </a:solidFill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</a:rPr>
              <a:t>의 가장 핵심이다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왜 테이블이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의 핵심인가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?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환자 </a:t>
            </a:r>
            <a:r>
              <a:rPr lang="ko-KR" altLang="en-US" dirty="0" err="1" smtClean="0">
                <a:solidFill>
                  <a:schemeClr val="bg1"/>
                </a:solidFill>
              </a:rPr>
              <a:t>한명의</a:t>
            </a:r>
            <a:r>
              <a:rPr lang="ko-KR" altLang="en-US" dirty="0" smtClean="0">
                <a:solidFill>
                  <a:schemeClr val="bg1"/>
                </a:solidFill>
              </a:rPr>
              <a:t> 정보는 하나만 있는 것이 아니다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환자이름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환자성별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환자병명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나이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주소 등등</a:t>
            </a:r>
            <a:r>
              <a:rPr lang="en-US" altLang="ko-KR" dirty="0" smtClean="0">
                <a:solidFill>
                  <a:schemeClr val="bg1"/>
                </a:solidFill>
              </a:rPr>
              <a:t>..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따라서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err="1" smtClean="0">
                <a:solidFill>
                  <a:schemeClr val="bg1"/>
                </a:solidFill>
              </a:rPr>
              <a:t>여러개의</a:t>
            </a:r>
            <a:r>
              <a:rPr lang="ko-KR" altLang="en-US" dirty="0" smtClean="0">
                <a:solidFill>
                  <a:schemeClr val="bg1"/>
                </a:solidFill>
              </a:rPr>
              <a:t> 정보로 나뉜 환자의 정보를 저장해야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그 방법이 바로 테이블 형태의 자료구조이다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쉽게 말해 </a:t>
            </a:r>
            <a:r>
              <a:rPr lang="en-US" altLang="ko-KR" dirty="0" smtClean="0">
                <a:solidFill>
                  <a:schemeClr val="bg1"/>
                </a:solidFill>
              </a:rPr>
              <a:t>‘</a:t>
            </a:r>
            <a:r>
              <a:rPr lang="ko-KR" altLang="en-US" dirty="0" smtClean="0">
                <a:solidFill>
                  <a:schemeClr val="bg1"/>
                </a:solidFill>
              </a:rPr>
              <a:t>표</a:t>
            </a:r>
            <a:r>
              <a:rPr lang="en-US" altLang="ko-KR" dirty="0" smtClean="0">
                <a:solidFill>
                  <a:schemeClr val="bg1"/>
                </a:solidFill>
              </a:rPr>
              <a:t>' </a:t>
            </a:r>
            <a:r>
              <a:rPr lang="ko-KR" altLang="en-US" dirty="0" smtClean="0">
                <a:solidFill>
                  <a:schemeClr val="bg1"/>
                </a:solidFill>
              </a:rPr>
              <a:t>형태를 생각하면 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캐비닛이 데이터베이스라면 서랍장 </a:t>
            </a:r>
            <a:r>
              <a:rPr lang="ko-KR" altLang="en-US" dirty="0" err="1" smtClean="0">
                <a:solidFill>
                  <a:schemeClr val="bg1"/>
                </a:solidFill>
              </a:rPr>
              <a:t>한칸은</a:t>
            </a:r>
            <a:r>
              <a:rPr lang="ko-KR" altLang="en-US" dirty="0" smtClean="0">
                <a:solidFill>
                  <a:schemeClr val="bg1"/>
                </a:solidFill>
              </a:rPr>
              <a:t> 곧 테이블이 될 수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설치시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주의사항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기본은 윈도우 </a:t>
            </a:r>
            <a:r>
              <a:rPr lang="en-US" altLang="ko-KR" dirty="0" smtClean="0">
                <a:solidFill>
                  <a:schemeClr val="bg1"/>
                </a:solidFill>
              </a:rPr>
              <a:t>pc</a:t>
            </a:r>
            <a:r>
              <a:rPr lang="ko-KR" altLang="en-US" dirty="0" smtClean="0">
                <a:solidFill>
                  <a:schemeClr val="bg1"/>
                </a:solidFill>
              </a:rPr>
              <a:t>에서 한글 </a:t>
            </a:r>
            <a:r>
              <a:rPr lang="en-US" altLang="ko-KR" dirty="0" smtClean="0">
                <a:solidFill>
                  <a:schemeClr val="bg1"/>
                </a:solidFill>
              </a:rPr>
              <a:t>or </a:t>
            </a:r>
            <a:r>
              <a:rPr lang="ko-KR" altLang="en-US" dirty="0" smtClean="0">
                <a:solidFill>
                  <a:schemeClr val="bg1"/>
                </a:solidFill>
              </a:rPr>
              <a:t>워드 설치하듯이 하면 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이 경우의 설치를 </a:t>
            </a:r>
            <a:r>
              <a:rPr lang="en-US" altLang="ko-KR" u="sng" dirty="0" smtClean="0">
                <a:solidFill>
                  <a:schemeClr val="bg1"/>
                </a:solidFill>
              </a:rPr>
              <a:t>GUI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모드에서 설치한다고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반면 고급 사용자를 위한 </a:t>
            </a:r>
            <a:r>
              <a:rPr lang="ko-KR" altLang="en-US" u="sng" dirty="0" smtClean="0">
                <a:solidFill>
                  <a:schemeClr val="bg1"/>
                </a:solidFill>
              </a:rPr>
              <a:t>명령어</a:t>
            </a:r>
            <a:r>
              <a:rPr lang="ko-KR" altLang="en-US" dirty="0" smtClean="0">
                <a:solidFill>
                  <a:schemeClr val="bg1"/>
                </a:solidFill>
              </a:rPr>
              <a:t> 모드에서의 설치도 지원한다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초보자의 경우 전자의 경우를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무조건 따라 설치한다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후자의 경우는 전문가 설치에 해당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5" name="그림 4" descr="a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2143122"/>
            <a:ext cx="4486275" cy="2228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77655" y="1253959"/>
            <a:ext cx="2852063" cy="24622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열</a:t>
            </a:r>
            <a:r>
              <a:rPr lang="en-US" altLang="ko-KR" sz="1000" dirty="0" smtClean="0">
                <a:solidFill>
                  <a:schemeClr val="bg1"/>
                </a:solidFill>
              </a:rPr>
              <a:t>(Column)</a:t>
            </a:r>
            <a:r>
              <a:rPr lang="ko-KR" altLang="en-US" sz="1000" dirty="0" smtClean="0">
                <a:solidFill>
                  <a:schemeClr val="bg1"/>
                </a:solidFill>
              </a:rPr>
              <a:t>과 행</a:t>
            </a:r>
            <a:r>
              <a:rPr lang="en-US" altLang="ko-KR" sz="1000" dirty="0" smtClean="0">
                <a:solidFill>
                  <a:schemeClr val="bg1"/>
                </a:solidFill>
              </a:rPr>
              <a:t>(row)</a:t>
            </a:r>
            <a:r>
              <a:rPr lang="ko-KR" altLang="en-US" sz="1000" dirty="0" smtClean="0">
                <a:solidFill>
                  <a:schemeClr val="bg1"/>
                </a:solidFill>
              </a:rPr>
              <a:t>에 대해서 헷갈리지 말자</a:t>
            </a:r>
            <a:endParaRPr lang="ko-KR" altLang="en-US" sz="1000" dirty="0"/>
          </a:p>
        </p:txBody>
      </p:sp>
      <p:cxnSp>
        <p:nvCxnSpPr>
          <p:cNvPr id="9" name="직선 화살표 연결선 8"/>
          <p:cNvCxnSpPr/>
          <p:nvPr/>
        </p:nvCxnSpPr>
        <p:spPr>
          <a:xfrm rot="5400000">
            <a:off x="5929322" y="1571618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71472" y="4611545"/>
            <a:ext cx="2544286" cy="24622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데이터베이스 </a:t>
            </a:r>
            <a:r>
              <a:rPr lang="ko-KR" altLang="en-US" sz="1000" smtClean="0">
                <a:solidFill>
                  <a:schemeClr val="bg1"/>
                </a:solidFill>
              </a:rPr>
              <a:t>안에 테이블을 생성하는 것</a:t>
            </a:r>
            <a:endParaRPr lang="ko-KR" altLang="en-US" sz="1000">
              <a:solidFill>
                <a:schemeClr val="bg1"/>
              </a:solidFill>
            </a:endParaRPr>
          </a:p>
        </p:txBody>
      </p:sp>
      <p:cxnSp>
        <p:nvCxnSpPr>
          <p:cNvPr id="12" name="직선 화살표 연결선 11"/>
          <p:cNvCxnSpPr/>
          <p:nvPr/>
        </p:nvCxnSpPr>
        <p:spPr>
          <a:xfrm flipV="1">
            <a:off x="1071538" y="3857634"/>
            <a:ext cx="121444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5" name="그림 4" descr="a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1928808"/>
            <a:ext cx="4486275" cy="2228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9322" y="885756"/>
            <a:ext cx="2919389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ko-KR" altLang="en-US" sz="1000" dirty="0" smtClean="0"/>
              <a:t>열</a:t>
            </a:r>
            <a:r>
              <a:rPr lang="en-US" altLang="ko-KR" sz="1000" dirty="0" smtClean="0"/>
              <a:t>(column)</a:t>
            </a:r>
            <a:r>
              <a:rPr lang="ko-KR" altLang="en-US" sz="1000" dirty="0" smtClean="0"/>
              <a:t>을 필드</a:t>
            </a:r>
            <a:r>
              <a:rPr lang="en-US" altLang="ko-KR" sz="1000" dirty="0" smtClean="0"/>
              <a:t>(field)</a:t>
            </a:r>
            <a:r>
              <a:rPr lang="ko-KR" altLang="en-US" sz="1000" dirty="0" smtClean="0"/>
              <a:t>라고도 부른다</a:t>
            </a:r>
            <a:r>
              <a:rPr lang="en-US" altLang="ko-KR" sz="1000" dirty="0" smtClean="0"/>
              <a:t>.</a:t>
            </a:r>
          </a:p>
          <a:p>
            <a:r>
              <a:rPr lang="ko-KR" altLang="en-US" sz="1000" dirty="0" smtClean="0"/>
              <a:t>각각의 열 이름은 중복되지 않고 고유해야 한다</a:t>
            </a:r>
            <a:r>
              <a:rPr lang="en-US" altLang="ko-KR" sz="1000" dirty="0" smtClean="0"/>
              <a:t>.</a:t>
            </a:r>
            <a:endParaRPr lang="ko-KR" altLang="en-US" sz="1000" dirty="0"/>
          </a:p>
        </p:txBody>
      </p:sp>
      <p:cxnSp>
        <p:nvCxnSpPr>
          <p:cNvPr id="9" name="직선 화살표 연결선 8"/>
          <p:cNvCxnSpPr/>
          <p:nvPr/>
        </p:nvCxnSpPr>
        <p:spPr>
          <a:xfrm rot="5400000">
            <a:off x="5929322" y="1357304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93281" y="4325793"/>
            <a:ext cx="8222123" cy="24622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행</a:t>
            </a:r>
            <a:r>
              <a:rPr lang="en-US" altLang="ko-KR" sz="1000" dirty="0" smtClean="0">
                <a:solidFill>
                  <a:schemeClr val="bg1"/>
                </a:solidFill>
              </a:rPr>
              <a:t>(row)</a:t>
            </a:r>
            <a:r>
              <a:rPr lang="ko-KR" altLang="en-US" sz="1000" dirty="0" smtClean="0">
                <a:solidFill>
                  <a:schemeClr val="bg1"/>
                </a:solidFill>
              </a:rPr>
              <a:t>을 레코드</a:t>
            </a:r>
            <a:r>
              <a:rPr lang="en-US" altLang="ko-KR" sz="1000" dirty="0" smtClean="0">
                <a:solidFill>
                  <a:schemeClr val="bg1"/>
                </a:solidFill>
              </a:rPr>
              <a:t>(record)</a:t>
            </a:r>
            <a:r>
              <a:rPr lang="ko-KR" altLang="en-US" sz="1000" dirty="0" smtClean="0">
                <a:solidFill>
                  <a:schemeClr val="bg1"/>
                </a:solidFill>
              </a:rPr>
              <a:t>라고도 부른다</a:t>
            </a:r>
            <a:r>
              <a:rPr lang="en-US" altLang="ko-KR" sz="1000" dirty="0" smtClean="0">
                <a:solidFill>
                  <a:schemeClr val="bg1"/>
                </a:solidFill>
              </a:rPr>
              <a:t>. </a:t>
            </a:r>
            <a:r>
              <a:rPr lang="ko-KR" altLang="en-US" sz="1000" dirty="0" smtClean="0">
                <a:solidFill>
                  <a:schemeClr val="bg1"/>
                </a:solidFill>
              </a:rPr>
              <a:t>즉</a:t>
            </a:r>
            <a:r>
              <a:rPr lang="en-US" altLang="ko-KR" sz="1000" dirty="0" smtClean="0">
                <a:solidFill>
                  <a:schemeClr val="bg1"/>
                </a:solidFill>
              </a:rPr>
              <a:t>, </a:t>
            </a:r>
            <a:r>
              <a:rPr lang="ko-KR" altLang="en-US" sz="1000" dirty="0" smtClean="0">
                <a:solidFill>
                  <a:schemeClr val="bg1"/>
                </a:solidFill>
              </a:rPr>
              <a:t>하나의 실질적인 데이터이다</a:t>
            </a:r>
            <a:r>
              <a:rPr lang="en-US" altLang="ko-KR" sz="1000" dirty="0" smtClean="0">
                <a:solidFill>
                  <a:schemeClr val="bg1"/>
                </a:solidFill>
              </a:rPr>
              <a:t>. </a:t>
            </a:r>
            <a:r>
              <a:rPr lang="ko-KR" altLang="en-US" sz="1000" dirty="0" smtClean="0">
                <a:solidFill>
                  <a:schemeClr val="bg1"/>
                </a:solidFill>
              </a:rPr>
              <a:t>데이터가 몇 개인지는 곧 행</a:t>
            </a:r>
            <a:r>
              <a:rPr lang="en-US" altLang="ko-KR" sz="1000" dirty="0" smtClean="0">
                <a:solidFill>
                  <a:schemeClr val="bg1"/>
                </a:solidFill>
              </a:rPr>
              <a:t>(</a:t>
            </a:r>
            <a:r>
              <a:rPr lang="ko-KR" altLang="en-US" sz="1000" dirty="0" smtClean="0">
                <a:solidFill>
                  <a:schemeClr val="bg1"/>
                </a:solidFill>
              </a:rPr>
              <a:t>레코드</a:t>
            </a:r>
            <a:r>
              <a:rPr lang="en-US" altLang="ko-KR" sz="1000" dirty="0" smtClean="0">
                <a:solidFill>
                  <a:schemeClr val="bg1"/>
                </a:solidFill>
              </a:rPr>
              <a:t>)</a:t>
            </a:r>
            <a:r>
              <a:rPr lang="ko-KR" altLang="en-US" sz="1000" dirty="0" smtClean="0">
                <a:solidFill>
                  <a:schemeClr val="bg1"/>
                </a:solidFill>
              </a:rPr>
              <a:t>이 몇 개인지를 묻는 것과 같다</a:t>
            </a:r>
            <a:r>
              <a:rPr lang="en-US" altLang="ko-KR" sz="1000" dirty="0" smtClean="0">
                <a:solidFill>
                  <a:schemeClr val="bg1"/>
                </a:solidFill>
              </a:rPr>
              <a:t>.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cxnSp>
        <p:nvCxnSpPr>
          <p:cNvPr id="12" name="직선 화살표 연결선 11"/>
          <p:cNvCxnSpPr/>
          <p:nvPr/>
        </p:nvCxnSpPr>
        <p:spPr>
          <a:xfrm flipV="1">
            <a:off x="1071538" y="3643320"/>
            <a:ext cx="121444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5500694" y="1928808"/>
            <a:ext cx="714380" cy="2214578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2357422" y="3571882"/>
            <a:ext cx="4500594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관계형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데이터베이스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집합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</a:rPr>
              <a:t>관계형</a:t>
            </a:r>
            <a:r>
              <a:rPr lang="ko-KR" altLang="en-US" dirty="0" smtClean="0">
                <a:solidFill>
                  <a:schemeClr val="bg1"/>
                </a:solidFill>
              </a:rPr>
              <a:t> 데이터베이스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현재 가장 주류를 이루고 있는 데이터 모델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SQL Server, Oracle, </a:t>
            </a:r>
            <a:r>
              <a:rPr lang="en-US" altLang="ko-KR" dirty="0" err="1" smtClean="0">
                <a:solidFill>
                  <a:schemeClr val="bg1"/>
                </a:solidFill>
              </a:rPr>
              <a:t>MySQL</a:t>
            </a:r>
            <a:r>
              <a:rPr lang="en-US" altLang="ko-KR" dirty="0" smtClean="0">
                <a:solidFill>
                  <a:schemeClr val="bg1"/>
                </a:solidFill>
              </a:rPr>
              <a:t> ..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Table(</a:t>
            </a:r>
            <a:r>
              <a:rPr lang="ko-KR" altLang="en-US" dirty="0" smtClean="0">
                <a:solidFill>
                  <a:schemeClr val="bg1"/>
                </a:solidFill>
              </a:rPr>
              <a:t>표</a:t>
            </a:r>
            <a:r>
              <a:rPr lang="en-US" altLang="ko-KR" dirty="0" smtClean="0">
                <a:solidFill>
                  <a:schemeClr val="bg1"/>
                </a:solidFill>
              </a:rPr>
              <a:t>) </a:t>
            </a:r>
            <a:r>
              <a:rPr lang="ko-KR" altLang="en-US" dirty="0" smtClean="0">
                <a:solidFill>
                  <a:schemeClr val="bg1"/>
                </a:solidFill>
              </a:rPr>
              <a:t>기반으로 누구나 쉽게 이해할 수 있는 개념을 사용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여러 테이블간의 데이터 조작을 </a:t>
            </a:r>
            <a:r>
              <a:rPr lang="ko-KR" altLang="en-US" dirty="0" smtClean="0">
                <a:solidFill>
                  <a:srgbClr val="FF0000"/>
                </a:solidFill>
              </a:rPr>
              <a:t>집합의 개념</a:t>
            </a:r>
            <a:r>
              <a:rPr lang="ko-KR" altLang="en-US" dirty="0" smtClean="0">
                <a:solidFill>
                  <a:schemeClr val="bg1"/>
                </a:solidFill>
              </a:rPr>
              <a:t>으로 취급한다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그래서 고등학교 수학에서 </a:t>
            </a:r>
            <a:r>
              <a:rPr lang="en-US" altLang="ko-KR" dirty="0" smtClean="0">
                <a:solidFill>
                  <a:schemeClr val="bg1"/>
                </a:solidFill>
              </a:rPr>
              <a:t>“</a:t>
            </a:r>
            <a:r>
              <a:rPr lang="ko-KR" altLang="en-US" dirty="0" smtClean="0">
                <a:solidFill>
                  <a:srgbClr val="FF0000"/>
                </a:solidFill>
              </a:rPr>
              <a:t>집합</a:t>
            </a:r>
            <a:r>
              <a:rPr lang="en-US" altLang="ko-KR" dirty="0" smtClean="0">
                <a:solidFill>
                  <a:schemeClr val="bg1"/>
                </a:solidFill>
              </a:rPr>
              <a:t>” </a:t>
            </a:r>
            <a:r>
              <a:rPr lang="ko-KR" altLang="en-US" dirty="0" smtClean="0">
                <a:solidFill>
                  <a:schemeClr val="bg1"/>
                </a:solidFill>
              </a:rPr>
              <a:t>단원을 잘하면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가 쉽다라고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관계형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데이터베이스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집합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 연산자에 사용되는 영어 단어에 대해서 잘 외워두는 것이 좋다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집합의 개념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합집합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err="1" smtClean="0">
                <a:solidFill>
                  <a:schemeClr val="bg1"/>
                </a:solidFill>
              </a:rPr>
              <a:t>차집합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교집합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err="1" smtClean="0">
                <a:solidFill>
                  <a:schemeClr val="bg1"/>
                </a:solidFill>
              </a:rPr>
              <a:t>곱집합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</a:rPr>
              <a:t>프로젝션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err="1" smtClean="0">
                <a:solidFill>
                  <a:schemeClr val="bg1"/>
                </a:solidFill>
              </a:rPr>
              <a:t>셀렉션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조인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err="1" smtClean="0">
                <a:solidFill>
                  <a:schemeClr val="bg1"/>
                </a:solidFill>
              </a:rPr>
              <a:t>디비전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각각에서 사용되는 영어 단어 필수적으로 암기하기를 적극 권장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관계형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데이터베이스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집합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</a:rPr>
              <a:t>관계형</a:t>
            </a:r>
            <a:r>
              <a:rPr lang="ko-KR" altLang="en-US" dirty="0" smtClean="0">
                <a:solidFill>
                  <a:schemeClr val="bg1"/>
                </a:solidFill>
              </a:rPr>
              <a:t> 데이터베이스는 수학의 집합 연산을 기반으로 데이터를 조작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합집합</a:t>
            </a:r>
            <a:r>
              <a:rPr lang="en-US" altLang="ko-KR" dirty="0" smtClean="0">
                <a:solidFill>
                  <a:schemeClr val="bg1"/>
                </a:solidFill>
              </a:rPr>
              <a:t>(union), </a:t>
            </a:r>
            <a:r>
              <a:rPr lang="ko-KR" altLang="en-US" dirty="0" err="1" smtClean="0">
                <a:solidFill>
                  <a:schemeClr val="bg1"/>
                </a:solidFill>
              </a:rPr>
              <a:t>차집합</a:t>
            </a:r>
            <a:r>
              <a:rPr lang="en-US" altLang="ko-KR" dirty="0" smtClean="0">
                <a:solidFill>
                  <a:schemeClr val="bg1"/>
                </a:solidFill>
              </a:rPr>
              <a:t>(difference)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교집합</a:t>
            </a:r>
            <a:r>
              <a:rPr lang="en-US" altLang="ko-KR" dirty="0" smtClean="0">
                <a:solidFill>
                  <a:schemeClr val="bg1"/>
                </a:solidFill>
              </a:rPr>
              <a:t>(intersection), </a:t>
            </a:r>
            <a:r>
              <a:rPr lang="ko-KR" altLang="en-US" dirty="0" err="1" smtClean="0">
                <a:solidFill>
                  <a:schemeClr val="bg1"/>
                </a:solidFill>
              </a:rPr>
              <a:t>곱집합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en-US" altLang="ko-KR" dirty="0" err="1" smtClean="0">
                <a:solidFill>
                  <a:schemeClr val="bg1"/>
                </a:solidFill>
              </a:rPr>
              <a:t>cartesian</a:t>
            </a:r>
            <a:r>
              <a:rPr lang="en-US" altLang="ko-KR" dirty="0" smtClean="0">
                <a:solidFill>
                  <a:schemeClr val="bg1"/>
                </a:solidFill>
              </a:rPr>
              <a:t> product)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</a:rPr>
              <a:t>프로젝션</a:t>
            </a:r>
            <a:r>
              <a:rPr lang="en-US" altLang="ko-KR" dirty="0" smtClean="0">
                <a:solidFill>
                  <a:schemeClr val="bg1"/>
                </a:solidFill>
              </a:rPr>
              <a:t>(projection), </a:t>
            </a:r>
            <a:r>
              <a:rPr lang="ko-KR" altLang="en-US" dirty="0" err="1" smtClean="0">
                <a:solidFill>
                  <a:schemeClr val="bg1"/>
                </a:solidFill>
              </a:rPr>
              <a:t>셀렉션</a:t>
            </a:r>
            <a:r>
              <a:rPr lang="en-US" altLang="ko-KR" dirty="0" smtClean="0">
                <a:solidFill>
                  <a:schemeClr val="bg1"/>
                </a:solidFill>
              </a:rPr>
              <a:t>(selection)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조인</a:t>
            </a:r>
            <a:r>
              <a:rPr lang="en-US" altLang="ko-KR" dirty="0" smtClean="0">
                <a:solidFill>
                  <a:schemeClr val="bg1"/>
                </a:solidFill>
              </a:rPr>
              <a:t>(join), </a:t>
            </a:r>
            <a:r>
              <a:rPr lang="ko-KR" altLang="en-US" dirty="0" err="1" smtClean="0">
                <a:solidFill>
                  <a:schemeClr val="bg1"/>
                </a:solidFill>
              </a:rPr>
              <a:t>디비전</a:t>
            </a:r>
            <a:r>
              <a:rPr lang="en-US" altLang="ko-KR" dirty="0" smtClean="0">
                <a:solidFill>
                  <a:schemeClr val="bg1"/>
                </a:solidFill>
              </a:rPr>
              <a:t>(division)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785918" y="2500312"/>
            <a:ext cx="5286412" cy="785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화살표 연결선 6"/>
          <p:cNvCxnSpPr/>
          <p:nvPr/>
        </p:nvCxnSpPr>
        <p:spPr>
          <a:xfrm rot="5400000">
            <a:off x="6622365" y="1859719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158150" y="1647176"/>
            <a:ext cx="12715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>
                <a:solidFill>
                  <a:srgbClr val="FFC000"/>
                </a:solidFill>
              </a:rPr>
              <a:t>일반 집합 연산자</a:t>
            </a:r>
            <a:endParaRPr lang="ko-KR" altLang="en-US" sz="1100" dirty="0">
              <a:solidFill>
                <a:srgbClr val="FFC000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85918" y="3357568"/>
            <a:ext cx="4429156" cy="78581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화살표 연결선 10"/>
          <p:cNvCxnSpPr/>
          <p:nvPr/>
        </p:nvCxnSpPr>
        <p:spPr>
          <a:xfrm rot="10800000">
            <a:off x="6286512" y="4000510"/>
            <a:ext cx="71438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63782" y="4212565"/>
            <a:ext cx="15039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err="1" smtClean="0">
                <a:solidFill>
                  <a:srgbClr val="FFC000"/>
                </a:solidFill>
              </a:rPr>
              <a:t>관계형</a:t>
            </a:r>
            <a:r>
              <a:rPr lang="ko-KR" altLang="en-US" sz="1100" dirty="0" smtClean="0">
                <a:solidFill>
                  <a:srgbClr val="FFC000"/>
                </a:solidFill>
              </a:rPr>
              <a:t> 데이터베이스</a:t>
            </a:r>
            <a:r>
              <a:rPr lang="en-US" altLang="ko-KR" sz="1100" dirty="0" smtClean="0">
                <a:solidFill>
                  <a:srgbClr val="FFC000"/>
                </a:solidFill>
              </a:rPr>
              <a:t/>
            </a:r>
            <a:br>
              <a:rPr lang="en-US" altLang="ko-KR" sz="1100" dirty="0" smtClean="0">
                <a:solidFill>
                  <a:srgbClr val="FFC000"/>
                </a:solidFill>
              </a:rPr>
            </a:br>
            <a:r>
              <a:rPr lang="ko-KR" altLang="en-US" sz="1100" dirty="0" smtClean="0">
                <a:solidFill>
                  <a:srgbClr val="FFC000"/>
                </a:solidFill>
              </a:rPr>
              <a:t>고유 연산자</a:t>
            </a:r>
            <a:endParaRPr lang="ko-KR" altLang="en-US" sz="11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합집합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(union)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524000" y="2217747"/>
          <a:ext cx="1333488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사과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바나나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700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3309950" y="2214560"/>
          <a:ext cx="1333488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바나나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700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800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오른쪽 화살표 8"/>
          <p:cNvSpPr/>
          <p:nvPr/>
        </p:nvSpPr>
        <p:spPr>
          <a:xfrm>
            <a:off x="5072066" y="2643188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6453222" y="1928808"/>
          <a:ext cx="1333488" cy="1895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사과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바나나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700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800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92501" y="4143386"/>
            <a:ext cx="7322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합집합은 두 개의 테이블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표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</a:rPr>
              <a:t>에 들어있는 모든 레코드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행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</a:rPr>
              <a:t>를 출력한다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합집합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(union)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714480" y="2143122"/>
            <a:ext cx="3429024" cy="178595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3643306" y="2143122"/>
            <a:ext cx="3643338" cy="178595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143372" y="2786064"/>
            <a:ext cx="6078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바나나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참외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2786064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수박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사과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89344" y="2783805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배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귤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차집합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(difference)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642910" y="2217747"/>
          <a:ext cx="1333488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사과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바나나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700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2143108" y="2214560"/>
          <a:ext cx="1333488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바나나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700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800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오른쪽 화살표 8"/>
          <p:cNvSpPr/>
          <p:nvPr/>
        </p:nvSpPr>
        <p:spPr>
          <a:xfrm>
            <a:off x="4190976" y="2643188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87774" y="3925683"/>
            <a:ext cx="8350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solidFill>
                  <a:schemeClr val="bg1"/>
                </a:solidFill>
              </a:rPr>
              <a:t>차집합은</a:t>
            </a:r>
            <a:r>
              <a:rPr lang="ko-KR" altLang="en-US" dirty="0" smtClean="0">
                <a:solidFill>
                  <a:schemeClr val="bg1"/>
                </a:solidFill>
              </a:rPr>
              <a:t> 두 개의 테이블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표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</a:rPr>
              <a:t> 중에 어느 한 곳에만 들어있는 데이터를 출력한다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둘 중에 </a:t>
            </a:r>
            <a:r>
              <a:rPr lang="ko-KR" altLang="en-US" dirty="0" smtClean="0">
                <a:solidFill>
                  <a:srgbClr val="FFC000"/>
                </a:solidFill>
              </a:rPr>
              <a:t>어느 테이블</a:t>
            </a:r>
            <a:r>
              <a:rPr lang="en-US" altLang="ko-KR" dirty="0" smtClean="0">
                <a:solidFill>
                  <a:srgbClr val="FFC000"/>
                </a:solidFill>
              </a:rPr>
              <a:t>(</a:t>
            </a:r>
            <a:r>
              <a:rPr lang="ko-KR" altLang="en-US" dirty="0" smtClean="0">
                <a:solidFill>
                  <a:srgbClr val="FFC000"/>
                </a:solidFill>
              </a:rPr>
              <a:t>표</a:t>
            </a:r>
            <a:r>
              <a:rPr lang="en-US" altLang="ko-KR" dirty="0" smtClean="0">
                <a:solidFill>
                  <a:srgbClr val="FFC000"/>
                </a:solidFill>
              </a:rPr>
              <a:t>)</a:t>
            </a:r>
            <a:r>
              <a:rPr lang="ko-KR" altLang="en-US" dirty="0" smtClean="0">
                <a:solidFill>
                  <a:srgbClr val="FFC000"/>
                </a:solidFill>
              </a:rPr>
              <a:t>를 기준으로 잡느냐</a:t>
            </a:r>
            <a:r>
              <a:rPr lang="ko-KR" altLang="en-US" dirty="0" smtClean="0">
                <a:solidFill>
                  <a:schemeClr val="bg1"/>
                </a:solidFill>
              </a:rPr>
              <a:t>에 따라 결과가 달라진다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5524528" y="2217747"/>
          <a:ext cx="1333488" cy="812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사과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7024726" y="2214560"/>
          <a:ext cx="1333488" cy="812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800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2500298" y="2643188"/>
            <a:ext cx="78581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차집합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(difference)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714480" y="2143122"/>
            <a:ext cx="3429024" cy="178595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3643306" y="2143122"/>
            <a:ext cx="3643338" cy="178595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143372" y="2786064"/>
            <a:ext cx="6078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바나나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참외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2786064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수박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사과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89344" y="2783805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배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귤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cxnSp>
        <p:nvCxnSpPr>
          <p:cNvPr id="12" name="직선 화살표 연결선 11"/>
          <p:cNvCxnSpPr/>
          <p:nvPr/>
        </p:nvCxnSpPr>
        <p:spPr>
          <a:xfrm>
            <a:off x="928662" y="1571618"/>
            <a:ext cx="1500198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교집합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(intersection)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357290" y="2217747"/>
          <a:ext cx="1333488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사과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바나나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700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2857488" y="2214560"/>
          <a:ext cx="1333488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바나나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700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800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오른쪽 화살표 8"/>
          <p:cNvSpPr/>
          <p:nvPr/>
        </p:nvSpPr>
        <p:spPr>
          <a:xfrm>
            <a:off x="4905356" y="2643188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79844" y="4143386"/>
            <a:ext cx="8135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교집합은 두 개의 테이블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표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</a:rPr>
              <a:t> 모두에 공통적으로 들어있는 데이터를 나타낸다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6238908" y="2500312"/>
          <a:ext cx="1333488" cy="812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44"/>
                <a:gridCol w="666744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바나나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700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설치시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주의사항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요즘에는 </a:t>
            </a:r>
            <a:r>
              <a:rPr lang="ko-KR" altLang="en-US" dirty="0" err="1" smtClean="0">
                <a:solidFill>
                  <a:schemeClr val="bg1"/>
                </a:solidFill>
              </a:rPr>
              <a:t>클라우드</a:t>
            </a:r>
            <a:r>
              <a:rPr lang="ko-KR" altLang="en-US" dirty="0" smtClean="0">
                <a:solidFill>
                  <a:schemeClr val="bg1"/>
                </a:solidFill>
              </a:rPr>
              <a:t> 기반이라 </a:t>
            </a:r>
            <a:r>
              <a:rPr lang="ko-KR" altLang="en-US" dirty="0" err="1" smtClean="0">
                <a:solidFill>
                  <a:schemeClr val="bg1"/>
                </a:solidFill>
              </a:rPr>
              <a:t>호스트쪽에서</a:t>
            </a:r>
            <a:r>
              <a:rPr lang="ko-KR" altLang="en-US" dirty="0" smtClean="0">
                <a:solidFill>
                  <a:schemeClr val="bg1"/>
                </a:solidFill>
              </a:rPr>
              <a:t> 대부분 설치해준다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전체적인 설치 순서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1. SQL Server Package Download (GB)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2.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SQL Server Install with SP2 (2014 with SP3)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3. SSMS Install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4. Sample Database Install  Reboot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118652" y="2643188"/>
            <a:ext cx="64294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교집합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(intersection)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1714480" y="2143122"/>
            <a:ext cx="3429024" cy="178595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3643306" y="2143122"/>
            <a:ext cx="3643338" cy="178595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143372" y="2786064"/>
            <a:ext cx="6078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바나나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참외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2786064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수박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사과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89344" y="2783805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배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</a:rPr>
              <a:t>귤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cxnSp>
        <p:nvCxnSpPr>
          <p:cNvPr id="12" name="직선 화살표 연결선 11"/>
          <p:cNvCxnSpPr/>
          <p:nvPr/>
        </p:nvCxnSpPr>
        <p:spPr>
          <a:xfrm>
            <a:off x="2571736" y="1571618"/>
            <a:ext cx="1500198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곱집합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cartesian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product)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785786" y="2217747"/>
          <a:ext cx="1500197" cy="1083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  <a:gridCol w="544731"/>
                <a:gridCol w="45540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2910" y="3782807"/>
            <a:ext cx="4427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>
                <a:solidFill>
                  <a:schemeClr val="bg1"/>
                </a:solidFill>
              </a:rPr>
              <a:t>곱집합은</a:t>
            </a:r>
            <a:r>
              <a:rPr lang="ko-KR" altLang="en-US" dirty="0" smtClean="0">
                <a:solidFill>
                  <a:schemeClr val="bg1"/>
                </a:solidFill>
              </a:rPr>
              <a:t> 두 개의 테이블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표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</a:rPr>
              <a:t>을 조합하여 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만들 수 있는 모든 경우의 수를 나타낸다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2500299" y="2214560"/>
          <a:ext cx="1571635" cy="1083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3"/>
                <a:gridCol w="642942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원산지코드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 smtClean="0"/>
                        <a:t>나라명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프랑스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중국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호주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오른쪽 화살표 10"/>
          <p:cNvSpPr/>
          <p:nvPr/>
        </p:nvSpPr>
        <p:spPr>
          <a:xfrm>
            <a:off x="4572000" y="2571750"/>
            <a:ext cx="500066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5500694" y="1643056"/>
          <a:ext cx="3071833" cy="2708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507"/>
                <a:gridCol w="457507"/>
                <a:gridCol w="457507"/>
                <a:gridCol w="849656"/>
                <a:gridCol w="849656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원산지코드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 smtClean="0"/>
                        <a:t>나라명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프랑스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중국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호주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프랑스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중국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호주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프랑스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중국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호주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프로젝션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(projection)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2285984" y="2143122"/>
          <a:ext cx="1500197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  <a:gridCol w="544731"/>
                <a:gridCol w="45540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8596" y="3988368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solidFill>
                  <a:schemeClr val="bg1"/>
                </a:solidFill>
              </a:rPr>
              <a:t>프로젝션은</a:t>
            </a:r>
            <a:r>
              <a:rPr lang="ko-KR" altLang="en-US" dirty="0" smtClean="0">
                <a:solidFill>
                  <a:schemeClr val="bg1"/>
                </a:solidFill>
              </a:rPr>
              <a:t> 테이블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표</a:t>
            </a:r>
            <a:r>
              <a:rPr lang="en-US" altLang="ko-KR" dirty="0" smtClean="0">
                <a:solidFill>
                  <a:schemeClr val="bg1"/>
                </a:solidFill>
              </a:rPr>
              <a:t>) </a:t>
            </a:r>
            <a:r>
              <a:rPr lang="ko-KR" altLang="en-US" dirty="0" smtClean="0">
                <a:solidFill>
                  <a:schemeClr val="bg1"/>
                </a:solidFill>
              </a:rPr>
              <a:t>안의 특정 </a:t>
            </a:r>
            <a:r>
              <a:rPr lang="ko-KR" altLang="en-US" dirty="0" err="1" smtClean="0">
                <a:solidFill>
                  <a:schemeClr val="bg1"/>
                </a:solidFill>
              </a:rPr>
              <a:t>컬럼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열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</a:rPr>
              <a:t>을 출력해 내는 연산이다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5884657" y="2143122"/>
          <a:ext cx="544731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731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오른쪽 화살표 8"/>
          <p:cNvSpPr/>
          <p:nvPr/>
        </p:nvSpPr>
        <p:spPr>
          <a:xfrm>
            <a:off x="4572000" y="2571750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셀렉션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(selection)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2285984" y="2143122"/>
          <a:ext cx="1500197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  <a:gridCol w="544731"/>
                <a:gridCol w="45540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8596" y="3988368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 smtClean="0">
                <a:solidFill>
                  <a:schemeClr val="bg1"/>
                </a:solidFill>
              </a:rPr>
              <a:t>셀렉션은</a:t>
            </a:r>
            <a:r>
              <a:rPr lang="ko-KR" altLang="en-US" dirty="0" smtClean="0">
                <a:solidFill>
                  <a:schemeClr val="bg1"/>
                </a:solidFill>
              </a:rPr>
              <a:t> 테이블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표</a:t>
            </a:r>
            <a:r>
              <a:rPr lang="en-US" altLang="ko-KR" dirty="0" smtClean="0">
                <a:solidFill>
                  <a:schemeClr val="bg1"/>
                </a:solidFill>
              </a:rPr>
              <a:t>) </a:t>
            </a:r>
            <a:r>
              <a:rPr lang="ko-KR" altLang="en-US" dirty="0" smtClean="0">
                <a:solidFill>
                  <a:schemeClr val="bg1"/>
                </a:solidFill>
              </a:rPr>
              <a:t>안의 특정 행을 뽑아내는 연산이다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오른쪽 화살표 8"/>
          <p:cNvSpPr/>
          <p:nvPr/>
        </p:nvSpPr>
        <p:spPr>
          <a:xfrm>
            <a:off x="4572000" y="2571750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5929323" y="2402211"/>
          <a:ext cx="1500197" cy="812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  <a:gridCol w="544731"/>
                <a:gridCol w="45540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조인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(join) / </a:t>
            </a:r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디비전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(division)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224" y="3258457"/>
            <a:ext cx="75724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</a:rPr>
              <a:t>Join </a:t>
            </a:r>
            <a:r>
              <a:rPr lang="ko-KR" altLang="en-US" sz="1400" dirty="0" smtClean="0">
                <a:solidFill>
                  <a:schemeClr val="bg1"/>
                </a:solidFill>
              </a:rPr>
              <a:t>연산은 단어 그대로 테이블</a:t>
            </a: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</a:rPr>
              <a:t>표</a:t>
            </a:r>
            <a:r>
              <a:rPr lang="en-US" altLang="ko-KR" sz="1400" dirty="0" smtClean="0">
                <a:solidFill>
                  <a:schemeClr val="bg1"/>
                </a:solidFill>
              </a:rPr>
              <a:t>)</a:t>
            </a:r>
            <a:r>
              <a:rPr lang="ko-KR" altLang="en-US" sz="1400" dirty="0" smtClean="0">
                <a:solidFill>
                  <a:schemeClr val="bg1"/>
                </a:solidFill>
              </a:rPr>
              <a:t>를 연결하여 이어주는 것이다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공통 속성을 중심으로 두 표를 하나로 합쳐서 새로운 데이터 표로 생성해낸다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</a:rPr>
              <a:t>Division </a:t>
            </a:r>
            <a:r>
              <a:rPr lang="ko-KR" altLang="en-US" sz="1400" dirty="0" smtClean="0">
                <a:solidFill>
                  <a:schemeClr val="bg1"/>
                </a:solidFill>
              </a:rPr>
              <a:t>연산은 두 테이블의 특별한 포함 관계를 통해서 자료를 추출해내는 연산이다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두 연산은 종류와 방법이 많기 때문에 이론보다는 실습을 통해 확실히 이해하도록 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  <a:r>
              <a:rPr lang="ko-KR" altLang="en-US" sz="1400" dirty="0" smtClean="0">
                <a:solidFill>
                  <a:schemeClr val="bg1"/>
                </a:solidFill>
              </a:rPr>
              <a:t> </a:t>
            </a:r>
            <a:endParaRPr lang="en-US" altLang="ko-KR" sz="14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500166" y="1789119"/>
          <a:ext cx="1857388" cy="1083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579179"/>
                <a:gridCol w="563829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4572001" y="1789119"/>
          <a:ext cx="2928959" cy="1083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964"/>
                <a:gridCol w="772964"/>
                <a:gridCol w="772964"/>
                <a:gridCol w="610067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판매처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D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H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513778" y="1571618"/>
            <a:ext cx="9028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0" dirty="0" smtClean="0">
                <a:solidFill>
                  <a:srgbClr val="FFC000"/>
                </a:solidFill>
              </a:rPr>
              <a:t>+</a:t>
            </a:r>
            <a:endParaRPr lang="ko-KR" altLang="en-US" sz="8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조인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(join)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500166" y="1789119"/>
          <a:ext cx="1857388" cy="1083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579179"/>
                <a:gridCol w="563829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상품명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4572001" y="1789119"/>
          <a:ext cx="2928959" cy="1083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964"/>
                <a:gridCol w="772964"/>
                <a:gridCol w="772964"/>
                <a:gridCol w="610067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판매처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D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H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13778" y="1571618"/>
            <a:ext cx="9028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0" dirty="0" smtClean="0">
                <a:solidFill>
                  <a:srgbClr val="FFC000"/>
                </a:solidFill>
              </a:rPr>
              <a:t>+</a:t>
            </a:r>
            <a:endParaRPr lang="ko-KR" altLang="en-US" sz="8000" dirty="0">
              <a:solidFill>
                <a:srgbClr val="FFC000"/>
              </a:solidFill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500166" y="3244542"/>
          <a:ext cx="5026166" cy="1083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625"/>
                <a:gridCol w="974625"/>
                <a:gridCol w="769229"/>
                <a:gridCol w="769229"/>
                <a:gridCol w="769229"/>
                <a:gridCol w="769229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상품명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판매처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D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H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디비전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(Division)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928662" y="2143122"/>
          <a:ext cx="2286016" cy="1624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9237"/>
                <a:gridCol w="712836"/>
                <a:gridCol w="693943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판매처코드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 smtClean="0"/>
                        <a:t>판매처명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판매일자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1011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M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12/15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1011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M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2033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12/15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2055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L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12/22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S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12/27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4429123" y="2143122"/>
          <a:ext cx="1714512" cy="812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857256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판매처코드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err="1" smtClean="0"/>
                        <a:t>판매처명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1011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M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2033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</a:t>
                      </a:r>
                      <a:r>
                        <a:rPr lang="ko-KR" altLang="en-US" sz="1000" dirty="0" err="1" smtClean="0"/>
                        <a:t>마트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370900" y="2214560"/>
            <a:ext cx="9028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0" dirty="0" smtClean="0">
                <a:solidFill>
                  <a:srgbClr val="FFC000"/>
                </a:solidFill>
              </a:rPr>
              <a:t>÷</a:t>
            </a:r>
            <a:endParaRPr lang="ko-KR" altLang="en-US" sz="8000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613" y="1857370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>
                <a:solidFill>
                  <a:srgbClr val="FF0000"/>
                </a:solidFill>
              </a:rPr>
              <a:t>매출테이블</a:t>
            </a:r>
            <a:endParaRPr lang="ko-KR" altLang="en-US" sz="100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7686" y="1857370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rgbClr val="FF0000"/>
                </a:solidFill>
              </a:rPr>
              <a:t>판매처테이블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7286644" y="2143122"/>
          <a:ext cx="857256" cy="812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판매일자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12/15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기본키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(Primary Key)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500166" y="1789119"/>
          <a:ext cx="1857388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579179"/>
                <a:gridCol w="563829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8596" y="3438747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400" dirty="0" err="1" smtClean="0">
                <a:solidFill>
                  <a:schemeClr val="bg1"/>
                </a:solidFill>
              </a:rPr>
              <a:t>주키라고도</a:t>
            </a:r>
            <a:r>
              <a:rPr lang="ko-KR" altLang="en-US" sz="1400" dirty="0" smtClean="0">
                <a:solidFill>
                  <a:schemeClr val="bg1"/>
                </a:solidFill>
              </a:rPr>
              <a:t> 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고유한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식별값을</a:t>
            </a:r>
            <a:r>
              <a:rPr lang="ko-KR" altLang="en-US" sz="1400" dirty="0" smtClean="0">
                <a:solidFill>
                  <a:schemeClr val="bg1"/>
                </a:solidFill>
              </a:rPr>
              <a:t> 가질 수 있는 열을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기본키라고</a:t>
            </a:r>
            <a:r>
              <a:rPr lang="ko-KR" altLang="en-US" sz="1400" dirty="0" smtClean="0">
                <a:solidFill>
                  <a:schemeClr val="bg1"/>
                </a:solidFill>
              </a:rPr>
              <a:t> 부른다</a:t>
            </a:r>
            <a:r>
              <a:rPr lang="en-US" altLang="ko-KR" sz="1400" dirty="0" smtClean="0">
                <a:solidFill>
                  <a:schemeClr val="bg1"/>
                </a:solidFill>
              </a:rPr>
              <a:t>. </a:t>
            </a:r>
            <a:r>
              <a:rPr lang="ko-KR" altLang="en-US" sz="1400" dirty="0" smtClean="0">
                <a:solidFill>
                  <a:schemeClr val="bg1"/>
                </a:solidFill>
              </a:rPr>
              <a:t>당연히 중복되어서는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안된다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00B0F0"/>
                </a:solidFill>
              </a:rPr>
              <a:t>(</a:t>
            </a:r>
            <a:r>
              <a:rPr lang="ko-KR" altLang="en-US" sz="1400" dirty="0" smtClean="0">
                <a:solidFill>
                  <a:srgbClr val="00B0F0"/>
                </a:solidFill>
              </a:rPr>
              <a:t>문제</a:t>
            </a:r>
            <a:r>
              <a:rPr lang="en-US" altLang="ko-KR" sz="1400" dirty="0" smtClean="0">
                <a:solidFill>
                  <a:srgbClr val="00B0F0"/>
                </a:solidFill>
              </a:rPr>
              <a:t>) </a:t>
            </a:r>
            <a:r>
              <a:rPr lang="ko-KR" altLang="en-US" sz="1400" dirty="0" err="1" smtClean="0">
                <a:solidFill>
                  <a:srgbClr val="00B0F0"/>
                </a:solidFill>
              </a:rPr>
              <a:t>기본키가</a:t>
            </a:r>
            <a:r>
              <a:rPr lang="ko-KR" altLang="en-US" sz="1400" dirty="0" smtClean="0">
                <a:solidFill>
                  <a:srgbClr val="00B0F0"/>
                </a:solidFill>
              </a:rPr>
              <a:t> </a:t>
            </a:r>
            <a:r>
              <a:rPr lang="ko-KR" altLang="en-US" sz="1400" dirty="0" err="1" smtClean="0">
                <a:solidFill>
                  <a:srgbClr val="00B0F0"/>
                </a:solidFill>
              </a:rPr>
              <a:t>있어야하는</a:t>
            </a:r>
            <a:r>
              <a:rPr lang="ko-KR" altLang="en-US" sz="1400" dirty="0" smtClean="0">
                <a:solidFill>
                  <a:srgbClr val="00B0F0"/>
                </a:solidFill>
              </a:rPr>
              <a:t> 이유는</a:t>
            </a:r>
            <a:r>
              <a:rPr lang="en-US" altLang="ko-KR" sz="1400" dirty="0" smtClean="0">
                <a:solidFill>
                  <a:srgbClr val="00B0F0"/>
                </a:solidFill>
              </a:rPr>
              <a:t>? </a:t>
            </a:r>
            <a:r>
              <a:rPr lang="ko-KR" altLang="en-US" sz="1400" dirty="0" smtClean="0">
                <a:solidFill>
                  <a:srgbClr val="00B0F0"/>
                </a:solidFill>
              </a:rPr>
              <a:t>즉</a:t>
            </a:r>
            <a:r>
              <a:rPr lang="en-US" altLang="ko-KR" sz="1400" dirty="0" smtClean="0">
                <a:solidFill>
                  <a:srgbClr val="00B0F0"/>
                </a:solidFill>
              </a:rPr>
              <a:t>, </a:t>
            </a:r>
            <a:r>
              <a:rPr lang="ko-KR" altLang="en-US" sz="1400" dirty="0" smtClean="0">
                <a:solidFill>
                  <a:srgbClr val="00B0F0"/>
                </a:solidFill>
              </a:rPr>
              <a:t>필요한 이유가 무엇인지</a:t>
            </a:r>
            <a:r>
              <a:rPr lang="en-US" altLang="ko-KR" sz="1400" dirty="0" smtClean="0">
                <a:solidFill>
                  <a:srgbClr val="00B0F0"/>
                </a:solidFill>
              </a:rPr>
              <a:t> </a:t>
            </a:r>
            <a:r>
              <a:rPr lang="ko-KR" altLang="en-US" sz="1400" dirty="0" smtClean="0">
                <a:solidFill>
                  <a:srgbClr val="00B0F0"/>
                </a:solidFill>
              </a:rPr>
              <a:t>말하시오</a:t>
            </a:r>
            <a:r>
              <a:rPr lang="en-US" altLang="ko-KR" sz="1400" dirty="0" smtClean="0">
                <a:solidFill>
                  <a:srgbClr val="00B0F0"/>
                </a:solidFill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</a:rPr>
              <a:t>상품테이블에서 어떤 특정 레코드</a:t>
            </a:r>
            <a:r>
              <a:rPr lang="en-US" altLang="ko-KR" sz="1400" dirty="0" smtClean="0">
                <a:solidFill>
                  <a:srgbClr val="FF0000"/>
                </a:solidFill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</a:rPr>
              <a:t>행</a:t>
            </a:r>
            <a:r>
              <a:rPr lang="en-US" altLang="ko-KR" sz="1400" dirty="0" smtClean="0">
                <a:solidFill>
                  <a:srgbClr val="FF0000"/>
                </a:solidFill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</a:rPr>
              <a:t>를 찾고자 할 때 도움이 되기 때문이다</a:t>
            </a:r>
            <a:r>
              <a:rPr lang="en-US" altLang="ko-KR" sz="1400" dirty="0" smtClean="0">
                <a:solidFill>
                  <a:srgbClr val="FF0000"/>
                </a:solidFill>
              </a:rPr>
              <a:t>.</a:t>
            </a: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4572001" y="1789119"/>
          <a:ext cx="2928959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964"/>
                <a:gridCol w="772964"/>
                <a:gridCol w="772964"/>
                <a:gridCol w="610067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매출액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13778" y="1757725"/>
            <a:ext cx="9028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0" dirty="0" smtClean="0">
                <a:solidFill>
                  <a:srgbClr val="FFC000"/>
                </a:solidFill>
              </a:rPr>
              <a:t>+</a:t>
            </a:r>
            <a:endParaRPr lang="ko-KR" altLang="en-US" sz="8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기본키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(Primary Key)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500166" y="1789119"/>
          <a:ext cx="1857388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579179"/>
                <a:gridCol w="563829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4572001" y="1789119"/>
          <a:ext cx="2928959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964"/>
                <a:gridCol w="772964"/>
                <a:gridCol w="772964"/>
                <a:gridCol w="610067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매출액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13778" y="1757725"/>
            <a:ext cx="9028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0" dirty="0" smtClean="0">
                <a:solidFill>
                  <a:srgbClr val="FFC000"/>
                </a:solidFill>
              </a:rPr>
              <a:t>+</a:t>
            </a:r>
            <a:endParaRPr lang="ko-KR" altLang="en-US" sz="8000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3447500"/>
            <a:ext cx="767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기본 키 지정의 또 다른 주요 역할 </a:t>
            </a: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</a:rPr>
              <a:t>★★★</a:t>
            </a:r>
            <a:r>
              <a:rPr lang="en-US" altLang="ko-KR" sz="1400" dirty="0" smtClean="0">
                <a:solidFill>
                  <a:schemeClr val="bg1"/>
                </a:solidFill>
              </a:rPr>
              <a:t>)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	- </a:t>
            </a:r>
            <a:r>
              <a:rPr lang="ko-KR" altLang="en-US" sz="1400" dirty="0" smtClean="0">
                <a:solidFill>
                  <a:schemeClr val="bg1"/>
                </a:solidFill>
              </a:rPr>
              <a:t>기본 키를 지정함으로써 </a:t>
            </a:r>
            <a:r>
              <a:rPr lang="en-US" altLang="ko-KR" sz="1400" dirty="0" smtClean="0">
                <a:solidFill>
                  <a:schemeClr val="bg1"/>
                </a:solidFill>
              </a:rPr>
              <a:t>“</a:t>
            </a:r>
            <a:r>
              <a:rPr lang="ko-KR" altLang="en-US" sz="1400" dirty="0" smtClean="0">
                <a:solidFill>
                  <a:schemeClr val="bg1"/>
                </a:solidFill>
              </a:rPr>
              <a:t>제약</a:t>
            </a:r>
            <a:r>
              <a:rPr lang="en-US" altLang="ko-KR" sz="1400" dirty="0" smtClean="0">
                <a:solidFill>
                  <a:schemeClr val="bg1"/>
                </a:solidFill>
              </a:rPr>
              <a:t>”</a:t>
            </a:r>
            <a:r>
              <a:rPr lang="ko-KR" altLang="en-US" sz="1400" dirty="0" smtClean="0">
                <a:solidFill>
                  <a:schemeClr val="bg1"/>
                </a:solidFill>
              </a:rPr>
              <a:t>을 걸 수 있게 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	- </a:t>
            </a:r>
            <a:r>
              <a:rPr lang="ko-KR" altLang="en-US" sz="1400" dirty="0" smtClean="0">
                <a:solidFill>
                  <a:schemeClr val="bg1"/>
                </a:solidFill>
              </a:rPr>
              <a:t>중복되는 값은 입력되지 못하도록 </a:t>
            </a:r>
            <a:r>
              <a:rPr lang="en-US" altLang="ko-KR" sz="1400" dirty="0" smtClean="0">
                <a:solidFill>
                  <a:schemeClr val="bg1"/>
                </a:solidFill>
              </a:rPr>
              <a:t>“</a:t>
            </a:r>
            <a:r>
              <a:rPr lang="ko-KR" altLang="en-US" sz="1400" dirty="0" smtClean="0">
                <a:solidFill>
                  <a:schemeClr val="bg1"/>
                </a:solidFill>
              </a:rPr>
              <a:t>제약</a:t>
            </a:r>
            <a:r>
              <a:rPr lang="en-US" altLang="ko-KR" sz="1400" dirty="0" smtClean="0">
                <a:solidFill>
                  <a:schemeClr val="bg1"/>
                </a:solidFill>
              </a:rPr>
              <a:t>”</a:t>
            </a:r>
            <a:r>
              <a:rPr lang="ko-KR" altLang="en-US" sz="1400" dirty="0" smtClean="0">
                <a:solidFill>
                  <a:schemeClr val="bg1"/>
                </a:solidFill>
              </a:rPr>
              <a:t>이 걸리게 되는 것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	- NULL </a:t>
            </a:r>
            <a:r>
              <a:rPr lang="ko-KR" altLang="en-US" sz="1400" dirty="0" smtClean="0">
                <a:solidFill>
                  <a:schemeClr val="bg1"/>
                </a:solidFill>
              </a:rPr>
              <a:t>값도 허용되지 않도록 </a:t>
            </a:r>
            <a:r>
              <a:rPr lang="en-US" altLang="ko-KR" sz="1400" dirty="0" smtClean="0">
                <a:solidFill>
                  <a:schemeClr val="bg1"/>
                </a:solidFill>
              </a:rPr>
              <a:t>“</a:t>
            </a:r>
            <a:r>
              <a:rPr lang="ko-KR" altLang="en-US" sz="1400" dirty="0" smtClean="0">
                <a:solidFill>
                  <a:schemeClr val="bg1"/>
                </a:solidFill>
              </a:rPr>
              <a:t>제약</a:t>
            </a:r>
            <a:r>
              <a:rPr lang="en-US" altLang="ko-KR" sz="1400" dirty="0" smtClean="0">
                <a:solidFill>
                  <a:schemeClr val="bg1"/>
                </a:solidFill>
              </a:rPr>
              <a:t>”</a:t>
            </a:r>
            <a:r>
              <a:rPr lang="ko-KR" altLang="en-US" sz="1400" dirty="0" smtClean="0">
                <a:solidFill>
                  <a:schemeClr val="bg1"/>
                </a:solidFill>
              </a:rPr>
              <a:t>을 걸게 되는 것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외래키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(Foreign Key)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3447500"/>
            <a:ext cx="767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</a:rPr>
              <a:t>SQL DB</a:t>
            </a:r>
            <a:r>
              <a:rPr lang="ko-KR" altLang="en-US" sz="1400" dirty="0" smtClean="0">
                <a:solidFill>
                  <a:schemeClr val="bg1"/>
                </a:solidFill>
              </a:rPr>
              <a:t>는 특정한 열을 외래키로 지정할 수 있다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err="1" smtClean="0">
                <a:solidFill>
                  <a:schemeClr val="bg1"/>
                </a:solidFill>
              </a:rPr>
              <a:t>외래키는</a:t>
            </a:r>
            <a:r>
              <a:rPr lang="ko-KR" altLang="en-US" sz="1400" dirty="0" smtClean="0">
                <a:solidFill>
                  <a:schemeClr val="bg1"/>
                </a:solidFill>
              </a:rPr>
              <a:t> 어떤 테이블에 있는 특정 열이 다른 테이블에 있는 열</a:t>
            </a: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</a:rPr>
              <a:t>보통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기본키</a:t>
            </a:r>
            <a:r>
              <a:rPr lang="en-US" altLang="ko-KR" sz="1400" dirty="0" smtClean="0">
                <a:solidFill>
                  <a:schemeClr val="bg1"/>
                </a:solidFill>
              </a:rPr>
              <a:t>)</a:t>
            </a:r>
            <a:r>
              <a:rPr lang="ko-KR" altLang="en-US" sz="1400" dirty="0" smtClean="0">
                <a:solidFill>
                  <a:schemeClr val="bg1"/>
                </a:solidFill>
              </a:rPr>
              <a:t>을 참조하는 것이다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매출테이블의 </a:t>
            </a:r>
            <a:r>
              <a:rPr lang="en-US" altLang="ko-KR" sz="1400" dirty="0" smtClean="0">
                <a:solidFill>
                  <a:schemeClr val="bg1"/>
                </a:solidFill>
              </a:rPr>
              <a:t>[</a:t>
            </a:r>
            <a:r>
              <a:rPr lang="ko-KR" altLang="en-US" sz="1400" dirty="0" smtClean="0">
                <a:solidFill>
                  <a:schemeClr val="bg1"/>
                </a:solidFill>
              </a:rPr>
              <a:t>상품코드</a:t>
            </a:r>
            <a:r>
              <a:rPr lang="en-US" altLang="ko-KR" sz="1400" dirty="0" smtClean="0">
                <a:solidFill>
                  <a:schemeClr val="bg1"/>
                </a:solidFill>
              </a:rPr>
              <a:t>] </a:t>
            </a:r>
            <a:r>
              <a:rPr lang="ko-KR" altLang="en-US" sz="1400" dirty="0" smtClean="0">
                <a:solidFill>
                  <a:schemeClr val="bg1"/>
                </a:solidFill>
              </a:rPr>
              <a:t>열은 상품테이블을 가리키는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외래키가</a:t>
            </a:r>
            <a:r>
              <a:rPr lang="ko-KR" altLang="en-US" sz="1400" dirty="0" smtClean="0">
                <a:solidFill>
                  <a:schemeClr val="bg1"/>
                </a:solidFill>
              </a:rPr>
              <a:t> 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071538" y="1789119"/>
          <a:ext cx="3071835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150"/>
                <a:gridCol w="596019"/>
                <a:gridCol w="580222"/>
                <a:gridCol w="580222"/>
                <a:gridCol w="580222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원산지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대구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철원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제주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나주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4857751" y="1789119"/>
          <a:ext cx="3571900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815"/>
                <a:gridCol w="745815"/>
                <a:gridCol w="745815"/>
                <a:gridCol w="745815"/>
                <a:gridCol w="58864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매출액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000100" y="1539711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상품테이블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6314" y="1539711"/>
            <a:ext cx="886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매출테이블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설치시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주의사항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당연히 삭제도 가능하며 </a:t>
            </a:r>
            <a:r>
              <a:rPr lang="en-US" altLang="ko-KR" dirty="0" smtClean="0">
                <a:solidFill>
                  <a:schemeClr val="bg1"/>
                </a:solidFill>
              </a:rPr>
              <a:t>MS </a:t>
            </a:r>
            <a:r>
              <a:rPr lang="ko-KR" altLang="en-US" dirty="0" smtClean="0">
                <a:solidFill>
                  <a:schemeClr val="bg1"/>
                </a:solidFill>
              </a:rPr>
              <a:t>제품 </a:t>
            </a:r>
            <a:r>
              <a:rPr lang="ko-KR" altLang="en-US" dirty="0" err="1" smtClean="0">
                <a:solidFill>
                  <a:schemeClr val="bg1"/>
                </a:solidFill>
              </a:rPr>
              <a:t>답게</a:t>
            </a:r>
            <a:r>
              <a:rPr lang="ko-KR" altLang="en-US" dirty="0" smtClean="0">
                <a:solidFill>
                  <a:schemeClr val="bg1"/>
                </a:solidFill>
              </a:rPr>
              <a:t> 쉽게 잘 삭제된다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삭제는 제어판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dirty="0" smtClean="0">
                <a:solidFill>
                  <a:schemeClr val="bg1"/>
                </a:solidFill>
              </a:rPr>
              <a:t>프로그램 추가</a:t>
            </a:r>
            <a:r>
              <a:rPr lang="en-US" altLang="ko-KR" dirty="0" smtClean="0">
                <a:solidFill>
                  <a:schemeClr val="bg1"/>
                </a:solidFill>
              </a:rPr>
              <a:t>/</a:t>
            </a:r>
            <a:r>
              <a:rPr lang="ko-KR" altLang="en-US" dirty="0" smtClean="0">
                <a:solidFill>
                  <a:schemeClr val="bg1"/>
                </a:solidFill>
              </a:rPr>
              <a:t>삭제 에서 처리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혹 추가 </a:t>
            </a:r>
            <a:r>
              <a:rPr lang="ko-KR" altLang="en-US" dirty="0" err="1" smtClean="0">
                <a:solidFill>
                  <a:schemeClr val="bg1"/>
                </a:solidFill>
              </a:rPr>
              <a:t>인스턴스로</a:t>
            </a:r>
            <a:r>
              <a:rPr lang="ko-KR" altLang="en-US" dirty="0" smtClean="0">
                <a:solidFill>
                  <a:schemeClr val="bg1"/>
                </a:solidFill>
              </a:rPr>
              <a:t> 설치된 엔진이 있으면 그것만 삭제도 가능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초보자는 어지간하면 기본 </a:t>
            </a:r>
            <a:r>
              <a:rPr lang="ko-KR" altLang="en-US" dirty="0" err="1" smtClean="0">
                <a:solidFill>
                  <a:schemeClr val="bg1"/>
                </a:solidFill>
              </a:rPr>
              <a:t>인스턴스로만</a:t>
            </a:r>
            <a:r>
              <a:rPr lang="ko-KR" altLang="en-US" dirty="0" smtClean="0">
                <a:solidFill>
                  <a:schemeClr val="bg1"/>
                </a:solidFill>
              </a:rPr>
              <a:t> 설치하여 사용한다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초보자는 테스트로 설치 후 바로 삭제해보는 것도 좋다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외래키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(Foreign Key)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3447500"/>
            <a:ext cx="767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</a:rPr>
              <a:t>과제</a:t>
            </a:r>
            <a:r>
              <a:rPr lang="en-US" altLang="ko-KR" sz="1400" dirty="0" smtClean="0">
                <a:solidFill>
                  <a:schemeClr val="bg1"/>
                </a:solidFill>
              </a:rPr>
              <a:t>) Foreign</a:t>
            </a:r>
            <a:r>
              <a:rPr lang="ko-KR" altLang="en-US" sz="1400" dirty="0" smtClean="0">
                <a:solidFill>
                  <a:schemeClr val="bg1"/>
                </a:solidFill>
              </a:rPr>
              <a:t>이라는 단어의 여러 의미중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외래키와</a:t>
            </a:r>
            <a:r>
              <a:rPr lang="ko-KR" altLang="en-US" sz="1400" dirty="0" smtClean="0">
                <a:solidFill>
                  <a:schemeClr val="bg1"/>
                </a:solidFill>
              </a:rPr>
              <a:t> 연관성 있는 것을 찾아보아라</a:t>
            </a:r>
            <a:r>
              <a:rPr lang="en-US" altLang="ko-KR" sz="1400" dirty="0" smtClean="0">
                <a:solidFill>
                  <a:schemeClr val="bg1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err="1" smtClean="0">
                <a:solidFill>
                  <a:schemeClr val="bg1"/>
                </a:solidFill>
              </a:rPr>
              <a:t>외래키를</a:t>
            </a:r>
            <a:r>
              <a:rPr lang="ko-KR" altLang="en-US" sz="1400" dirty="0" smtClean="0">
                <a:solidFill>
                  <a:schemeClr val="bg1"/>
                </a:solidFill>
              </a:rPr>
              <a:t> 지정하면 흔히 부모</a:t>
            </a:r>
            <a:r>
              <a:rPr lang="en-US" altLang="ko-KR" sz="1400" dirty="0" smtClean="0">
                <a:solidFill>
                  <a:schemeClr val="bg1"/>
                </a:solidFill>
              </a:rPr>
              <a:t>/</a:t>
            </a:r>
            <a:r>
              <a:rPr lang="ko-KR" altLang="en-US" sz="1400" dirty="0" smtClean="0">
                <a:solidFill>
                  <a:schemeClr val="bg1"/>
                </a:solidFill>
              </a:rPr>
              <a:t>자식 테이블의 관계라고도 부른다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외래 키의 주된 목적은 두 테이블에 공통으로 들어있는 자료를 서로 확실하게 이어주기 위함이다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071538" y="1789119"/>
          <a:ext cx="3071835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150"/>
                <a:gridCol w="596019"/>
                <a:gridCol w="580222"/>
                <a:gridCol w="580222"/>
                <a:gridCol w="580222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원산지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대구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철원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제주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나주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4857751" y="1789119"/>
          <a:ext cx="3571900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815"/>
                <a:gridCol w="745815"/>
                <a:gridCol w="745815"/>
                <a:gridCol w="745815"/>
                <a:gridCol w="58864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매출액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00100" y="1539711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상품테이블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1539711"/>
            <a:ext cx="886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매출테이블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외래키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(Foreign Key) 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3447500"/>
            <a:ext cx="767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당연한 얘기지만 참조하는 테이블이 먼저 만들어지고 값도 입력되어 있어야 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이때 외래 키로 참조되는 부모 테이블의 열은 보통 기본 키로 지정된다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위의 상품테이블이 먼저 만들어지고 값이 입력되어져 있어야 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그리고 상품테이블의 상품코드 열을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기본키로</a:t>
            </a:r>
            <a:r>
              <a:rPr lang="ko-KR" altLang="en-US" sz="1400" dirty="0" smtClean="0">
                <a:solidFill>
                  <a:schemeClr val="bg1"/>
                </a:solidFill>
              </a:rPr>
              <a:t> 지정한다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 </a:t>
            </a:r>
            <a:r>
              <a:rPr lang="en-US" altLang="ko-KR" sz="1400" dirty="0" smtClean="0">
                <a:solidFill>
                  <a:srgbClr val="FF0000"/>
                </a:solidFill>
              </a:rPr>
              <a:t>NULL </a:t>
            </a:r>
            <a:r>
              <a:rPr lang="ko-KR" altLang="en-US" sz="1400" dirty="0" smtClean="0">
                <a:solidFill>
                  <a:srgbClr val="FF0000"/>
                </a:solidFill>
              </a:rPr>
              <a:t>값을 허용하지 않는다</a:t>
            </a:r>
            <a:r>
              <a:rPr lang="en-US" altLang="ko-KR" sz="1400" dirty="0" smtClean="0">
                <a:solidFill>
                  <a:srgbClr val="FF0000"/>
                </a:solidFill>
              </a:rPr>
              <a:t>.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071538" y="1789119"/>
          <a:ext cx="3071835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150"/>
                <a:gridCol w="596019"/>
                <a:gridCol w="580222"/>
                <a:gridCol w="580222"/>
                <a:gridCol w="580222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원산지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대구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철원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제주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나주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4857751" y="1789119"/>
          <a:ext cx="3571900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815"/>
                <a:gridCol w="745815"/>
                <a:gridCol w="745815"/>
                <a:gridCol w="745815"/>
                <a:gridCol w="58864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매출액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00100" y="1539711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상품테이블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1539711"/>
            <a:ext cx="886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매출테이블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외래키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(Foreign Key) 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3447500"/>
            <a:ext cx="767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외래 키는 다른 테이블의 데이터를 참조할 때 없는 값을 참조하지 않도록 제약을 해준다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위 </a:t>
            </a:r>
            <a:r>
              <a:rPr lang="en-US" altLang="ko-KR" sz="1400" dirty="0" smtClean="0">
                <a:solidFill>
                  <a:schemeClr val="bg1"/>
                </a:solidFill>
              </a:rPr>
              <a:t>“</a:t>
            </a:r>
            <a:r>
              <a:rPr lang="ko-KR" altLang="en-US" sz="1400" dirty="0" smtClean="0">
                <a:solidFill>
                  <a:schemeClr val="bg1"/>
                </a:solidFill>
              </a:rPr>
              <a:t>매출테이블</a:t>
            </a:r>
            <a:r>
              <a:rPr lang="en-US" altLang="ko-KR" sz="1400" dirty="0" smtClean="0">
                <a:solidFill>
                  <a:schemeClr val="bg1"/>
                </a:solidFill>
              </a:rPr>
              <a:t>”</a:t>
            </a:r>
            <a:r>
              <a:rPr lang="ko-KR" altLang="en-US" sz="1400" dirty="0" smtClean="0">
                <a:solidFill>
                  <a:schemeClr val="bg1"/>
                </a:solidFill>
              </a:rPr>
              <a:t>의 상품코드</a:t>
            </a:r>
            <a:r>
              <a:rPr lang="en-US" altLang="ko-KR" sz="1400" dirty="0" smtClean="0">
                <a:solidFill>
                  <a:schemeClr val="bg1"/>
                </a:solidFill>
              </a:rPr>
              <a:t> </a:t>
            </a:r>
            <a:r>
              <a:rPr lang="ko-KR" altLang="en-US" sz="1400" dirty="0" smtClean="0">
                <a:solidFill>
                  <a:schemeClr val="bg1"/>
                </a:solidFill>
              </a:rPr>
              <a:t>값은 반드시 </a:t>
            </a:r>
            <a:r>
              <a:rPr lang="en-US" altLang="ko-KR" sz="1400" dirty="0" smtClean="0">
                <a:solidFill>
                  <a:schemeClr val="bg1"/>
                </a:solidFill>
              </a:rPr>
              <a:t>“</a:t>
            </a:r>
            <a:r>
              <a:rPr lang="ko-KR" altLang="en-US" sz="1400" dirty="0" smtClean="0">
                <a:solidFill>
                  <a:schemeClr val="bg1"/>
                </a:solidFill>
              </a:rPr>
              <a:t>상품테이블</a:t>
            </a:r>
            <a:r>
              <a:rPr lang="en-US" altLang="ko-KR" sz="1400" dirty="0" smtClean="0">
                <a:solidFill>
                  <a:schemeClr val="bg1"/>
                </a:solidFill>
              </a:rPr>
              <a:t>”</a:t>
            </a:r>
            <a:r>
              <a:rPr lang="ko-KR" altLang="en-US" sz="1400" dirty="0" smtClean="0">
                <a:solidFill>
                  <a:schemeClr val="bg1"/>
                </a:solidFill>
              </a:rPr>
              <a:t>에 존재하는 상품코드 값을 입력해야만 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만약 없는 값을 입력하려고 한다면 에러가 난다</a:t>
            </a:r>
            <a:r>
              <a:rPr lang="en-US" altLang="ko-KR" sz="1400" dirty="0" smtClean="0">
                <a:solidFill>
                  <a:schemeClr val="bg1"/>
                </a:solidFill>
              </a:rPr>
              <a:t>. </a:t>
            </a:r>
            <a:r>
              <a:rPr lang="en-US" altLang="ko-KR" sz="1400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sz="1400" dirty="0" smtClean="0">
                <a:solidFill>
                  <a:srgbClr val="FF0000"/>
                </a:solidFill>
                <a:sym typeface="Wingdings" pitchFamily="2" charset="2"/>
              </a:rPr>
              <a:t>참조 </a:t>
            </a:r>
            <a:r>
              <a:rPr lang="ko-KR" altLang="en-US" sz="1400" dirty="0" err="1" smtClean="0">
                <a:solidFill>
                  <a:srgbClr val="FF0000"/>
                </a:solidFill>
                <a:sym typeface="Wingdings" pitchFamily="2" charset="2"/>
              </a:rPr>
              <a:t>무결성</a:t>
            </a:r>
            <a:r>
              <a:rPr lang="ko-KR" altLang="en-US" sz="1400" dirty="0" smtClean="0">
                <a:solidFill>
                  <a:srgbClr val="FF0000"/>
                </a:solidFill>
                <a:sym typeface="Wingdings" pitchFamily="2" charset="2"/>
              </a:rPr>
              <a:t> 위배</a:t>
            </a:r>
            <a:endParaRPr lang="en-US" altLang="ko-KR" sz="14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071538" y="1789119"/>
          <a:ext cx="3071835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150"/>
                <a:gridCol w="596019"/>
                <a:gridCol w="580222"/>
                <a:gridCol w="580222"/>
                <a:gridCol w="580222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원산지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대구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철원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제주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나주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4857751" y="1789119"/>
          <a:ext cx="3571900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815"/>
                <a:gridCol w="745815"/>
                <a:gridCol w="745815"/>
                <a:gridCol w="745815"/>
                <a:gridCol w="58864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매출액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00100" y="1539711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상품테이블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1539711"/>
            <a:ext cx="886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매출테이블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외래키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(Foreign Key) 5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3447500"/>
            <a:ext cx="767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그럼 참조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무결성</a:t>
            </a:r>
            <a:r>
              <a:rPr lang="ko-KR" altLang="en-US" sz="1400" dirty="0" smtClean="0">
                <a:solidFill>
                  <a:schemeClr val="bg1"/>
                </a:solidFill>
              </a:rPr>
              <a:t> 위배가 발생하지 않도록 하려면 어떻게 해야 하는가</a:t>
            </a:r>
            <a:r>
              <a:rPr lang="en-US" altLang="ko-KR" sz="1400" dirty="0" smtClean="0">
                <a:solidFill>
                  <a:schemeClr val="bg1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이 부분은 이론보다는 실습을 통해서 보다 자세히 살펴보도록 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우선 외래 키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설정시</a:t>
            </a:r>
            <a:r>
              <a:rPr lang="ko-KR" altLang="en-US" sz="1400" dirty="0" smtClean="0">
                <a:solidFill>
                  <a:schemeClr val="bg1"/>
                </a:solidFill>
              </a:rPr>
              <a:t> 해당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열들에</a:t>
            </a:r>
            <a:r>
              <a:rPr lang="ko-KR" altLang="en-US" sz="1400" dirty="0" smtClean="0">
                <a:solidFill>
                  <a:schemeClr val="bg1"/>
                </a:solidFill>
              </a:rPr>
              <a:t> 대한 특별한 관계가 형성되어 진다는 점만 기억하자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그리고 참조하는 테이블에 없는 값을 외래 키 열에 입력하려고 하면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안된다는</a:t>
            </a:r>
            <a:r>
              <a:rPr lang="ko-KR" altLang="en-US" sz="1400" dirty="0" smtClean="0">
                <a:solidFill>
                  <a:schemeClr val="bg1"/>
                </a:solidFill>
              </a:rPr>
              <a:t> 것도 기억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071538" y="1789119"/>
          <a:ext cx="3071835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150"/>
                <a:gridCol w="596019"/>
                <a:gridCol w="580222"/>
                <a:gridCol w="580222"/>
                <a:gridCol w="580222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원산지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대구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철원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제주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나주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4857751" y="1789119"/>
          <a:ext cx="3571900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815"/>
                <a:gridCol w="745815"/>
                <a:gridCol w="745815"/>
                <a:gridCol w="745815"/>
                <a:gridCol w="58864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매출액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00100" y="1539711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상품테이블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1539711"/>
            <a:ext cx="886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매출테이블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기본키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외래키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2942" y="3447500"/>
            <a:ext cx="767958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결국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관계형</a:t>
            </a:r>
            <a:r>
              <a:rPr lang="ko-KR" altLang="en-US" sz="1400" dirty="0" smtClean="0">
                <a:solidFill>
                  <a:schemeClr val="bg1"/>
                </a:solidFill>
              </a:rPr>
              <a:t> 데이터베이스란</a:t>
            </a:r>
            <a:r>
              <a:rPr lang="en-US" altLang="ko-KR" sz="1400" dirty="0" smtClean="0">
                <a:solidFill>
                  <a:schemeClr val="bg1"/>
                </a:solidFill>
              </a:rPr>
              <a:t>?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	- </a:t>
            </a:r>
            <a:r>
              <a:rPr lang="ko-KR" altLang="en-US" sz="1400" dirty="0" smtClean="0">
                <a:solidFill>
                  <a:schemeClr val="bg1"/>
                </a:solidFill>
              </a:rPr>
              <a:t>여러 테이블간의 데이터가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기본키와</a:t>
            </a:r>
            <a:r>
              <a:rPr lang="ko-KR" altLang="en-US" sz="1400" dirty="0" smtClean="0">
                <a:solidFill>
                  <a:schemeClr val="bg1"/>
                </a:solidFill>
              </a:rPr>
              <a:t>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외래키의</a:t>
            </a:r>
            <a:r>
              <a:rPr lang="ko-KR" altLang="en-US" sz="1400" dirty="0" smtClean="0">
                <a:solidFill>
                  <a:schemeClr val="bg1"/>
                </a:solidFill>
              </a:rPr>
              <a:t> 설정으로 관계가 맺어진다는 것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	- </a:t>
            </a:r>
            <a:r>
              <a:rPr lang="ko-KR" altLang="en-US" sz="1400" dirty="0" smtClean="0">
                <a:solidFill>
                  <a:schemeClr val="bg1"/>
                </a:solidFill>
              </a:rPr>
              <a:t>이러한 관계설정이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관계형</a:t>
            </a:r>
            <a:r>
              <a:rPr lang="ko-KR" altLang="en-US" sz="1400" dirty="0" smtClean="0">
                <a:solidFill>
                  <a:schemeClr val="bg1"/>
                </a:solidFill>
              </a:rPr>
              <a:t> 데이터베이스의 가장 핵심이다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071538" y="1789119"/>
          <a:ext cx="3071835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150"/>
                <a:gridCol w="596019"/>
                <a:gridCol w="580222"/>
                <a:gridCol w="580222"/>
                <a:gridCol w="580222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과일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가격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원산지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대구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참외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철원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귤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제주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배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나주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4857751" y="1789119"/>
          <a:ext cx="3571900" cy="135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815"/>
                <a:gridCol w="745815"/>
                <a:gridCol w="745815"/>
                <a:gridCol w="745815"/>
                <a:gridCol w="588640"/>
              </a:tblGrid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매출일자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판매수량</a:t>
                      </a:r>
                      <a:endParaRPr lang="en-US" altLang="ko-KR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매출액</a:t>
                      </a:r>
                      <a:endParaRPr lang="en-US" altLang="ko-KR" sz="1000" dirty="0" smtClean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5000</a:t>
                      </a:r>
                      <a:endParaRPr lang="ko-KR" altLang="en-US" sz="1000" dirty="0"/>
                    </a:p>
                  </a:txBody>
                  <a:tcPr/>
                </a:tc>
              </a:tr>
              <a:tr h="2708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12/4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3000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00100" y="1539711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상품테이블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1539711"/>
            <a:ext cx="886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매출테이블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8" name="그림 7" descr="a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643056"/>
            <a:ext cx="3509658" cy="3071834"/>
          </a:xfrm>
          <a:prstGeom prst="rect">
            <a:avLst/>
          </a:prstGeom>
        </p:spPr>
      </p:pic>
      <p:cxnSp>
        <p:nvCxnSpPr>
          <p:cNvPr id="11" name="직선 화살표 연결선 10"/>
          <p:cNvCxnSpPr/>
          <p:nvPr/>
        </p:nvCxnSpPr>
        <p:spPr>
          <a:xfrm rot="10800000" flipV="1">
            <a:off x="2000232" y="2571750"/>
            <a:ext cx="3214710" cy="3571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214942" y="1714069"/>
            <a:ext cx="3756156" cy="2959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데이터베이스를 만드는 방법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개체 탐색기에서 생성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직접 </a:t>
            </a:r>
            <a:r>
              <a:rPr lang="en-US" altLang="ko-KR" sz="1400" dirty="0" smtClean="0">
                <a:solidFill>
                  <a:schemeClr val="bg1"/>
                </a:solidFill>
              </a:rPr>
              <a:t>CREATE DATABASE </a:t>
            </a:r>
            <a:r>
              <a:rPr lang="ko-KR" altLang="en-US" sz="1400" dirty="0" smtClean="0">
                <a:solidFill>
                  <a:schemeClr val="bg1"/>
                </a:solidFill>
              </a:rPr>
              <a:t>문으로 생성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altLang="ko-KR" sz="1400" dirty="0" smtClean="0">
                <a:solidFill>
                  <a:schemeClr val="bg1"/>
                </a:solidFill>
              </a:rPr>
              <a:t>1</a:t>
            </a:r>
            <a:r>
              <a:rPr lang="ko-KR" altLang="en-US" sz="1400" dirty="0" smtClean="0">
                <a:solidFill>
                  <a:schemeClr val="bg1"/>
                </a:solidFill>
              </a:rPr>
              <a:t>번 방법은 굉장히 쉽다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1400" dirty="0" smtClean="0">
                <a:solidFill>
                  <a:schemeClr val="bg1"/>
                </a:solidFill>
              </a:rPr>
              <a:t>특별히 초보자가 설정할게 없다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1400" dirty="0" smtClean="0">
                <a:solidFill>
                  <a:schemeClr val="bg1"/>
                </a:solidFill>
              </a:rPr>
              <a:t>그러나 옵션의 역할은 알고 있어야 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altLang="ko-KR" sz="1400" dirty="0" smtClean="0">
                <a:solidFill>
                  <a:schemeClr val="bg1"/>
                </a:solidFill>
              </a:rPr>
              <a:t>2</a:t>
            </a:r>
            <a:r>
              <a:rPr lang="ko-KR" altLang="en-US" sz="1400" dirty="0" smtClean="0">
                <a:solidFill>
                  <a:schemeClr val="bg1"/>
                </a:solidFill>
              </a:rPr>
              <a:t>번은 초보자에겐 조금 어려울 수도</a:t>
            </a:r>
            <a:r>
              <a:rPr lang="en-US" altLang="ko-KR" sz="1400" dirty="0" smtClean="0">
                <a:solidFill>
                  <a:schemeClr val="bg1"/>
                </a:solidFill>
              </a:rPr>
              <a:t>..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94"/>
            <a:ext cx="4286280" cy="3071481"/>
          </a:xfrm>
          <a:prstGeom prst="rect">
            <a:avLst/>
          </a:prstGeom>
        </p:spPr>
      </p:pic>
      <p:cxnSp>
        <p:nvCxnSpPr>
          <p:cNvPr id="9" name="직선 화살표 연결선 8"/>
          <p:cNvCxnSpPr/>
          <p:nvPr/>
        </p:nvCxnSpPr>
        <p:spPr>
          <a:xfrm rot="10800000" flipV="1">
            <a:off x="3239398" y="1857370"/>
            <a:ext cx="2261296" cy="3124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6297" y="1643056"/>
            <a:ext cx="333937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데이터베이스 이름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임의로 설정하면 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대소문자 크게 상관이 없다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1400" dirty="0" smtClean="0">
                <a:solidFill>
                  <a:schemeClr val="bg1"/>
                </a:solidFill>
              </a:rPr>
              <a:t>_ </a:t>
            </a:r>
            <a:r>
              <a:rPr lang="ko-KR" altLang="en-US" sz="1400" dirty="0" smtClean="0">
                <a:solidFill>
                  <a:schemeClr val="bg1"/>
                </a:solidFill>
              </a:rPr>
              <a:t>를 붙여서 만들어도 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1400" dirty="0" smtClean="0">
                <a:solidFill>
                  <a:schemeClr val="bg1"/>
                </a:solidFill>
              </a:rPr>
              <a:t>DB01, DB02 </a:t>
            </a:r>
            <a:r>
              <a:rPr lang="ko-KR" altLang="en-US" sz="1400" dirty="0" smtClean="0">
                <a:solidFill>
                  <a:schemeClr val="bg1"/>
                </a:solidFill>
              </a:rPr>
              <a:t>식으로 만들어도 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err="1" smtClean="0">
                <a:solidFill>
                  <a:schemeClr val="bg1"/>
                </a:solidFill>
              </a:rPr>
              <a:t>논리적이름에</a:t>
            </a:r>
            <a:r>
              <a:rPr lang="ko-KR" altLang="en-US" sz="1400" dirty="0" smtClean="0">
                <a:solidFill>
                  <a:schemeClr val="bg1"/>
                </a:solidFill>
              </a:rPr>
              <a:t> 동일하게 생성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안보이면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새로고침</a:t>
            </a:r>
            <a:r>
              <a:rPr lang="en-US" altLang="ko-KR" sz="1400" dirty="0" smtClean="0">
                <a:solidFill>
                  <a:schemeClr val="bg1"/>
                </a:solidFill>
              </a:rPr>
              <a:t> </a:t>
            </a:r>
            <a:r>
              <a:rPr lang="ko-KR" altLang="en-US" sz="1400" dirty="0" smtClean="0">
                <a:solidFill>
                  <a:schemeClr val="bg1"/>
                </a:solidFill>
              </a:rPr>
              <a:t>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94"/>
            <a:ext cx="4286280" cy="3071481"/>
          </a:xfrm>
          <a:prstGeom prst="rect">
            <a:avLst/>
          </a:prstGeom>
        </p:spPr>
      </p:pic>
      <p:cxnSp>
        <p:nvCxnSpPr>
          <p:cNvPr id="9" name="직선 화살표 연결선 8"/>
          <p:cNvCxnSpPr/>
          <p:nvPr/>
        </p:nvCxnSpPr>
        <p:spPr>
          <a:xfrm rot="10800000" flipV="1">
            <a:off x="2285984" y="1857370"/>
            <a:ext cx="3214710" cy="42862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6297" y="1643056"/>
            <a:ext cx="3092513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소유자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데이터베이스 소유자를 지정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특별히 지정하지 않으면 기본값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</a:rPr>
              <a:t>현재 </a:t>
            </a:r>
            <a:r>
              <a:rPr lang="en-US" altLang="ko-KR" sz="1400" dirty="0" smtClean="0">
                <a:solidFill>
                  <a:schemeClr val="bg1"/>
                </a:solidFill>
              </a:rPr>
              <a:t>DB</a:t>
            </a:r>
            <a:r>
              <a:rPr lang="ko-KR" altLang="en-US" sz="1400" dirty="0" smtClean="0">
                <a:solidFill>
                  <a:schemeClr val="bg1"/>
                </a:solidFill>
              </a:rPr>
              <a:t>만드는 계정</a:t>
            </a:r>
            <a:r>
              <a:rPr lang="en-US" altLang="ko-KR" sz="1400" dirty="0" smtClean="0">
                <a:solidFill>
                  <a:schemeClr val="bg1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94"/>
            <a:ext cx="4286280" cy="3071481"/>
          </a:xfrm>
          <a:prstGeom prst="rect">
            <a:avLst/>
          </a:prstGeom>
        </p:spPr>
      </p:pic>
      <p:cxnSp>
        <p:nvCxnSpPr>
          <p:cNvPr id="9" name="직선 화살표 연결선 8"/>
          <p:cNvCxnSpPr/>
          <p:nvPr/>
        </p:nvCxnSpPr>
        <p:spPr>
          <a:xfrm rot="10800000" flipV="1">
            <a:off x="2214546" y="1857370"/>
            <a:ext cx="3286148" cy="8572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6297" y="1643056"/>
            <a:ext cx="329449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논리적 이름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데이터 파일을 관리하기 위해 사용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되는 데이터 파일과 로그 파일의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논리적 이름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보통 데이터 파일은 데이터베이스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이름과 동일하게 생성되고</a:t>
            </a:r>
            <a:r>
              <a:rPr lang="en-US" altLang="ko-KR" sz="1400" dirty="0" smtClean="0">
                <a:solidFill>
                  <a:schemeClr val="bg1"/>
                </a:solidFill>
              </a:rPr>
              <a:t>, 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로그 파일은 뒤에 </a:t>
            </a:r>
            <a:r>
              <a:rPr lang="en-US" altLang="ko-KR" sz="1400" dirty="0" smtClean="0">
                <a:solidFill>
                  <a:schemeClr val="bg1"/>
                </a:solidFill>
              </a:rPr>
              <a:t>_log</a:t>
            </a:r>
            <a:r>
              <a:rPr lang="ko-KR" altLang="en-US" sz="1400" dirty="0" smtClean="0">
                <a:solidFill>
                  <a:schemeClr val="bg1"/>
                </a:solidFill>
              </a:rPr>
              <a:t>라고 붙음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5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94"/>
            <a:ext cx="4286280" cy="3071481"/>
          </a:xfrm>
          <a:prstGeom prst="rect">
            <a:avLst/>
          </a:prstGeom>
        </p:spPr>
      </p:pic>
      <p:cxnSp>
        <p:nvCxnSpPr>
          <p:cNvPr id="9" name="직선 화살표 연결선 8"/>
          <p:cNvCxnSpPr/>
          <p:nvPr/>
        </p:nvCxnSpPr>
        <p:spPr>
          <a:xfrm rot="10800000" flipV="1">
            <a:off x="2643174" y="1857370"/>
            <a:ext cx="2857520" cy="8572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6297" y="1643056"/>
            <a:ext cx="3348994" cy="2354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파일 형식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파일 유형은 기본 존재하는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err="1" smtClean="0">
                <a:solidFill>
                  <a:schemeClr val="bg1"/>
                </a:solidFill>
              </a:rPr>
              <a:t>mdf</a:t>
            </a:r>
            <a:r>
              <a:rPr lang="en-US" altLang="ko-KR" sz="1400" dirty="0" smtClean="0">
                <a:solidFill>
                  <a:schemeClr val="bg1"/>
                </a:solidFill>
              </a:rPr>
              <a:t> </a:t>
            </a:r>
            <a:r>
              <a:rPr lang="ko-KR" altLang="en-US" sz="1400" dirty="0" smtClean="0">
                <a:solidFill>
                  <a:schemeClr val="bg1"/>
                </a:solidFill>
              </a:rPr>
              <a:t>데이터 파일과 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ldf</a:t>
            </a:r>
            <a:r>
              <a:rPr lang="en-US" altLang="ko-KR" sz="1400" dirty="0" smtClean="0">
                <a:solidFill>
                  <a:schemeClr val="bg1"/>
                </a:solidFill>
              </a:rPr>
              <a:t> </a:t>
            </a:r>
            <a:r>
              <a:rPr lang="ko-KR" altLang="en-US" sz="1400" dirty="0" smtClean="0">
                <a:solidFill>
                  <a:schemeClr val="bg1"/>
                </a:solidFill>
              </a:rPr>
              <a:t>로그 파일의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유형들이 있다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각 파일 유형들이 어디 생성되는지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직접 데이터베이스 생성 후 확인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하드웨어 요구사항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당연히 최신형 </a:t>
            </a:r>
            <a:r>
              <a:rPr lang="en-US" altLang="ko-KR" dirty="0" smtClean="0">
                <a:solidFill>
                  <a:schemeClr val="bg1"/>
                </a:solidFill>
              </a:rPr>
              <a:t>PC</a:t>
            </a:r>
            <a:r>
              <a:rPr lang="ko-KR" altLang="en-US" dirty="0" smtClean="0">
                <a:solidFill>
                  <a:schemeClr val="bg1"/>
                </a:solidFill>
              </a:rPr>
              <a:t>이고 하드웨어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사양이 좋으면 좋을 수록 좋다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CPU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intel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 or AMD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사의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CPU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는 거의 모두 설치 가능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최신의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i7, i9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급의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CPU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라면 금상첨화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HDD 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일반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HDD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보다는 하드 속도가 빠른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SSD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면 금상첨화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RAM 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가급적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4GB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이상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 16GB or 32GB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이면 금상첨화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위의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CPU, HDD, RAM 3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 항목이 가장 중요한 하드웨어 항목임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6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94"/>
            <a:ext cx="4286280" cy="3071481"/>
          </a:xfrm>
          <a:prstGeom prst="rect">
            <a:avLst/>
          </a:prstGeom>
        </p:spPr>
      </p:pic>
      <p:cxnSp>
        <p:nvCxnSpPr>
          <p:cNvPr id="9" name="직선 화살표 연결선 8"/>
          <p:cNvCxnSpPr/>
          <p:nvPr/>
        </p:nvCxnSpPr>
        <p:spPr>
          <a:xfrm rot="10800000" flipV="1">
            <a:off x="3000364" y="1857370"/>
            <a:ext cx="2500330" cy="8572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6297" y="1643056"/>
            <a:ext cx="312412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파일 그룹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기본적으로 </a:t>
            </a:r>
            <a:r>
              <a:rPr lang="en-US" altLang="ko-KR" sz="1400" dirty="0" smtClean="0">
                <a:solidFill>
                  <a:schemeClr val="bg1"/>
                </a:solidFill>
              </a:rPr>
              <a:t>PRIMARY </a:t>
            </a:r>
            <a:r>
              <a:rPr lang="ko-KR" altLang="en-US" sz="1400" dirty="0" smtClean="0">
                <a:solidFill>
                  <a:schemeClr val="bg1"/>
                </a:solidFill>
              </a:rPr>
              <a:t>파일 그룹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en-US" altLang="ko-KR" sz="1400" dirty="0" err="1" smtClean="0">
                <a:solidFill>
                  <a:schemeClr val="bg1"/>
                </a:solidFill>
              </a:rPr>
              <a:t>mdf</a:t>
            </a:r>
            <a:r>
              <a:rPr lang="en-US" altLang="ko-KR" sz="1400" dirty="0" smtClean="0">
                <a:solidFill>
                  <a:schemeClr val="bg1"/>
                </a:solidFill>
              </a:rPr>
              <a:t> </a:t>
            </a:r>
            <a:r>
              <a:rPr lang="ko-KR" altLang="en-US" sz="1400" dirty="0" smtClean="0">
                <a:solidFill>
                  <a:schemeClr val="bg1"/>
                </a:solidFill>
              </a:rPr>
              <a:t>데이터 파일의 파일 그룹</a:t>
            </a:r>
            <a:r>
              <a:rPr lang="en-US" altLang="ko-KR" sz="1400" dirty="0" smtClean="0">
                <a:solidFill>
                  <a:schemeClr val="bg1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7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94"/>
            <a:ext cx="4286280" cy="3071481"/>
          </a:xfrm>
          <a:prstGeom prst="rect">
            <a:avLst/>
          </a:prstGeom>
        </p:spPr>
      </p:pic>
      <p:cxnSp>
        <p:nvCxnSpPr>
          <p:cNvPr id="9" name="직선 화살표 연결선 8"/>
          <p:cNvCxnSpPr/>
          <p:nvPr/>
        </p:nvCxnSpPr>
        <p:spPr>
          <a:xfrm rot="10800000" flipV="1">
            <a:off x="3643306" y="1857370"/>
            <a:ext cx="1857388" cy="8572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6297" y="1643056"/>
            <a:ext cx="341151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처음 크기</a:t>
            </a:r>
            <a:r>
              <a:rPr lang="en-US" altLang="ko-KR" sz="1400" dirty="0" smtClean="0">
                <a:solidFill>
                  <a:schemeClr val="bg1"/>
                </a:solidFill>
              </a:rPr>
              <a:t>(MB)</a:t>
            </a: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데이터베이스 생성시 만들어지는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데이터 파일과 로그 파일의 크기를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설정해준다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사용할 데이터베이스의 목적과 전체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규모</a:t>
            </a:r>
            <a:r>
              <a:rPr lang="en-US" altLang="ko-KR" sz="1400" dirty="0" smtClean="0">
                <a:solidFill>
                  <a:schemeClr val="bg1"/>
                </a:solidFill>
              </a:rPr>
              <a:t>, </a:t>
            </a:r>
            <a:r>
              <a:rPr lang="ko-KR" altLang="en-US" sz="1400" dirty="0" smtClean="0">
                <a:solidFill>
                  <a:schemeClr val="bg1"/>
                </a:solidFill>
              </a:rPr>
              <a:t>범위를 생각해서 설정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단위는 </a:t>
            </a:r>
            <a:r>
              <a:rPr lang="en-US" altLang="ko-KR" sz="1400" dirty="0" smtClean="0">
                <a:solidFill>
                  <a:schemeClr val="bg1"/>
                </a:solidFill>
              </a:rPr>
              <a:t>MB </a:t>
            </a:r>
            <a:r>
              <a:rPr lang="ko-KR" altLang="en-US" sz="1400" dirty="0" smtClean="0">
                <a:solidFill>
                  <a:schemeClr val="bg1"/>
                </a:solidFill>
              </a:rPr>
              <a:t>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8-1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94"/>
            <a:ext cx="4286280" cy="3071481"/>
          </a:xfrm>
          <a:prstGeom prst="rect">
            <a:avLst/>
          </a:prstGeom>
        </p:spPr>
      </p:pic>
      <p:cxnSp>
        <p:nvCxnSpPr>
          <p:cNvPr id="9" name="직선 화살표 연결선 8"/>
          <p:cNvCxnSpPr/>
          <p:nvPr/>
        </p:nvCxnSpPr>
        <p:spPr>
          <a:xfrm rot="10800000" flipV="1">
            <a:off x="4357686" y="1857370"/>
            <a:ext cx="1143008" cy="8572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6297" y="1643056"/>
            <a:ext cx="357662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자동 증가</a:t>
            </a:r>
            <a:r>
              <a:rPr lang="en-US" altLang="ko-KR" sz="1400" dirty="0" smtClean="0">
                <a:solidFill>
                  <a:schemeClr val="bg1"/>
                </a:solidFill>
              </a:rPr>
              <a:t>/</a:t>
            </a:r>
            <a:r>
              <a:rPr lang="ko-KR" altLang="en-US" sz="1400" dirty="0" smtClean="0">
                <a:solidFill>
                  <a:schemeClr val="bg1"/>
                </a:solidFill>
              </a:rPr>
              <a:t>최대 크기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1400" dirty="0" smtClean="0">
                <a:solidFill>
                  <a:schemeClr val="bg1"/>
                </a:solidFill>
              </a:rPr>
              <a:t>DB</a:t>
            </a:r>
            <a:r>
              <a:rPr lang="ko-KR" altLang="en-US" sz="1400" dirty="0" smtClean="0">
                <a:solidFill>
                  <a:schemeClr val="bg1"/>
                </a:solidFill>
              </a:rPr>
              <a:t>를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쓰다보면</a:t>
            </a:r>
            <a:r>
              <a:rPr lang="ko-KR" altLang="en-US" sz="1400" dirty="0" smtClean="0">
                <a:solidFill>
                  <a:schemeClr val="bg1"/>
                </a:solidFill>
              </a:rPr>
              <a:t> 결국 용량이 꽉 찬다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이때 자동 증가시킬지를 설정한다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자동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증가시</a:t>
            </a:r>
            <a:r>
              <a:rPr lang="ko-KR" altLang="en-US" sz="1400" dirty="0" smtClean="0">
                <a:solidFill>
                  <a:schemeClr val="bg1"/>
                </a:solidFill>
              </a:rPr>
              <a:t> </a:t>
            </a:r>
            <a:r>
              <a:rPr lang="en-US" altLang="ko-KR" sz="1400" dirty="0" smtClean="0">
                <a:solidFill>
                  <a:schemeClr val="bg1"/>
                </a:solidFill>
              </a:rPr>
              <a:t>SQL Server</a:t>
            </a:r>
            <a:r>
              <a:rPr lang="ko-KR" altLang="en-US" sz="1400" dirty="0" smtClean="0">
                <a:solidFill>
                  <a:schemeClr val="bg1"/>
                </a:solidFill>
              </a:rPr>
              <a:t>의 수행으로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따른 성능이나 속도가 느려질 수 있다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수동으로 파일 크기 증설도 가능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</a:rPr>
              <a:t>자동 증가하기 전 하는 것도 방법</a:t>
            </a:r>
            <a:r>
              <a:rPr lang="en-US" altLang="ko-KR" sz="1400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1400" dirty="0" smtClean="0">
                <a:solidFill>
                  <a:schemeClr val="bg1"/>
                </a:solidFill>
              </a:rPr>
              <a:t>… </a:t>
            </a:r>
            <a:r>
              <a:rPr lang="ko-KR" altLang="en-US" sz="1400" dirty="0" smtClean="0">
                <a:solidFill>
                  <a:schemeClr val="bg1"/>
                </a:solidFill>
              </a:rPr>
              <a:t>버튼을 클릭하여 설정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8-2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94"/>
            <a:ext cx="4286280" cy="3071481"/>
          </a:xfrm>
          <a:prstGeom prst="rect">
            <a:avLst/>
          </a:prstGeom>
        </p:spPr>
      </p:pic>
      <p:cxnSp>
        <p:nvCxnSpPr>
          <p:cNvPr id="9" name="직선 화살표 연결선 8"/>
          <p:cNvCxnSpPr/>
          <p:nvPr/>
        </p:nvCxnSpPr>
        <p:spPr>
          <a:xfrm rot="10800000" flipV="1">
            <a:off x="4357686" y="1857370"/>
            <a:ext cx="1143008" cy="8572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6297" y="1643056"/>
            <a:ext cx="3397084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자동 증가</a:t>
            </a:r>
            <a:r>
              <a:rPr lang="en-US" altLang="ko-KR" sz="1400" dirty="0" smtClean="0">
                <a:solidFill>
                  <a:schemeClr val="bg1"/>
                </a:solidFill>
              </a:rPr>
              <a:t>/</a:t>
            </a:r>
            <a:r>
              <a:rPr lang="ko-KR" altLang="en-US" sz="1400" dirty="0" smtClean="0">
                <a:solidFill>
                  <a:schemeClr val="bg1"/>
                </a:solidFill>
              </a:rPr>
              <a:t>최대 크기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 startAt="6"/>
            </a:pPr>
            <a:r>
              <a:rPr lang="ko-KR" altLang="en-US" sz="1400" dirty="0" smtClean="0">
                <a:solidFill>
                  <a:schemeClr val="bg1"/>
                </a:solidFill>
              </a:rPr>
              <a:t>자동 증가 사용할 것인지를 물음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 startAt="6"/>
            </a:pPr>
            <a:r>
              <a:rPr lang="ko-KR" altLang="en-US" sz="1400" dirty="0" smtClean="0">
                <a:solidFill>
                  <a:schemeClr val="bg1"/>
                </a:solidFill>
              </a:rPr>
              <a:t>증가 값 단위는 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- </a:t>
            </a:r>
            <a:r>
              <a:rPr lang="ko-KR" altLang="en-US" sz="1400" dirty="0" smtClean="0">
                <a:solidFill>
                  <a:schemeClr val="bg1"/>
                </a:solidFill>
              </a:rPr>
              <a:t>백분율 단위로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- MB </a:t>
            </a:r>
            <a:r>
              <a:rPr lang="ko-KR" altLang="en-US" sz="1400" dirty="0" smtClean="0">
                <a:solidFill>
                  <a:schemeClr val="bg1"/>
                </a:solidFill>
              </a:rPr>
              <a:t>단위로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 startAt="6"/>
            </a:pPr>
            <a:r>
              <a:rPr lang="ko-KR" altLang="en-US" sz="1400" dirty="0" smtClean="0">
                <a:solidFill>
                  <a:schemeClr val="bg1"/>
                </a:solidFill>
              </a:rPr>
              <a:t>최대 파일 크기도 무제한 설정 가능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</a:rPr>
              <a:t>물론 제한도 가능</a:t>
            </a:r>
            <a:r>
              <a:rPr lang="en-US" altLang="ko-KR" sz="1400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AutoNum type="arabicPeriod" startAt="6"/>
            </a:pPr>
            <a:r>
              <a:rPr lang="ko-KR" altLang="en-US" sz="1400" dirty="0" smtClean="0">
                <a:solidFill>
                  <a:schemeClr val="bg1"/>
                </a:solidFill>
              </a:rPr>
              <a:t>데이터 파일과 로그 파일 각각 설정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데이터베이스 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9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6" name="그림 5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14494"/>
            <a:ext cx="4286280" cy="3071481"/>
          </a:xfrm>
          <a:prstGeom prst="rect">
            <a:avLst/>
          </a:prstGeom>
        </p:spPr>
      </p:pic>
      <p:cxnSp>
        <p:nvCxnSpPr>
          <p:cNvPr id="9" name="직선 화살표 연결선 8"/>
          <p:cNvCxnSpPr/>
          <p:nvPr/>
        </p:nvCxnSpPr>
        <p:spPr>
          <a:xfrm rot="5400000">
            <a:off x="4750595" y="1964527"/>
            <a:ext cx="857256" cy="64294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6297" y="1643056"/>
            <a:ext cx="357662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bg1"/>
                </a:solidFill>
              </a:rPr>
              <a:t>경로</a:t>
            </a: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en-US" altLang="ko-KR" sz="1400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데이터 파일</a:t>
            </a:r>
            <a:r>
              <a:rPr lang="en-US" altLang="ko-KR" sz="1400" dirty="0" smtClean="0">
                <a:solidFill>
                  <a:schemeClr val="bg1"/>
                </a:solidFill>
              </a:rPr>
              <a:t>/</a:t>
            </a:r>
            <a:r>
              <a:rPr lang="ko-KR" altLang="en-US" sz="1400" dirty="0" smtClean="0">
                <a:solidFill>
                  <a:schemeClr val="bg1"/>
                </a:solidFill>
              </a:rPr>
              <a:t>로그 파일의 위치</a:t>
            </a:r>
            <a:r>
              <a:rPr lang="en-US" altLang="ko-KR" sz="1400" dirty="0" smtClean="0">
                <a:solidFill>
                  <a:schemeClr val="bg1"/>
                </a:solidFill>
              </a:rPr>
              <a:t> </a:t>
            </a:r>
            <a:r>
              <a:rPr lang="ko-KR" altLang="en-US" sz="1400" dirty="0" smtClean="0">
                <a:solidFill>
                  <a:schemeClr val="bg1"/>
                </a:solidFill>
              </a:rPr>
              <a:t>지정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기본값은 </a:t>
            </a:r>
            <a:r>
              <a:rPr lang="en-US" altLang="ko-KR" sz="1400" dirty="0" smtClean="0">
                <a:solidFill>
                  <a:schemeClr val="bg1"/>
                </a:solidFill>
              </a:rPr>
              <a:t>SQL Server </a:t>
            </a:r>
            <a:r>
              <a:rPr lang="ko-KR" altLang="en-US" sz="1400" dirty="0" smtClean="0">
                <a:solidFill>
                  <a:schemeClr val="bg1"/>
                </a:solidFill>
              </a:rPr>
              <a:t>설치 폴더의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DATA </a:t>
            </a:r>
            <a:r>
              <a:rPr lang="ko-KR" altLang="en-US" sz="1400" dirty="0" smtClean="0">
                <a:solidFill>
                  <a:schemeClr val="bg1"/>
                </a:solidFill>
              </a:rPr>
              <a:t>폴더이다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데이터 파일과 로그 파일의 경로를 </a:t>
            </a:r>
            <a:r>
              <a:rPr lang="en-US" altLang="ko-KR" sz="1400" dirty="0" smtClean="0">
                <a:solidFill>
                  <a:schemeClr val="bg1"/>
                </a:solidFill>
              </a:rPr>
              <a:t/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ko-KR" altLang="en-US" sz="1400" dirty="0" smtClean="0">
                <a:solidFill>
                  <a:schemeClr val="bg1"/>
                </a:solidFill>
              </a:rPr>
              <a:t>각각 다르게 지정도 가능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(</a:t>
            </a:r>
            <a:r>
              <a:rPr lang="ko-KR" altLang="en-US" sz="1400" dirty="0" smtClean="0">
                <a:solidFill>
                  <a:schemeClr val="bg1"/>
                </a:solidFill>
              </a:rPr>
              <a:t>성능이나 속도</a:t>
            </a:r>
            <a:r>
              <a:rPr lang="en-US" altLang="ko-KR" sz="1400" dirty="0" smtClean="0">
                <a:solidFill>
                  <a:schemeClr val="bg1"/>
                </a:solidFill>
              </a:rPr>
              <a:t>, </a:t>
            </a:r>
            <a:r>
              <a:rPr lang="ko-KR" altLang="en-US" sz="1400" dirty="0" smtClean="0">
                <a:solidFill>
                  <a:schemeClr val="bg1"/>
                </a:solidFill>
              </a:rPr>
              <a:t>안정성을 고려하여</a:t>
            </a:r>
            <a:r>
              <a:rPr lang="en-US" altLang="ko-KR" sz="1400" dirty="0" smtClean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400" dirty="0" smtClean="0">
                <a:solidFill>
                  <a:schemeClr val="bg1"/>
                </a:solidFill>
              </a:rPr>
              <a:t>데이터 변경 처리가 많다면 분리 고려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자동 증가 옵션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자동 설정 및 수동 설정 모두 가능한 옵션이다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뭔가가 꽉 차서 증가시킨다는 것은 때론 많은 과부하를 줄 수도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자동 증가 이벤트가 업무시간에 계속 발생하면 문제가 될 수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따라서 업무시간이 한가한 시간에 이러한 작업이 </a:t>
            </a:r>
            <a:r>
              <a:rPr lang="ko-KR" altLang="en-US" dirty="0" err="1" smtClean="0">
                <a:solidFill>
                  <a:schemeClr val="bg1"/>
                </a:solidFill>
              </a:rPr>
              <a:t>이뤄지는게</a:t>
            </a:r>
            <a:r>
              <a:rPr lang="ko-KR" altLang="en-US" dirty="0" smtClean="0">
                <a:solidFill>
                  <a:schemeClr val="bg1"/>
                </a:solidFill>
              </a:rPr>
              <a:t> 좋다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자동 설정의 경우 이러한 쉬는 시간을 잡기가 어려우므로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수동으로 접속이 한가한 새벽 시간에 증설을 수행하는 것이 좋다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데이터베이스만 만들면 의미가 없다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직접적인 데이터를 입력하고 저장할 수 있는 테이블을 만들어야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회원 정보는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[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회원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상품 정보는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[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상품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</a:t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매출 정보는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[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매출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테이블에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테이블 생성은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“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개체 탐색기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”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또는 명령문을 사용해서 모두 가능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2714626"/>
            <a:ext cx="63222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테이블은 </a:t>
            </a:r>
            <a:r>
              <a:rPr lang="en-US" altLang="ko-KR" sz="1400" dirty="0" smtClean="0">
                <a:solidFill>
                  <a:schemeClr val="bg1"/>
                </a:solidFill>
              </a:rPr>
              <a:t>“</a:t>
            </a:r>
            <a:r>
              <a:rPr lang="ko-KR" altLang="en-US" sz="1400" dirty="0" smtClean="0">
                <a:solidFill>
                  <a:schemeClr val="bg1"/>
                </a:solidFill>
              </a:rPr>
              <a:t>캐비닛</a:t>
            </a:r>
            <a:r>
              <a:rPr lang="en-US" altLang="ko-KR" sz="1400" dirty="0" smtClean="0">
                <a:solidFill>
                  <a:schemeClr val="bg1"/>
                </a:solidFill>
              </a:rPr>
              <a:t>”</a:t>
            </a:r>
            <a:r>
              <a:rPr lang="ko-KR" altLang="en-US" sz="1400" dirty="0" smtClean="0">
                <a:solidFill>
                  <a:schemeClr val="bg1"/>
                </a:solidFill>
              </a:rPr>
              <a:t>안 서랍장 </a:t>
            </a:r>
            <a:r>
              <a:rPr lang="ko-KR" altLang="en-US" sz="1400" dirty="0" err="1" smtClean="0">
                <a:solidFill>
                  <a:schemeClr val="bg1"/>
                </a:solidFill>
              </a:rPr>
              <a:t>한칸을</a:t>
            </a:r>
            <a:r>
              <a:rPr lang="ko-KR" altLang="en-US" sz="1400" dirty="0" smtClean="0">
                <a:solidFill>
                  <a:schemeClr val="bg1"/>
                </a:solidFill>
              </a:rPr>
              <a:t> 만드는 것이다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그리고 그 안에 구역을 나눠서 동일한 유형의 정보를 담아 놓는 것이다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이러한 구역을 열</a:t>
            </a:r>
            <a:r>
              <a:rPr lang="en-US" altLang="ko-KR" sz="1400" dirty="0" smtClean="0">
                <a:solidFill>
                  <a:schemeClr val="bg1"/>
                </a:solidFill>
              </a:rPr>
              <a:t>(Columns)</a:t>
            </a:r>
            <a:r>
              <a:rPr lang="ko-KR" altLang="en-US" sz="1400" dirty="0" smtClean="0">
                <a:solidFill>
                  <a:schemeClr val="bg1"/>
                </a:solidFill>
              </a:rPr>
              <a:t>들 이라고 한다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400" dirty="0" smtClean="0">
                <a:solidFill>
                  <a:schemeClr val="bg1"/>
                </a:solidFill>
              </a:rPr>
              <a:t>즉</a:t>
            </a:r>
            <a:r>
              <a:rPr lang="en-US" altLang="ko-KR" sz="1400" dirty="0" smtClean="0">
                <a:solidFill>
                  <a:schemeClr val="bg1"/>
                </a:solidFill>
              </a:rPr>
              <a:t>, </a:t>
            </a:r>
            <a:r>
              <a:rPr lang="ko-KR" altLang="en-US" sz="1400" dirty="0" smtClean="0">
                <a:solidFill>
                  <a:schemeClr val="bg1"/>
                </a:solidFill>
              </a:rPr>
              <a:t>테이블을 만든다는 것은</a:t>
            </a:r>
            <a:r>
              <a:rPr lang="en-US" altLang="ko-KR" sz="1400" dirty="0" smtClean="0">
                <a:solidFill>
                  <a:schemeClr val="bg1"/>
                </a:solidFill>
              </a:rPr>
              <a:t>..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	1) </a:t>
            </a:r>
            <a:r>
              <a:rPr lang="ko-KR" altLang="en-US" sz="1400" dirty="0" smtClean="0">
                <a:solidFill>
                  <a:schemeClr val="bg1"/>
                </a:solidFill>
              </a:rPr>
              <a:t>열 이름과 들어갈 동일한 유형의 정보를 결정하는 것이고</a:t>
            </a:r>
            <a:r>
              <a:rPr lang="en-US" altLang="ko-KR" sz="1400" dirty="0" smtClean="0">
                <a:solidFill>
                  <a:schemeClr val="bg1"/>
                </a:solidFill>
              </a:rPr>
              <a:t>,</a:t>
            </a:r>
            <a:br>
              <a:rPr lang="en-US" altLang="ko-KR" sz="1400" dirty="0" smtClean="0">
                <a:solidFill>
                  <a:schemeClr val="bg1"/>
                </a:solidFill>
              </a:rPr>
            </a:br>
            <a:r>
              <a:rPr lang="en-US" altLang="ko-KR" sz="1400" dirty="0" smtClean="0">
                <a:solidFill>
                  <a:schemeClr val="bg1"/>
                </a:solidFill>
              </a:rPr>
              <a:t>	2) </a:t>
            </a:r>
            <a:r>
              <a:rPr lang="ko-KR" altLang="en-US" sz="1400" dirty="0" smtClean="0">
                <a:solidFill>
                  <a:schemeClr val="bg1"/>
                </a:solidFill>
              </a:rPr>
              <a:t>들어갈 제약 조건을 결정하는 것이다</a:t>
            </a:r>
            <a:r>
              <a:rPr lang="en-US" altLang="ko-KR" sz="1400" dirty="0" smtClean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524000" y="1634775"/>
          <a:ext cx="6096000" cy="834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20314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상품코드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상품이름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상품입고일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상품원산지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상품수량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954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A0001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수박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2022-12-12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 smtClean="0"/>
                        <a:t>철원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100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  <a:tr h="2954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…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2000246"/>
            <a:ext cx="767958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테이블 열을 잘 만들기 위해서는 업무파악이 잘 되어 있어야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DB</a:t>
            </a:r>
            <a:r>
              <a:rPr lang="ko-KR" altLang="en-US" dirty="0" smtClean="0">
                <a:solidFill>
                  <a:schemeClr val="bg1"/>
                </a:solidFill>
              </a:rPr>
              <a:t>를 구축하고자 하는 업무에 대해서 잘 모른다면 글쎄</a:t>
            </a:r>
            <a:r>
              <a:rPr lang="en-US" altLang="ko-KR" dirty="0" smtClean="0">
                <a:solidFill>
                  <a:schemeClr val="bg1"/>
                </a:solidFill>
              </a:rPr>
              <a:t>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해당 열에 대한 적절한 데이터 타입을 결정하는 것도 중요하다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어느 정도 경험이 필요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처음에는 일반적으로 많이 사용하는 데이터 타입을 사용한다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테이블 열을 만들 때는 데이터 형식을 설정해줘야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캐비닛 서랍장 </a:t>
            </a:r>
            <a:r>
              <a:rPr lang="ko-KR" altLang="en-US" dirty="0" err="1" smtClean="0">
                <a:solidFill>
                  <a:schemeClr val="bg1"/>
                </a:solidFill>
              </a:rPr>
              <a:t>한칸을</a:t>
            </a:r>
            <a:r>
              <a:rPr lang="ko-KR" altLang="en-US" dirty="0" smtClean="0">
                <a:solidFill>
                  <a:schemeClr val="bg1"/>
                </a:solidFill>
              </a:rPr>
              <a:t> 열었을 때</a:t>
            </a:r>
            <a:r>
              <a:rPr lang="en-US" altLang="ko-KR" dirty="0" smtClean="0">
                <a:solidFill>
                  <a:schemeClr val="bg1"/>
                </a:solidFill>
              </a:rPr>
              <a:t>..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1) </a:t>
            </a:r>
            <a:r>
              <a:rPr lang="ko-KR" altLang="en-US" dirty="0" smtClean="0">
                <a:solidFill>
                  <a:schemeClr val="bg1"/>
                </a:solidFill>
              </a:rPr>
              <a:t>구역별로 저장공간을 안에서 나눠놓고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2) </a:t>
            </a:r>
            <a:r>
              <a:rPr lang="ko-KR" altLang="en-US" dirty="0" smtClean="0">
                <a:solidFill>
                  <a:schemeClr val="bg1"/>
                </a:solidFill>
              </a:rPr>
              <a:t>연필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공간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칼 공간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볼펜 공간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지우개 공간 등 구역을 나눈다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데이터 형식을 설정한다는 것은 일종의 </a:t>
            </a:r>
            <a:r>
              <a:rPr lang="en-US" altLang="ko-KR" dirty="0" smtClean="0">
                <a:solidFill>
                  <a:schemeClr val="bg1"/>
                </a:solidFill>
              </a:rPr>
              <a:t>“</a:t>
            </a:r>
            <a:r>
              <a:rPr lang="ko-KR" altLang="en-US" dirty="0" smtClean="0">
                <a:solidFill>
                  <a:schemeClr val="bg1"/>
                </a:solidFill>
              </a:rPr>
              <a:t>제약</a:t>
            </a:r>
            <a:r>
              <a:rPr lang="en-US" altLang="ko-KR" dirty="0" smtClean="0">
                <a:solidFill>
                  <a:schemeClr val="bg1"/>
                </a:solidFill>
              </a:rPr>
              <a:t>”</a:t>
            </a:r>
            <a:r>
              <a:rPr lang="ko-KR" altLang="en-US" dirty="0" smtClean="0">
                <a:solidFill>
                  <a:schemeClr val="bg1"/>
                </a:solidFill>
              </a:rPr>
              <a:t>을 거는 것이다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즉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조건에 맞는 정보만 들어와야 한다는 것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하드웨어 요구사항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HDD </a:t>
            </a:r>
            <a:r>
              <a:rPr lang="ko-KR" altLang="en-US" dirty="0" smtClean="0">
                <a:solidFill>
                  <a:schemeClr val="bg1"/>
                </a:solidFill>
              </a:rPr>
              <a:t>공간이 제법 여유가 많아야만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기본적으로 </a:t>
            </a:r>
            <a:r>
              <a:rPr lang="en-US" altLang="ko-KR" dirty="0" smtClean="0">
                <a:solidFill>
                  <a:schemeClr val="bg1"/>
                </a:solidFill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</a:rPr>
              <a:t>패키지 용량만도 설치 후 </a:t>
            </a:r>
            <a:r>
              <a:rPr lang="en-US" altLang="ko-KR" dirty="0" smtClean="0">
                <a:solidFill>
                  <a:schemeClr val="bg1"/>
                </a:solidFill>
              </a:rPr>
              <a:t>3GB</a:t>
            </a:r>
            <a:r>
              <a:rPr lang="ko-KR" altLang="en-US" dirty="0" smtClean="0">
                <a:solidFill>
                  <a:schemeClr val="bg1"/>
                </a:solidFill>
              </a:rPr>
              <a:t>가 넘음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따라서 설치를 진행하려면 최소 </a:t>
            </a:r>
            <a:r>
              <a:rPr lang="en-US" altLang="ko-KR" dirty="0" smtClean="0">
                <a:solidFill>
                  <a:schemeClr val="bg1"/>
                </a:solidFill>
              </a:rPr>
              <a:t>6GB</a:t>
            </a:r>
            <a:r>
              <a:rPr lang="ko-KR" altLang="en-US" dirty="0" smtClean="0">
                <a:solidFill>
                  <a:schemeClr val="bg1"/>
                </a:solidFill>
              </a:rPr>
              <a:t> 이상은 있어야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최소 기준이고 설치 후 </a:t>
            </a:r>
            <a:r>
              <a:rPr lang="ko-KR" altLang="en-US" dirty="0" err="1" smtClean="0">
                <a:solidFill>
                  <a:schemeClr val="bg1"/>
                </a:solidFill>
              </a:rPr>
              <a:t>원할한</a:t>
            </a:r>
            <a:r>
              <a:rPr lang="ko-KR" altLang="en-US" dirty="0" smtClean="0">
                <a:solidFill>
                  <a:schemeClr val="bg1"/>
                </a:solidFill>
              </a:rPr>
              <a:t> 사용을 위해서는 더 필요하다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가급적 </a:t>
            </a:r>
            <a:r>
              <a:rPr lang="en-US" altLang="ko-KR" dirty="0" smtClean="0">
                <a:solidFill>
                  <a:schemeClr val="bg1"/>
                </a:solidFill>
              </a:rPr>
              <a:t>10~15GB</a:t>
            </a:r>
            <a:r>
              <a:rPr lang="ko-KR" altLang="en-US" dirty="0" smtClean="0">
                <a:solidFill>
                  <a:schemeClr val="bg1"/>
                </a:solidFill>
              </a:rPr>
              <a:t> 이상의 여유 공간을 확보한다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Table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만들기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5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상품 테이블 열중에서 </a:t>
            </a:r>
            <a:r>
              <a:rPr lang="en-US" altLang="ko-KR" dirty="0" smtClean="0">
                <a:solidFill>
                  <a:schemeClr val="bg1"/>
                </a:solidFill>
              </a:rPr>
              <a:t>[</a:t>
            </a:r>
            <a:r>
              <a:rPr lang="ko-KR" altLang="en-US" dirty="0" smtClean="0">
                <a:solidFill>
                  <a:schemeClr val="bg1"/>
                </a:solidFill>
              </a:rPr>
              <a:t>상품입고일</a:t>
            </a:r>
            <a:r>
              <a:rPr lang="en-US" altLang="ko-KR" dirty="0" smtClean="0">
                <a:solidFill>
                  <a:schemeClr val="bg1"/>
                </a:solidFill>
              </a:rPr>
              <a:t>]</a:t>
            </a:r>
            <a:r>
              <a:rPr lang="ko-KR" altLang="en-US" dirty="0" smtClean="0">
                <a:solidFill>
                  <a:schemeClr val="bg1"/>
                </a:solidFill>
              </a:rPr>
              <a:t>의 데이터 타입이 </a:t>
            </a:r>
            <a:r>
              <a:rPr lang="en-US" altLang="ko-KR" dirty="0" smtClean="0">
                <a:solidFill>
                  <a:schemeClr val="bg1"/>
                </a:solidFill>
              </a:rPr>
              <a:t>date </a:t>
            </a:r>
            <a:r>
              <a:rPr lang="ko-KR" altLang="en-US" dirty="0" smtClean="0">
                <a:solidFill>
                  <a:schemeClr val="bg1"/>
                </a:solidFill>
              </a:rPr>
              <a:t>라면</a:t>
            </a:r>
            <a:r>
              <a:rPr lang="en-US" altLang="ko-KR" dirty="0" smtClean="0">
                <a:solidFill>
                  <a:schemeClr val="bg1"/>
                </a:solidFill>
              </a:rPr>
              <a:t>..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</a:t>
            </a:r>
            <a:r>
              <a:rPr lang="ko-KR" altLang="en-US" dirty="0" smtClean="0">
                <a:solidFill>
                  <a:schemeClr val="bg1"/>
                </a:solidFill>
              </a:rPr>
              <a:t>예</a:t>
            </a:r>
            <a:r>
              <a:rPr lang="en-US" altLang="ko-KR" dirty="0" smtClean="0">
                <a:solidFill>
                  <a:schemeClr val="bg1"/>
                </a:solidFill>
              </a:rPr>
              <a:t>) 2022-22-22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이러한 잘못된 날짜 형식은 </a:t>
            </a:r>
            <a:r>
              <a:rPr lang="ko-KR" altLang="en-US" dirty="0" err="1" smtClean="0">
                <a:solidFill>
                  <a:schemeClr val="bg1"/>
                </a:solidFill>
              </a:rPr>
              <a:t>입력시</a:t>
            </a:r>
            <a:r>
              <a:rPr lang="ko-KR" altLang="en-US" dirty="0" smtClean="0">
                <a:solidFill>
                  <a:schemeClr val="bg1"/>
                </a:solidFill>
              </a:rPr>
              <a:t> 오류가 난다는 것이다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마치 </a:t>
            </a:r>
            <a:r>
              <a:rPr lang="en-US" altLang="ko-KR" dirty="0" smtClean="0">
                <a:solidFill>
                  <a:schemeClr val="bg1"/>
                </a:solidFill>
              </a:rPr>
              <a:t>“</a:t>
            </a:r>
            <a:r>
              <a:rPr lang="ko-KR" altLang="en-US" dirty="0" smtClean="0">
                <a:solidFill>
                  <a:schemeClr val="bg1"/>
                </a:solidFill>
              </a:rPr>
              <a:t>연필</a:t>
            </a:r>
            <a:r>
              <a:rPr lang="en-US" altLang="ko-KR" dirty="0" smtClean="0">
                <a:solidFill>
                  <a:schemeClr val="bg1"/>
                </a:solidFill>
              </a:rPr>
              <a:t>” </a:t>
            </a:r>
            <a:r>
              <a:rPr lang="ko-KR" altLang="en-US" dirty="0" smtClean="0">
                <a:solidFill>
                  <a:schemeClr val="bg1"/>
                </a:solidFill>
              </a:rPr>
              <a:t>공간에 </a:t>
            </a:r>
            <a:r>
              <a:rPr lang="en-US" altLang="ko-KR" dirty="0" smtClean="0">
                <a:solidFill>
                  <a:schemeClr val="bg1"/>
                </a:solidFill>
              </a:rPr>
              <a:t>“</a:t>
            </a:r>
            <a:r>
              <a:rPr lang="ko-KR" altLang="en-US" dirty="0" smtClean="0">
                <a:solidFill>
                  <a:schemeClr val="bg1"/>
                </a:solidFill>
              </a:rPr>
              <a:t>지우개</a:t>
            </a:r>
            <a:r>
              <a:rPr lang="en-US" altLang="ko-KR" dirty="0" smtClean="0">
                <a:solidFill>
                  <a:schemeClr val="bg1"/>
                </a:solidFill>
              </a:rPr>
              <a:t>”</a:t>
            </a:r>
            <a:r>
              <a:rPr lang="ko-KR" altLang="en-US" dirty="0" smtClean="0">
                <a:solidFill>
                  <a:schemeClr val="bg1"/>
                </a:solidFill>
              </a:rPr>
              <a:t>를 넣으려고 하는 것과 같다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이렇듯 데이터 형식은 조건에 맞는 유효한 값만을 보장해주기도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데이터 </a:t>
            </a:r>
            <a:r>
              <a:rPr lang="ko-KR" altLang="en-US" dirty="0" err="1" smtClean="0">
                <a:solidFill>
                  <a:schemeClr val="bg1"/>
                </a:solidFill>
              </a:rPr>
              <a:t>무결성을</a:t>
            </a:r>
            <a:r>
              <a:rPr lang="ko-KR" altLang="en-US" dirty="0" smtClean="0">
                <a:solidFill>
                  <a:schemeClr val="bg1"/>
                </a:solidFill>
              </a:rPr>
              <a:t> 위해 가장 중요한 </a:t>
            </a:r>
            <a:r>
              <a:rPr lang="ko-KR" altLang="en-US" dirty="0" err="1" smtClean="0">
                <a:solidFill>
                  <a:schemeClr val="bg1"/>
                </a:solidFill>
              </a:rPr>
              <a:t>처리중</a:t>
            </a:r>
            <a:r>
              <a:rPr lang="ko-KR" altLang="en-US" dirty="0" smtClean="0">
                <a:solidFill>
                  <a:schemeClr val="bg1"/>
                </a:solidFill>
              </a:rPr>
              <a:t> 하나이다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SQL Server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 형식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1785507"/>
            <a:ext cx="775102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숫자</a:t>
            </a:r>
            <a:r>
              <a:rPr lang="en-US" altLang="ko-KR" dirty="0" smtClean="0">
                <a:solidFill>
                  <a:schemeClr val="bg1"/>
                </a:solidFill>
              </a:rPr>
              <a:t>/</a:t>
            </a:r>
            <a:r>
              <a:rPr lang="ko-KR" altLang="en-US" dirty="0" smtClean="0">
                <a:solidFill>
                  <a:schemeClr val="bg1"/>
                </a:solidFill>
              </a:rPr>
              <a:t>수치 관련 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정수 데이터 </a:t>
            </a:r>
            <a:r>
              <a:rPr lang="en-US" altLang="ko-KR" dirty="0" smtClean="0">
                <a:solidFill>
                  <a:schemeClr val="bg1"/>
                </a:solidFill>
              </a:rPr>
              <a:t>/ </a:t>
            </a:r>
            <a:r>
              <a:rPr lang="ko-KR" altLang="en-US" dirty="0" smtClean="0">
                <a:solidFill>
                  <a:schemeClr val="bg1"/>
                </a:solidFill>
              </a:rPr>
              <a:t>실수 데이터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en-US" altLang="ko-KR" dirty="0" err="1" smtClean="0">
                <a:solidFill>
                  <a:schemeClr val="bg1"/>
                </a:solidFill>
              </a:rPr>
              <a:t>bigint</a:t>
            </a:r>
            <a:r>
              <a:rPr lang="en-US" altLang="ko-KR" dirty="0" smtClean="0">
                <a:solidFill>
                  <a:schemeClr val="bg1"/>
                </a:solidFill>
              </a:rPr>
              <a:t>(8byte), </a:t>
            </a:r>
            <a:r>
              <a:rPr lang="en-US" altLang="ko-KR" dirty="0" err="1" smtClean="0">
                <a:solidFill>
                  <a:schemeClr val="bg1"/>
                </a:solidFill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</a:rPr>
              <a:t>(4), </a:t>
            </a:r>
            <a:r>
              <a:rPr lang="en-US" altLang="ko-KR" dirty="0" err="1" smtClean="0">
                <a:solidFill>
                  <a:schemeClr val="bg1"/>
                </a:solidFill>
              </a:rPr>
              <a:t>smallint</a:t>
            </a:r>
            <a:r>
              <a:rPr lang="en-US" altLang="ko-KR" dirty="0" smtClean="0">
                <a:solidFill>
                  <a:schemeClr val="bg1"/>
                </a:solidFill>
              </a:rPr>
              <a:t>(2), </a:t>
            </a:r>
            <a:r>
              <a:rPr lang="en-US" altLang="ko-KR" dirty="0" err="1" smtClean="0">
                <a:solidFill>
                  <a:schemeClr val="bg1"/>
                </a:solidFill>
              </a:rPr>
              <a:t>tinyint</a:t>
            </a:r>
            <a:r>
              <a:rPr lang="en-US" altLang="ko-KR" dirty="0" smtClean="0">
                <a:solidFill>
                  <a:schemeClr val="bg1"/>
                </a:solidFill>
              </a:rPr>
              <a:t>(1byte) / float, real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날짜와 시간 관련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date, time, </a:t>
            </a:r>
            <a:r>
              <a:rPr lang="en-US" altLang="ko-KR" dirty="0" err="1" smtClean="0">
                <a:solidFill>
                  <a:schemeClr val="bg1"/>
                </a:solidFill>
              </a:rPr>
              <a:t>datetime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</a:rPr>
              <a:t>smalldatetime</a:t>
            </a:r>
            <a:r>
              <a:rPr lang="en-US" altLang="ko-KR" dirty="0" smtClean="0">
                <a:solidFill>
                  <a:schemeClr val="bg1"/>
                </a:solidFill>
              </a:rPr>
              <a:t>, datetime2, </a:t>
            </a:r>
            <a:r>
              <a:rPr lang="en-US" altLang="ko-KR" dirty="0" err="1" smtClean="0">
                <a:solidFill>
                  <a:schemeClr val="bg1"/>
                </a:solidFill>
              </a:rPr>
              <a:t>datetimeoffset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문자열 관련 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기본 문자열 </a:t>
            </a:r>
            <a:r>
              <a:rPr lang="en-US" altLang="ko-KR" dirty="0" smtClean="0">
                <a:solidFill>
                  <a:schemeClr val="bg1"/>
                </a:solidFill>
              </a:rPr>
              <a:t>/ </a:t>
            </a:r>
            <a:r>
              <a:rPr lang="ko-KR" altLang="en-US" dirty="0" smtClean="0">
                <a:solidFill>
                  <a:schemeClr val="bg1"/>
                </a:solidFill>
              </a:rPr>
              <a:t>유니코드 문자열 </a:t>
            </a:r>
            <a:r>
              <a:rPr lang="en-US" altLang="ko-KR" dirty="0" smtClean="0">
                <a:solidFill>
                  <a:schemeClr val="bg1"/>
                </a:solidFill>
              </a:rPr>
              <a:t>/ </a:t>
            </a:r>
            <a:r>
              <a:rPr lang="ko-KR" altLang="en-US" dirty="0" smtClean="0">
                <a:solidFill>
                  <a:schemeClr val="bg1"/>
                </a:solidFill>
              </a:rPr>
              <a:t>이진 문자열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char(10), </a:t>
            </a:r>
            <a:r>
              <a:rPr lang="en-US" altLang="ko-KR" dirty="0" err="1" smtClean="0">
                <a:solidFill>
                  <a:schemeClr val="bg1"/>
                </a:solidFill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</a:rPr>
              <a:t>, text / </a:t>
            </a:r>
            <a:r>
              <a:rPr lang="en-US" altLang="ko-KR" dirty="0" err="1" smtClean="0">
                <a:solidFill>
                  <a:schemeClr val="bg1"/>
                </a:solidFill>
              </a:rPr>
              <a:t>nchar</a:t>
            </a:r>
            <a:r>
              <a:rPr lang="en-US" altLang="ko-KR" dirty="0" smtClean="0">
                <a:solidFill>
                  <a:schemeClr val="bg1"/>
                </a:solidFill>
              </a:rPr>
              <a:t>(10), </a:t>
            </a:r>
            <a:r>
              <a:rPr lang="en-US" altLang="ko-KR" dirty="0" err="1" smtClean="0">
                <a:solidFill>
                  <a:schemeClr val="bg1"/>
                </a:solidFill>
              </a:rPr>
              <a:t>nvarchar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</a:rPr>
              <a:t>ntext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binary, </a:t>
            </a:r>
            <a:r>
              <a:rPr lang="en-US" altLang="ko-KR" dirty="0" err="1" smtClean="0">
                <a:solidFill>
                  <a:schemeClr val="bg1"/>
                </a:solidFill>
              </a:rPr>
              <a:t>varbinary</a:t>
            </a:r>
            <a:r>
              <a:rPr lang="en-US" altLang="ko-KR" dirty="0" smtClean="0">
                <a:solidFill>
                  <a:schemeClr val="bg1"/>
                </a:solidFill>
              </a:rPr>
              <a:t>, image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char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1785507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char(10)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1) variable</a:t>
            </a:r>
            <a:r>
              <a:rPr lang="ko-KR" altLang="en-US" dirty="0" smtClean="0">
                <a:solidFill>
                  <a:schemeClr val="bg1"/>
                </a:solidFill>
              </a:rPr>
              <a:t>이 없다는 것은 고정적인 것이라는 의미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2) 10</a:t>
            </a:r>
            <a:r>
              <a:rPr lang="ko-KR" altLang="en-US" dirty="0" smtClean="0">
                <a:solidFill>
                  <a:schemeClr val="bg1"/>
                </a:solidFill>
              </a:rPr>
              <a:t>의 범위라면 입력되지 않고 남은 공간은 공백으로 처리된다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3) </a:t>
            </a:r>
            <a:r>
              <a:rPr lang="en-US" altLang="ko-KR" dirty="0" err="1" smtClean="0">
                <a:solidFill>
                  <a:schemeClr val="bg1"/>
                </a:solidFill>
              </a:rPr>
              <a:t>abc</a:t>
            </a:r>
            <a:r>
              <a:rPr lang="ko-KR" altLang="en-US" dirty="0" smtClean="0">
                <a:solidFill>
                  <a:schemeClr val="bg1"/>
                </a:solidFill>
              </a:rPr>
              <a:t>라고 입력하면 남는 </a:t>
            </a:r>
            <a:r>
              <a:rPr lang="en-US" altLang="ko-KR" dirty="0" smtClean="0">
                <a:solidFill>
                  <a:schemeClr val="bg1"/>
                </a:solidFill>
              </a:rPr>
              <a:t>7</a:t>
            </a:r>
            <a:r>
              <a:rPr lang="ko-KR" altLang="en-US" dirty="0" smtClean="0">
                <a:solidFill>
                  <a:schemeClr val="bg1"/>
                </a:solidFill>
              </a:rPr>
              <a:t>공간은 공백으로 처리된다는 의미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4) </a:t>
            </a:r>
            <a:r>
              <a:rPr lang="ko-KR" altLang="en-US" dirty="0" smtClean="0">
                <a:solidFill>
                  <a:schemeClr val="bg1"/>
                </a:solidFill>
              </a:rPr>
              <a:t>결론적으로 처음 선언된 범위 그대로 모두 사용한다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5) </a:t>
            </a:r>
            <a:r>
              <a:rPr lang="ko-KR" altLang="en-US" dirty="0" smtClean="0">
                <a:solidFill>
                  <a:schemeClr val="bg1"/>
                </a:solidFill>
              </a:rPr>
              <a:t>입력되는 값이 선언된 길이보다 작다면 공간낭비가 발생함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char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1785507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char(n)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6) </a:t>
            </a:r>
            <a:r>
              <a:rPr lang="ko-KR" altLang="en-US" dirty="0" smtClean="0">
                <a:solidFill>
                  <a:schemeClr val="bg1"/>
                </a:solidFill>
              </a:rPr>
              <a:t>고정길이의 값이 입력되는 경우에만 </a:t>
            </a:r>
            <a:r>
              <a:rPr lang="en-US" altLang="ko-KR" dirty="0" smtClean="0">
                <a:solidFill>
                  <a:schemeClr val="bg1"/>
                </a:solidFill>
              </a:rPr>
              <a:t>char</a:t>
            </a:r>
            <a:r>
              <a:rPr lang="ko-KR" altLang="en-US" dirty="0" smtClean="0">
                <a:solidFill>
                  <a:schemeClr val="bg1"/>
                </a:solidFill>
              </a:rPr>
              <a:t>로 </a:t>
            </a:r>
            <a:r>
              <a:rPr lang="ko-KR" altLang="en-US" dirty="0" err="1" smtClean="0">
                <a:solidFill>
                  <a:schemeClr val="bg1"/>
                </a:solidFill>
              </a:rPr>
              <a:t>지정하는게</a:t>
            </a:r>
            <a:r>
              <a:rPr lang="ko-KR" altLang="en-US" dirty="0" smtClean="0">
                <a:solidFill>
                  <a:schemeClr val="bg1"/>
                </a:solidFill>
              </a:rPr>
              <a:t> 좋다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7) </a:t>
            </a:r>
            <a:r>
              <a:rPr lang="ko-KR" altLang="en-US" dirty="0" smtClean="0">
                <a:solidFill>
                  <a:schemeClr val="bg1"/>
                </a:solidFill>
              </a:rPr>
              <a:t>고정길이가 아닌 값의 입력이라면 </a:t>
            </a:r>
            <a:r>
              <a:rPr lang="en-US" altLang="ko-KR" dirty="0" err="1" smtClean="0">
                <a:solidFill>
                  <a:schemeClr val="bg1"/>
                </a:solidFill>
              </a:rPr>
              <a:t>varchar</a:t>
            </a:r>
            <a:r>
              <a:rPr lang="ko-KR" altLang="en-US" dirty="0" smtClean="0">
                <a:solidFill>
                  <a:schemeClr val="bg1"/>
                </a:solidFill>
              </a:rPr>
              <a:t>로 지정한다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8) n </a:t>
            </a:r>
            <a:r>
              <a:rPr lang="ko-KR" altLang="en-US" dirty="0" smtClean="0">
                <a:solidFill>
                  <a:schemeClr val="bg1"/>
                </a:solidFill>
              </a:rPr>
              <a:t>바이트의 저장 공간을 차지한다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9) char, </a:t>
            </a:r>
            <a:r>
              <a:rPr lang="en-US" altLang="ko-KR" dirty="0" err="1" smtClean="0">
                <a:solidFill>
                  <a:schemeClr val="bg1"/>
                </a:solidFill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모두 최대 크기는 </a:t>
            </a:r>
            <a:r>
              <a:rPr lang="en-US" altLang="ko-KR" dirty="0" smtClean="0">
                <a:solidFill>
                  <a:schemeClr val="bg1"/>
                </a:solidFill>
              </a:rPr>
              <a:t>8,000byte.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10) </a:t>
            </a:r>
            <a:r>
              <a:rPr lang="ko-KR" altLang="en-US" dirty="0" smtClean="0">
                <a:solidFill>
                  <a:schemeClr val="bg1"/>
                </a:solidFill>
              </a:rPr>
              <a:t>이름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주소 보다는 </a:t>
            </a:r>
            <a:r>
              <a:rPr lang="ko-KR" altLang="en-US" dirty="0" err="1" smtClean="0">
                <a:solidFill>
                  <a:schemeClr val="bg1"/>
                </a:solidFill>
              </a:rPr>
              <a:t>사번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주민번호 열에 </a:t>
            </a:r>
            <a:r>
              <a:rPr lang="ko-KR" altLang="en-US" dirty="0" err="1" smtClean="0">
                <a:solidFill>
                  <a:schemeClr val="bg1"/>
                </a:solidFill>
              </a:rPr>
              <a:t>지정하는것이</a:t>
            </a:r>
            <a:r>
              <a:rPr lang="ko-KR" altLang="en-US" dirty="0" smtClean="0">
                <a:solidFill>
                  <a:schemeClr val="bg1"/>
                </a:solidFill>
              </a:rPr>
              <a:t> 좋다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char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3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1785507"/>
            <a:ext cx="775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char(n)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11) 4</a:t>
            </a:r>
            <a:r>
              <a:rPr lang="ko-KR" altLang="en-US" dirty="0" smtClean="0">
                <a:solidFill>
                  <a:schemeClr val="bg1"/>
                </a:solidFill>
              </a:rPr>
              <a:t>글자 </a:t>
            </a:r>
            <a:r>
              <a:rPr lang="ko-KR" altLang="en-US" dirty="0" err="1" smtClean="0">
                <a:solidFill>
                  <a:schemeClr val="bg1"/>
                </a:solidFill>
              </a:rPr>
              <a:t>미만시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CHAR</a:t>
            </a:r>
            <a:r>
              <a:rPr lang="ko-KR" altLang="en-US" dirty="0" smtClean="0">
                <a:solidFill>
                  <a:schemeClr val="bg1"/>
                </a:solidFill>
              </a:rPr>
              <a:t>로 설정하는 것이 </a:t>
            </a:r>
            <a:r>
              <a:rPr lang="ko-KR" altLang="en-US" dirty="0" err="1" smtClean="0">
                <a:solidFill>
                  <a:schemeClr val="bg1"/>
                </a:solidFill>
              </a:rPr>
              <a:t>속도면에서</a:t>
            </a:r>
            <a:r>
              <a:rPr lang="ko-KR" altLang="en-US" dirty="0" smtClean="0">
                <a:solidFill>
                  <a:schemeClr val="bg1"/>
                </a:solidFill>
              </a:rPr>
              <a:t> 유리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12) </a:t>
            </a:r>
            <a:r>
              <a:rPr lang="ko-KR" altLang="en-US" dirty="0" smtClean="0">
                <a:solidFill>
                  <a:schemeClr val="bg1"/>
                </a:solidFill>
              </a:rPr>
              <a:t>주로 대용량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의 </a:t>
            </a:r>
            <a:r>
              <a:rPr lang="en-US" altLang="ko-KR" dirty="0" smtClean="0">
                <a:solidFill>
                  <a:schemeClr val="bg1"/>
                </a:solidFill>
              </a:rPr>
              <a:t>INSERT/UPDATE</a:t>
            </a:r>
            <a:r>
              <a:rPr lang="ko-KR" altLang="en-US" dirty="0" smtClean="0">
                <a:solidFill>
                  <a:schemeClr val="bg1"/>
                </a:solidFill>
              </a:rPr>
              <a:t>에서 조금 유리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13) </a:t>
            </a:r>
            <a:r>
              <a:rPr lang="ko-KR" altLang="en-US" dirty="0" smtClean="0">
                <a:solidFill>
                  <a:schemeClr val="bg1"/>
                </a:solidFill>
              </a:rPr>
              <a:t>무조건 </a:t>
            </a:r>
            <a:r>
              <a:rPr lang="en-US" altLang="ko-KR" dirty="0" smtClean="0">
                <a:solidFill>
                  <a:schemeClr val="bg1"/>
                </a:solidFill>
              </a:rPr>
              <a:t>VARCHAR </a:t>
            </a:r>
            <a:r>
              <a:rPr lang="ko-KR" altLang="en-US" dirty="0" smtClean="0">
                <a:solidFill>
                  <a:schemeClr val="bg1"/>
                </a:solidFill>
              </a:rPr>
              <a:t>보다는 적절한 상황을 고려하여 지정한다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char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4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1785507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chemeClr val="bg1"/>
                </a:solidFill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</a:rPr>
              <a:t>(n | max)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1) variable </a:t>
            </a:r>
            <a:r>
              <a:rPr lang="ko-KR" altLang="en-US" dirty="0" smtClean="0">
                <a:solidFill>
                  <a:schemeClr val="bg1"/>
                </a:solidFill>
              </a:rPr>
              <a:t>가변적인</a:t>
            </a:r>
            <a:r>
              <a:rPr lang="en-US" altLang="ko-KR" dirty="0" smtClean="0">
                <a:solidFill>
                  <a:schemeClr val="bg1"/>
                </a:solidFill>
              </a:rPr>
              <a:t>.. </a:t>
            </a:r>
            <a:r>
              <a:rPr lang="ko-KR" altLang="en-US" dirty="0" smtClean="0">
                <a:solidFill>
                  <a:schemeClr val="bg1"/>
                </a:solidFill>
              </a:rPr>
              <a:t>이라는 의미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</a:rPr>
              <a:t>즉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가변길이 타입이다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	- varying</a:t>
            </a:r>
            <a:r>
              <a:rPr lang="ko-KR" altLang="en-US" dirty="0" smtClean="0">
                <a:solidFill>
                  <a:schemeClr val="bg1"/>
                </a:solidFill>
              </a:rPr>
              <a:t>이라고도 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2) n </a:t>
            </a:r>
            <a:r>
              <a:rPr lang="ko-KR" altLang="en-US" dirty="0" smtClean="0">
                <a:solidFill>
                  <a:schemeClr val="bg1"/>
                </a:solidFill>
              </a:rPr>
              <a:t>바이트의 저장 공간을 차지하며 최대 크기는 </a:t>
            </a:r>
            <a:r>
              <a:rPr lang="en-US" altLang="ko-KR" dirty="0" smtClean="0">
                <a:solidFill>
                  <a:schemeClr val="bg1"/>
                </a:solidFill>
              </a:rPr>
              <a:t>8,000byte.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3) </a:t>
            </a:r>
            <a:r>
              <a:rPr lang="ko-KR" altLang="en-US" dirty="0" smtClean="0">
                <a:solidFill>
                  <a:schemeClr val="bg1"/>
                </a:solidFill>
              </a:rPr>
              <a:t>입력되는 값이 </a:t>
            </a:r>
            <a:r>
              <a:rPr lang="en-US" altLang="ko-KR" dirty="0" smtClean="0">
                <a:solidFill>
                  <a:schemeClr val="bg1"/>
                </a:solidFill>
              </a:rPr>
              <a:t>8,000byte</a:t>
            </a:r>
            <a:r>
              <a:rPr lang="ko-KR" altLang="en-US" dirty="0" smtClean="0">
                <a:solidFill>
                  <a:schemeClr val="bg1"/>
                </a:solidFill>
              </a:rPr>
              <a:t>를 초과하는 경우 </a:t>
            </a:r>
            <a:r>
              <a:rPr lang="en-US" altLang="ko-KR" dirty="0" smtClean="0">
                <a:solidFill>
                  <a:schemeClr val="bg1"/>
                </a:solidFill>
              </a:rPr>
              <a:t>max </a:t>
            </a:r>
            <a:r>
              <a:rPr lang="ko-KR" altLang="en-US" dirty="0" smtClean="0">
                <a:solidFill>
                  <a:schemeClr val="bg1"/>
                </a:solidFill>
              </a:rPr>
              <a:t>사용이 가능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4) </a:t>
            </a:r>
            <a:r>
              <a:rPr lang="ko-KR" altLang="en-US" dirty="0" smtClean="0">
                <a:solidFill>
                  <a:schemeClr val="bg1"/>
                </a:solidFill>
              </a:rPr>
              <a:t>최대 </a:t>
            </a:r>
            <a:r>
              <a:rPr lang="en-US" altLang="ko-KR" dirty="0" smtClean="0">
                <a:solidFill>
                  <a:schemeClr val="bg1"/>
                </a:solidFill>
              </a:rPr>
              <a:t>2Gb</a:t>
            </a:r>
            <a:r>
              <a:rPr lang="ko-KR" altLang="en-US" dirty="0" smtClean="0">
                <a:solidFill>
                  <a:schemeClr val="bg1"/>
                </a:solidFill>
              </a:rPr>
              <a:t>까지 저장할 수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char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5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1785507"/>
            <a:ext cx="7751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char(10)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en-US" altLang="ko-KR" dirty="0" err="1" smtClean="0">
                <a:solidFill>
                  <a:schemeClr val="bg1"/>
                </a:solidFill>
              </a:rPr>
              <a:t>abc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</a:rPr>
              <a:t>입력시</a:t>
            </a:r>
            <a:r>
              <a:rPr lang="ko-KR" altLang="en-US" dirty="0" smtClean="0">
                <a:solidFill>
                  <a:schemeClr val="bg1"/>
                </a:solidFill>
              </a:rPr>
              <a:t> 남는 공간을 다 사용하므로 빈 공간이 </a:t>
            </a:r>
            <a:r>
              <a:rPr lang="en-US" altLang="ko-KR" dirty="0" smtClean="0">
                <a:solidFill>
                  <a:schemeClr val="bg1"/>
                </a:solidFill>
              </a:rPr>
              <a:t>7byte </a:t>
            </a:r>
            <a:r>
              <a:rPr lang="ko-KR" altLang="en-US" dirty="0" smtClean="0">
                <a:solidFill>
                  <a:schemeClr val="bg1"/>
                </a:solidFill>
              </a:rPr>
              <a:t>차지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chemeClr val="bg1"/>
                </a:solidFill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</a:rPr>
              <a:t>(10)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실제 입력된 데이터 길이 값만큼만 공간을 차지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en-US" altLang="ko-KR" dirty="0" err="1" smtClean="0">
                <a:solidFill>
                  <a:schemeClr val="bg1"/>
                </a:solidFill>
              </a:rPr>
              <a:t>abc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err="1" smtClean="0">
                <a:solidFill>
                  <a:schemeClr val="bg1"/>
                </a:solidFill>
              </a:rPr>
              <a:t>입력시</a:t>
            </a:r>
            <a:r>
              <a:rPr lang="ko-KR" altLang="en-US" dirty="0" smtClean="0">
                <a:solidFill>
                  <a:schemeClr val="bg1"/>
                </a:solidFill>
              </a:rPr>
              <a:t> 남는 </a:t>
            </a:r>
            <a:r>
              <a:rPr lang="en-US" altLang="ko-KR" dirty="0" smtClean="0">
                <a:solidFill>
                  <a:schemeClr val="bg1"/>
                </a:solidFill>
              </a:rPr>
              <a:t>7byte </a:t>
            </a:r>
            <a:r>
              <a:rPr lang="ko-KR" altLang="en-US" dirty="0" smtClean="0">
                <a:solidFill>
                  <a:schemeClr val="bg1"/>
                </a:solidFill>
              </a:rPr>
              <a:t>공간의 메모리는 반환을 하게 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char </a:t>
            </a:r>
            <a:r>
              <a:rPr lang="ko-KR" altLang="en-US" dirty="0" smtClean="0">
                <a:solidFill>
                  <a:schemeClr val="bg1"/>
                </a:solidFill>
              </a:rPr>
              <a:t>일반 문자형은 </a:t>
            </a:r>
            <a:r>
              <a:rPr lang="en-US" altLang="ko-KR" dirty="0" smtClean="0">
                <a:solidFill>
                  <a:schemeClr val="bg1"/>
                </a:solidFill>
              </a:rPr>
              <a:t>1byte, </a:t>
            </a:r>
            <a:r>
              <a:rPr lang="en-US" altLang="ko-KR" dirty="0" err="1" smtClean="0">
                <a:solidFill>
                  <a:schemeClr val="bg1"/>
                </a:solidFill>
              </a:rPr>
              <a:t>nchar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유니코드 문자형은 </a:t>
            </a:r>
            <a:r>
              <a:rPr lang="en-US" altLang="ko-KR" dirty="0" smtClean="0">
                <a:solidFill>
                  <a:schemeClr val="bg1"/>
                </a:solidFill>
              </a:rPr>
              <a:t>2byte </a:t>
            </a:r>
            <a:r>
              <a:rPr lang="ko-KR" altLang="en-US" dirty="0" smtClean="0">
                <a:solidFill>
                  <a:schemeClr val="bg1"/>
                </a:solidFill>
              </a:rPr>
              <a:t>공간 사용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DBMS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데이터 형식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안타깝게도 데이터 형식은 </a:t>
            </a:r>
            <a:r>
              <a:rPr lang="en-US" altLang="ko-KR" dirty="0" smtClean="0">
                <a:solidFill>
                  <a:schemeClr val="bg1"/>
                </a:solidFill>
              </a:rPr>
              <a:t>DBMS </a:t>
            </a:r>
            <a:r>
              <a:rPr lang="ko-KR" altLang="en-US" dirty="0" smtClean="0">
                <a:solidFill>
                  <a:schemeClr val="bg1"/>
                </a:solidFill>
              </a:rPr>
              <a:t>마다 형식이 다르다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결국 해당 </a:t>
            </a:r>
            <a:r>
              <a:rPr lang="en-US" altLang="ko-KR" dirty="0" smtClean="0">
                <a:solidFill>
                  <a:schemeClr val="bg1"/>
                </a:solidFill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</a:rPr>
              <a:t>를 다루는 과정에서 별도로 공부해야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어느 하나를 잘 공부해두면 다른 </a:t>
            </a:r>
            <a:r>
              <a:rPr lang="en-US" altLang="ko-KR" dirty="0" smtClean="0">
                <a:solidFill>
                  <a:schemeClr val="bg1"/>
                </a:solidFill>
              </a:rPr>
              <a:t>DBMS </a:t>
            </a:r>
            <a:r>
              <a:rPr lang="ko-KR" altLang="en-US" dirty="0" smtClean="0">
                <a:solidFill>
                  <a:schemeClr val="bg1"/>
                </a:solidFill>
              </a:rPr>
              <a:t>공부가 쉽다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초보자는 기본적으로 주력으로 사용하게 될 </a:t>
            </a:r>
            <a:r>
              <a:rPr lang="en-US" altLang="ko-KR" dirty="0" smtClean="0">
                <a:solidFill>
                  <a:schemeClr val="bg1"/>
                </a:solidFill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</a:rPr>
              <a:t>에 맞춰 공부한다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그런 후 점차 다른 </a:t>
            </a:r>
            <a:r>
              <a:rPr lang="en-US" altLang="ko-KR" dirty="0" smtClean="0">
                <a:solidFill>
                  <a:schemeClr val="bg1"/>
                </a:solidFill>
              </a:rPr>
              <a:t>DBMS </a:t>
            </a:r>
            <a:r>
              <a:rPr lang="ko-KR" altLang="en-US" dirty="0" smtClean="0">
                <a:solidFill>
                  <a:schemeClr val="bg1"/>
                </a:solidFill>
              </a:rPr>
              <a:t>데이터 형식도 살펴보도록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새로운 형식도 많지만 많이 비슷비슷하다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보통 우리가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관련 업무에서 가장 많이 접하게 된다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실수 사용보다는 정수 사용을 많이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정수는 기본적인 저장소 크기와 정수 범위 계산은 할 수 있도록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en-US" altLang="ko-KR" dirty="0" err="1" smtClean="0">
                <a:solidFill>
                  <a:schemeClr val="bg1"/>
                </a:solidFill>
              </a:rPr>
              <a:t>bigint</a:t>
            </a:r>
            <a:r>
              <a:rPr lang="en-US" altLang="ko-KR" dirty="0" smtClean="0">
                <a:solidFill>
                  <a:schemeClr val="bg1"/>
                </a:solidFill>
              </a:rPr>
              <a:t>(8byte), </a:t>
            </a:r>
            <a:r>
              <a:rPr lang="en-US" altLang="ko-KR" dirty="0" err="1" smtClean="0">
                <a:solidFill>
                  <a:schemeClr val="bg1"/>
                </a:solidFill>
              </a:rPr>
              <a:t>int</a:t>
            </a:r>
            <a:r>
              <a:rPr lang="en-US" altLang="ko-KR" dirty="0" smtClean="0">
                <a:solidFill>
                  <a:schemeClr val="bg1"/>
                </a:solidFill>
              </a:rPr>
              <a:t>(4), </a:t>
            </a:r>
            <a:r>
              <a:rPr lang="en-US" altLang="ko-KR" dirty="0" err="1" smtClean="0">
                <a:solidFill>
                  <a:schemeClr val="bg1"/>
                </a:solidFill>
              </a:rPr>
              <a:t>smallint</a:t>
            </a:r>
            <a:r>
              <a:rPr lang="en-US" altLang="ko-KR" dirty="0" smtClean="0">
                <a:solidFill>
                  <a:schemeClr val="bg1"/>
                </a:solidFill>
              </a:rPr>
              <a:t>(2), </a:t>
            </a:r>
            <a:r>
              <a:rPr lang="en-US" altLang="ko-KR" dirty="0" err="1" smtClean="0">
                <a:solidFill>
                  <a:schemeClr val="bg1"/>
                </a:solidFill>
              </a:rPr>
              <a:t>tinyint</a:t>
            </a:r>
            <a:r>
              <a:rPr lang="en-US" altLang="ko-KR" dirty="0" smtClean="0">
                <a:solidFill>
                  <a:schemeClr val="bg1"/>
                </a:solidFill>
              </a:rPr>
              <a:t>(1)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초보자는 </a:t>
            </a:r>
            <a:r>
              <a:rPr lang="en-US" altLang="ko-KR" dirty="0" smtClean="0">
                <a:solidFill>
                  <a:schemeClr val="bg1"/>
                </a:solidFill>
              </a:rPr>
              <a:t>0</a:t>
            </a:r>
            <a:r>
              <a:rPr lang="ko-KR" altLang="en-US" dirty="0" smtClean="0">
                <a:solidFill>
                  <a:schemeClr val="bg1"/>
                </a:solidFill>
              </a:rPr>
              <a:t>과 음수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포함 범위를 </a:t>
            </a:r>
            <a:r>
              <a:rPr lang="ko-KR" altLang="en-US" dirty="0" err="1" smtClean="0">
                <a:solidFill>
                  <a:schemeClr val="bg1"/>
                </a:solidFill>
              </a:rPr>
              <a:t>헤갈리지</a:t>
            </a:r>
            <a:r>
              <a:rPr lang="ko-KR" altLang="en-US" dirty="0" smtClean="0">
                <a:solidFill>
                  <a:schemeClr val="bg1"/>
                </a:solidFill>
              </a:rPr>
              <a:t> 않도록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solidFill>
                  <a:schemeClr val="bg1"/>
                </a:solidFill>
              </a:rPr>
              <a:t>Most Significant Bit(MSB) 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최상위 비트는 </a:t>
            </a:r>
            <a:r>
              <a:rPr lang="ko-KR" altLang="en-US" dirty="0" smtClean="0">
                <a:solidFill>
                  <a:srgbClr val="FF0000"/>
                </a:solidFill>
                <a:sym typeface="Wingdings" pitchFamily="2" charset="2"/>
              </a:rPr>
              <a:t>부호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비트 구분용 비트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103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정수 데이터 크기와 범위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Boolean </a:t>
            </a:r>
            <a:r>
              <a:rPr lang="ko-KR" altLang="en-US" dirty="0" smtClean="0">
                <a:solidFill>
                  <a:schemeClr val="bg1"/>
                </a:solidFill>
              </a:rPr>
              <a:t>데이터 타입은 </a:t>
            </a:r>
            <a:r>
              <a:rPr lang="en-US" altLang="ko-KR" dirty="0" smtClean="0">
                <a:solidFill>
                  <a:schemeClr val="bg1"/>
                </a:solidFill>
              </a:rPr>
              <a:t>True, False </a:t>
            </a:r>
            <a:r>
              <a:rPr lang="ko-KR" altLang="en-US" dirty="0" smtClean="0">
                <a:solidFill>
                  <a:schemeClr val="bg1"/>
                </a:solidFill>
              </a:rPr>
              <a:t>값을 가질 수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</a:rPr>
              <a:t>별로 이 데이터 타입을 구현하는 것은 조금씩 다 다르다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지원하는 </a:t>
            </a:r>
            <a:r>
              <a:rPr lang="en-US" altLang="ko-KR" dirty="0" smtClean="0">
                <a:solidFill>
                  <a:schemeClr val="bg1"/>
                </a:solidFill>
              </a:rPr>
              <a:t>DBMS</a:t>
            </a:r>
            <a:r>
              <a:rPr lang="ko-KR" altLang="en-US" dirty="0" smtClean="0">
                <a:solidFill>
                  <a:schemeClr val="bg1"/>
                </a:solidFill>
              </a:rPr>
              <a:t>도 있고 아닌 것도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지원해도 표준을 따르지 않는 경우도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SQL Server</a:t>
            </a:r>
            <a:r>
              <a:rPr lang="ko-KR" altLang="en-US" dirty="0" smtClean="0">
                <a:solidFill>
                  <a:schemeClr val="bg1"/>
                </a:solidFill>
              </a:rPr>
              <a:t>는 이 데이터 타입을 지원하지 않는다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그러나 </a:t>
            </a:r>
            <a:r>
              <a:rPr lang="en-US" altLang="ko-KR" dirty="0" smtClean="0">
                <a:solidFill>
                  <a:schemeClr val="bg1"/>
                </a:solidFill>
              </a:rPr>
              <a:t>bit </a:t>
            </a:r>
            <a:r>
              <a:rPr lang="ko-KR" altLang="en-US" dirty="0" smtClean="0">
                <a:solidFill>
                  <a:schemeClr val="bg1"/>
                </a:solidFill>
              </a:rPr>
              <a:t>데이터 타입을 통해서 </a:t>
            </a:r>
            <a:r>
              <a:rPr lang="en-US" altLang="ko-KR" dirty="0" smtClean="0">
                <a:solidFill>
                  <a:schemeClr val="bg1"/>
                </a:solidFill>
              </a:rPr>
              <a:t>0, 1, Null</a:t>
            </a:r>
            <a:r>
              <a:rPr lang="ko-KR" altLang="en-US" dirty="0" smtClean="0">
                <a:solidFill>
                  <a:schemeClr val="bg1"/>
                </a:solidFill>
              </a:rPr>
              <a:t>의 값을 가질 수 있다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3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boolean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소프트웨어 요구사항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3" y="2000246"/>
            <a:ext cx="7393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권장은 </a:t>
            </a:r>
            <a:r>
              <a:rPr lang="en-US" altLang="ko-KR" dirty="0" smtClean="0">
                <a:solidFill>
                  <a:schemeClr val="bg1"/>
                </a:solidFill>
              </a:rPr>
              <a:t>Windows 10 OS </a:t>
            </a:r>
            <a:r>
              <a:rPr lang="ko-KR" altLang="en-US" dirty="0" smtClean="0">
                <a:solidFill>
                  <a:schemeClr val="bg1"/>
                </a:solidFill>
              </a:rPr>
              <a:t>사용을 적극 권장한다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실무에서의 </a:t>
            </a:r>
            <a:r>
              <a:rPr lang="en-US" altLang="ko-KR" dirty="0" smtClean="0">
                <a:solidFill>
                  <a:schemeClr val="bg1"/>
                </a:solidFill>
              </a:rPr>
              <a:t>DB</a:t>
            </a:r>
            <a:r>
              <a:rPr lang="ko-KR" altLang="en-US" dirty="0" smtClean="0">
                <a:solidFill>
                  <a:schemeClr val="bg1"/>
                </a:solidFill>
              </a:rPr>
              <a:t>사용을 위한 </a:t>
            </a:r>
            <a:r>
              <a:rPr lang="en-US" altLang="ko-KR" dirty="0" smtClean="0">
                <a:solidFill>
                  <a:schemeClr val="bg1"/>
                </a:solidFill>
              </a:rPr>
              <a:t>OS</a:t>
            </a:r>
            <a:r>
              <a:rPr lang="ko-KR" altLang="en-US" dirty="0" smtClean="0">
                <a:solidFill>
                  <a:schemeClr val="bg1"/>
                </a:solidFill>
              </a:rPr>
              <a:t>는 서버급 </a:t>
            </a:r>
            <a:r>
              <a:rPr lang="en-US" altLang="ko-KR" dirty="0" smtClean="0">
                <a:solidFill>
                  <a:schemeClr val="bg1"/>
                </a:solidFill>
              </a:rPr>
              <a:t>OS</a:t>
            </a:r>
            <a:r>
              <a:rPr lang="ko-KR" altLang="en-US" dirty="0" smtClean="0">
                <a:solidFill>
                  <a:schemeClr val="bg1"/>
                </a:solidFill>
              </a:rPr>
              <a:t>를 사용한다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Windows Server </a:t>
            </a:r>
            <a:r>
              <a:rPr lang="ko-KR" altLang="en-US" dirty="0" smtClean="0">
                <a:solidFill>
                  <a:schemeClr val="bg1"/>
                </a:solidFill>
              </a:rPr>
              <a:t>시리즈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err="1" smtClean="0">
                <a:solidFill>
                  <a:schemeClr val="bg1"/>
                </a:solidFill>
              </a:rPr>
              <a:t>클라우드</a:t>
            </a:r>
            <a:r>
              <a:rPr lang="ko-KR" altLang="en-US" dirty="0" smtClean="0">
                <a:solidFill>
                  <a:schemeClr val="bg1"/>
                </a:solidFill>
              </a:rPr>
              <a:t> 서비스의 경우 서버도 </a:t>
            </a:r>
            <a:r>
              <a:rPr lang="ko-KR" altLang="en-US" dirty="0" err="1" smtClean="0">
                <a:solidFill>
                  <a:schemeClr val="bg1"/>
                </a:solidFill>
              </a:rPr>
              <a:t>호스트쪽에서</a:t>
            </a:r>
            <a:r>
              <a:rPr lang="ko-KR" altLang="en-US" dirty="0" smtClean="0">
                <a:solidFill>
                  <a:schemeClr val="bg1"/>
                </a:solidFill>
              </a:rPr>
              <a:t> 설치해줌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SQL Server 2016</a:t>
            </a:r>
            <a:r>
              <a:rPr lang="ko-KR" altLang="en-US" dirty="0" smtClean="0">
                <a:solidFill>
                  <a:schemeClr val="bg1"/>
                </a:solidFill>
              </a:rPr>
              <a:t>은 </a:t>
            </a:r>
            <a:r>
              <a:rPr lang="en-US" altLang="ko-KR" dirty="0" smtClean="0">
                <a:solidFill>
                  <a:schemeClr val="bg1"/>
                </a:solidFill>
              </a:rPr>
              <a:t>Windows 8 </a:t>
            </a:r>
            <a:r>
              <a:rPr lang="ko-KR" altLang="en-US" dirty="0" smtClean="0">
                <a:solidFill>
                  <a:schemeClr val="bg1"/>
                </a:solidFill>
              </a:rPr>
              <a:t>이상에서 </a:t>
            </a:r>
            <a:r>
              <a:rPr lang="en-US" altLang="ko-KR" dirty="0" smtClean="0">
                <a:solidFill>
                  <a:schemeClr val="bg1"/>
                </a:solidFill>
              </a:rPr>
              <a:t>64</a:t>
            </a:r>
            <a:r>
              <a:rPr lang="ko-KR" altLang="en-US" dirty="0" smtClean="0">
                <a:solidFill>
                  <a:schemeClr val="bg1"/>
                </a:solidFill>
              </a:rPr>
              <a:t>비트로 설치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32</a:t>
            </a:r>
            <a:r>
              <a:rPr lang="ko-KR" altLang="en-US" dirty="0" smtClean="0">
                <a:solidFill>
                  <a:schemeClr val="bg1"/>
                </a:solidFill>
              </a:rPr>
              <a:t>비트 지원을 </a:t>
            </a:r>
            <a:r>
              <a:rPr lang="ko-KR" altLang="en-US" dirty="0" err="1" smtClean="0">
                <a:solidFill>
                  <a:schemeClr val="bg1"/>
                </a:solidFill>
              </a:rPr>
              <a:t>안하므로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32</a:t>
            </a:r>
            <a:r>
              <a:rPr lang="ko-KR" altLang="en-US" dirty="0" smtClean="0">
                <a:solidFill>
                  <a:schemeClr val="bg1"/>
                </a:solidFill>
              </a:rPr>
              <a:t>비트는 </a:t>
            </a:r>
            <a:r>
              <a:rPr lang="en-US" altLang="ko-KR" dirty="0" smtClean="0">
                <a:solidFill>
                  <a:schemeClr val="bg1"/>
                </a:solidFill>
              </a:rPr>
              <a:t>SQL Server 2014</a:t>
            </a:r>
            <a:r>
              <a:rPr lang="ko-KR" altLang="en-US" dirty="0" smtClean="0">
                <a:solidFill>
                  <a:schemeClr val="bg1"/>
                </a:solidFill>
              </a:rPr>
              <a:t> 사용해야 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char,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varchar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크기와 범위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char(n)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고정 길이</a:t>
            </a:r>
            <a:r>
              <a:rPr lang="en-US" altLang="ko-KR" dirty="0" smtClean="0">
                <a:solidFill>
                  <a:schemeClr val="bg1"/>
                </a:solidFill>
              </a:rPr>
              <a:t>, n</a:t>
            </a:r>
            <a:r>
              <a:rPr lang="ko-KR" altLang="en-US" dirty="0" smtClean="0">
                <a:solidFill>
                  <a:schemeClr val="bg1"/>
                </a:solidFill>
              </a:rPr>
              <a:t>은 길이 값</a:t>
            </a:r>
            <a:r>
              <a:rPr lang="en-US" altLang="ko-KR" dirty="0" smtClean="0">
                <a:solidFill>
                  <a:schemeClr val="bg1"/>
                </a:solidFill>
              </a:rPr>
              <a:t>, 1~8,000 </a:t>
            </a:r>
            <a:r>
              <a:rPr lang="ko-KR" altLang="en-US" dirty="0" smtClean="0">
                <a:solidFill>
                  <a:schemeClr val="bg1"/>
                </a:solidFill>
              </a:rPr>
              <a:t>사이 값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chemeClr val="bg1"/>
                </a:solidFill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</a:rPr>
              <a:t>(n | max)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가변 길이</a:t>
            </a:r>
            <a:r>
              <a:rPr lang="en-US" altLang="ko-KR" dirty="0" smtClean="0">
                <a:solidFill>
                  <a:schemeClr val="bg1"/>
                </a:solidFill>
              </a:rPr>
              <a:t>, n</a:t>
            </a:r>
            <a:r>
              <a:rPr lang="ko-KR" altLang="en-US" dirty="0" smtClean="0">
                <a:solidFill>
                  <a:schemeClr val="bg1"/>
                </a:solidFill>
              </a:rPr>
              <a:t>은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길이 값</a:t>
            </a:r>
            <a:r>
              <a:rPr lang="en-US" altLang="ko-KR" dirty="0" smtClean="0">
                <a:solidFill>
                  <a:schemeClr val="bg1"/>
                </a:solidFill>
              </a:rPr>
              <a:t>, 1~8,000</a:t>
            </a:r>
            <a:r>
              <a:rPr lang="ko-KR" altLang="en-US" dirty="0" smtClean="0">
                <a:solidFill>
                  <a:schemeClr val="bg1"/>
                </a:solidFill>
              </a:rPr>
              <a:t> 사이 값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두 타입 모두 최대 크기가 </a:t>
            </a:r>
            <a:r>
              <a:rPr lang="en-US" altLang="ko-KR" dirty="0" smtClean="0">
                <a:solidFill>
                  <a:schemeClr val="bg1"/>
                </a:solidFill>
              </a:rPr>
              <a:t>8,000byte</a:t>
            </a:r>
            <a:r>
              <a:rPr lang="ko-KR" altLang="en-US" dirty="0" smtClean="0">
                <a:solidFill>
                  <a:schemeClr val="bg1"/>
                </a:solidFill>
              </a:rPr>
              <a:t>로 한정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그 이상의 데이터 저장은 </a:t>
            </a:r>
            <a:r>
              <a:rPr lang="en-US" altLang="ko-KR" dirty="0" err="1" smtClean="0">
                <a:solidFill>
                  <a:schemeClr val="bg1"/>
                </a:solidFill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</a:rPr>
              <a:t>(max)</a:t>
            </a:r>
            <a:r>
              <a:rPr lang="ko-KR" altLang="en-US" dirty="0" smtClean="0">
                <a:solidFill>
                  <a:schemeClr val="bg1"/>
                </a:solidFill>
              </a:rPr>
              <a:t>로 선언한다</a:t>
            </a:r>
            <a:r>
              <a:rPr lang="en-US" altLang="ko-KR" dirty="0" smtClean="0">
                <a:solidFill>
                  <a:schemeClr val="bg1"/>
                </a:solidFill>
              </a:rPr>
              <a:t>. 2Gb</a:t>
            </a:r>
            <a:r>
              <a:rPr lang="ko-KR" altLang="en-US" dirty="0" smtClean="0">
                <a:solidFill>
                  <a:schemeClr val="bg1"/>
                </a:solidFill>
              </a:rPr>
              <a:t>까지 저장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nchar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nvarchar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 크기와 범위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8939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chemeClr val="bg1"/>
                </a:solidFill>
              </a:rPr>
              <a:t>nchar</a:t>
            </a:r>
            <a:r>
              <a:rPr lang="en-US" altLang="ko-KR" dirty="0" smtClean="0">
                <a:solidFill>
                  <a:schemeClr val="bg1"/>
                </a:solidFill>
              </a:rPr>
              <a:t>(n)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유니코드</a:t>
            </a:r>
            <a:r>
              <a:rPr lang="en-US" altLang="ko-KR" dirty="0" smtClean="0">
                <a:solidFill>
                  <a:schemeClr val="bg1"/>
                </a:solidFill>
              </a:rPr>
              <a:t>(Unicode) </a:t>
            </a:r>
            <a:r>
              <a:rPr lang="ko-KR" altLang="en-US" dirty="0" smtClean="0">
                <a:solidFill>
                  <a:schemeClr val="bg1"/>
                </a:solidFill>
              </a:rPr>
              <a:t>문자열 데이터 타입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	- char(n)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타입과의 차이는</a:t>
            </a:r>
            <a:r>
              <a:rPr lang="en-US" altLang="ko-KR" dirty="0" smtClean="0">
                <a:solidFill>
                  <a:schemeClr val="bg1"/>
                </a:solidFill>
              </a:rPr>
              <a:t> n</a:t>
            </a:r>
            <a:r>
              <a:rPr lang="ko-KR" altLang="en-US" dirty="0" smtClean="0">
                <a:solidFill>
                  <a:schemeClr val="bg1"/>
                </a:solidFill>
              </a:rPr>
              <a:t> 길이가 </a:t>
            </a:r>
            <a:r>
              <a:rPr lang="en-US" altLang="ko-KR" dirty="0" smtClean="0">
                <a:solidFill>
                  <a:schemeClr val="bg1"/>
                </a:solidFill>
              </a:rPr>
              <a:t>1~4,000 </a:t>
            </a:r>
            <a:r>
              <a:rPr lang="ko-KR" altLang="en-US" dirty="0" smtClean="0">
                <a:solidFill>
                  <a:schemeClr val="bg1"/>
                </a:solidFill>
              </a:rPr>
              <a:t>사이 값이다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한 문자가 </a:t>
            </a:r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r>
              <a:rPr lang="ko-KR" altLang="en-US" dirty="0" smtClean="0">
                <a:solidFill>
                  <a:schemeClr val="bg1"/>
                </a:solidFill>
              </a:rPr>
              <a:t>바이트이므로 실제 저장소 크기는 </a:t>
            </a:r>
            <a:r>
              <a:rPr lang="en-US" altLang="ko-KR" dirty="0" smtClean="0">
                <a:solidFill>
                  <a:schemeClr val="bg1"/>
                </a:solidFill>
              </a:rPr>
              <a:t>n</a:t>
            </a:r>
            <a:r>
              <a:rPr lang="ko-KR" altLang="en-US" dirty="0" smtClean="0">
                <a:solidFill>
                  <a:schemeClr val="bg1"/>
                </a:solidFill>
              </a:rPr>
              <a:t>의 </a:t>
            </a:r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r>
              <a:rPr lang="ko-KR" altLang="en-US" dirty="0" smtClean="0">
                <a:solidFill>
                  <a:schemeClr val="bg1"/>
                </a:solidFill>
              </a:rPr>
              <a:t>배이다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chemeClr val="bg1"/>
                </a:solidFill>
              </a:rPr>
              <a:t>nvarchar</a:t>
            </a:r>
            <a:r>
              <a:rPr lang="en-US" altLang="ko-KR" dirty="0" smtClean="0">
                <a:solidFill>
                  <a:schemeClr val="bg1"/>
                </a:solidFill>
              </a:rPr>
              <a:t>(n | max) 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n</a:t>
            </a:r>
            <a:r>
              <a:rPr lang="ko-KR" altLang="en-US" dirty="0" smtClean="0">
                <a:solidFill>
                  <a:schemeClr val="bg1"/>
                </a:solidFill>
              </a:rPr>
              <a:t>은</a:t>
            </a:r>
            <a:r>
              <a:rPr lang="en-US" altLang="ko-KR" dirty="0" smtClean="0">
                <a:solidFill>
                  <a:schemeClr val="bg1"/>
                </a:solidFill>
              </a:rPr>
              <a:t> 1~4,000</a:t>
            </a:r>
            <a:r>
              <a:rPr lang="ko-KR" altLang="en-US" dirty="0" smtClean="0">
                <a:solidFill>
                  <a:schemeClr val="bg1"/>
                </a:solidFill>
              </a:rPr>
              <a:t> 사이 값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  <a:r>
              <a:rPr lang="ko-KR" altLang="en-US" dirty="0" smtClean="0">
                <a:solidFill>
                  <a:schemeClr val="bg1"/>
                </a:solidFill>
              </a:rPr>
              <a:t>실제 저장소 크기는</a:t>
            </a:r>
            <a:r>
              <a:rPr lang="en-US" altLang="ko-KR" dirty="0" smtClean="0">
                <a:solidFill>
                  <a:schemeClr val="bg1"/>
                </a:solidFill>
              </a:rPr>
              <a:t> 2</a:t>
            </a:r>
            <a:r>
              <a:rPr lang="ko-KR" altLang="en-US" dirty="0" smtClean="0">
                <a:solidFill>
                  <a:schemeClr val="bg1"/>
                </a:solidFill>
              </a:rPr>
              <a:t>배</a:t>
            </a:r>
            <a:r>
              <a:rPr lang="en-US" altLang="ko-KR" dirty="0" smtClean="0">
                <a:solidFill>
                  <a:schemeClr val="bg1"/>
                </a:solidFill>
              </a:rPr>
              <a:t>. max</a:t>
            </a:r>
            <a:r>
              <a:rPr lang="ko-KR" altLang="en-US" dirty="0" smtClean="0">
                <a:solidFill>
                  <a:schemeClr val="bg1"/>
                </a:solidFill>
              </a:rPr>
              <a:t>는 </a:t>
            </a:r>
            <a:r>
              <a:rPr lang="en-US" altLang="ko-KR" dirty="0" smtClean="0">
                <a:solidFill>
                  <a:schemeClr val="bg1"/>
                </a:solidFill>
              </a:rPr>
              <a:t>2Gb </a:t>
            </a:r>
            <a:r>
              <a:rPr lang="ko-KR" altLang="en-US" dirty="0" smtClean="0">
                <a:solidFill>
                  <a:schemeClr val="bg1"/>
                </a:solidFill>
              </a:rPr>
              <a:t>까지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약자와 발음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char, </a:t>
            </a:r>
            <a:r>
              <a:rPr lang="en-US" altLang="ko-KR" dirty="0" err="1" smtClean="0">
                <a:solidFill>
                  <a:schemeClr val="bg1"/>
                </a:solidFill>
              </a:rPr>
              <a:t>nchar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</a:rPr>
              <a:t>varchar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en-US" altLang="ko-KR" dirty="0" err="1" smtClean="0">
                <a:solidFill>
                  <a:schemeClr val="bg1"/>
                </a:solidFill>
              </a:rPr>
              <a:t>nvarchar</a:t>
            </a:r>
            <a:r>
              <a:rPr lang="en-US" altLang="ko-KR" dirty="0" smtClean="0">
                <a:solidFill>
                  <a:schemeClr val="bg1"/>
                </a:solidFill>
              </a:rPr>
              <a:t> … ???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variable </a:t>
            </a:r>
            <a:r>
              <a:rPr lang="en-US" altLang="ko-KR" dirty="0" err="1" smtClean="0">
                <a:solidFill>
                  <a:schemeClr val="bg1"/>
                </a:solidFill>
              </a:rPr>
              <a:t>vs</a:t>
            </a:r>
            <a:r>
              <a:rPr lang="en-US" altLang="ko-KR" dirty="0" smtClean="0">
                <a:solidFill>
                  <a:schemeClr val="bg1"/>
                </a:solidFill>
              </a:rPr>
              <a:t> varying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유니코드를 지원하는 </a:t>
            </a:r>
            <a:r>
              <a:rPr lang="en-US" altLang="ko-KR" dirty="0" err="1" smtClean="0">
                <a:solidFill>
                  <a:schemeClr val="bg1"/>
                </a:solidFill>
              </a:rPr>
              <a:t>nchar</a:t>
            </a:r>
            <a:r>
              <a:rPr lang="ko-KR" altLang="en-US" dirty="0" smtClean="0">
                <a:solidFill>
                  <a:schemeClr val="bg1"/>
                </a:solidFill>
              </a:rPr>
              <a:t>에서의 </a:t>
            </a:r>
            <a:r>
              <a:rPr lang="en-US" altLang="ko-KR" dirty="0" smtClean="0">
                <a:solidFill>
                  <a:schemeClr val="bg1"/>
                </a:solidFill>
              </a:rPr>
              <a:t>n</a:t>
            </a:r>
            <a:r>
              <a:rPr lang="ko-KR" altLang="en-US" dirty="0" smtClean="0">
                <a:solidFill>
                  <a:schemeClr val="bg1"/>
                </a:solidFill>
              </a:rPr>
              <a:t>은 </a:t>
            </a:r>
            <a:r>
              <a:rPr lang="en-US" altLang="ko-KR" dirty="0" smtClean="0">
                <a:solidFill>
                  <a:schemeClr val="bg1"/>
                </a:solidFill>
              </a:rPr>
              <a:t>… 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날짜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시간 데이터 형식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date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chemeClr val="bg1"/>
                </a:solidFill>
              </a:rPr>
              <a:t>datetime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</a:rPr>
              <a:t>datetime2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rgbClr val="FF0000"/>
                </a:solidFill>
              </a:rPr>
              <a:t>datetimeoffset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chemeClr val="bg1"/>
                </a:solidFill>
              </a:rPr>
              <a:t>smalldatetime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rgbClr val="FF0000"/>
                </a:solidFill>
              </a:rPr>
              <a:t>time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3504" y="2571750"/>
            <a:ext cx="242566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초의 </a:t>
            </a:r>
            <a:r>
              <a:rPr lang="ko-KR" altLang="en-US" smtClean="0">
                <a:solidFill>
                  <a:schemeClr val="bg1"/>
                </a:solidFill>
              </a:rPr>
              <a:t>정밀도를 높여줌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1715" y="4357700"/>
            <a:ext cx="5006499" cy="24622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solidFill>
                  <a:schemeClr val="bg1"/>
                </a:solidFill>
              </a:rPr>
              <a:t>애플리케이션을 전 세계로 </a:t>
            </a:r>
            <a:r>
              <a:rPr lang="ko-KR" altLang="en-US" sz="1000" dirty="0" err="1" smtClean="0">
                <a:solidFill>
                  <a:schemeClr val="bg1"/>
                </a:solidFill>
              </a:rPr>
              <a:t>배포시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datetimeoffset</a:t>
            </a:r>
            <a:r>
              <a:rPr lang="ko-KR" altLang="en-US" sz="1000" dirty="0" smtClean="0">
                <a:solidFill>
                  <a:schemeClr val="bg1"/>
                </a:solidFill>
              </a:rPr>
              <a:t>을 사용하면 표준 시간대가 지원됨</a:t>
            </a:r>
            <a:r>
              <a:rPr lang="en-US" altLang="ko-KR" sz="1000" dirty="0" smtClean="0">
                <a:solidFill>
                  <a:schemeClr val="bg1"/>
                </a:solidFill>
              </a:rPr>
              <a:t>.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2857488" y="3571882"/>
            <a:ext cx="114300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시간대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1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경도 </a:t>
            </a:r>
            <a:r>
              <a:rPr lang="en-US" altLang="ko-KR" dirty="0" smtClean="0">
                <a:solidFill>
                  <a:schemeClr val="bg1"/>
                </a:solidFill>
              </a:rPr>
              <a:t>0</a:t>
            </a:r>
            <a:r>
              <a:rPr lang="ko-KR" altLang="en-US" dirty="0" smtClean="0">
                <a:solidFill>
                  <a:schemeClr val="bg1"/>
                </a:solidFill>
              </a:rPr>
              <a:t>도에 있는 </a:t>
            </a:r>
            <a:r>
              <a:rPr lang="ko-KR" altLang="en-US" dirty="0" err="1" smtClean="0">
                <a:solidFill>
                  <a:schemeClr val="bg1"/>
                </a:solidFill>
              </a:rPr>
              <a:t>그리니치</a:t>
            </a:r>
            <a:r>
              <a:rPr lang="ko-KR" altLang="en-US" dirty="0" smtClean="0">
                <a:solidFill>
                  <a:schemeClr val="bg1"/>
                </a:solidFill>
              </a:rPr>
              <a:t> 천문대를 기준으로 한 시간 차이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각 지역</a:t>
            </a:r>
            <a:r>
              <a:rPr lang="en-US" altLang="ko-KR" dirty="0" smtClean="0">
                <a:solidFill>
                  <a:schemeClr val="bg1"/>
                </a:solidFill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</a:rPr>
              <a:t>나라</a:t>
            </a:r>
            <a:r>
              <a:rPr lang="en-US" altLang="ko-KR" dirty="0" smtClean="0">
                <a:solidFill>
                  <a:schemeClr val="bg1"/>
                </a:solidFill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</a:rPr>
              <a:t>에 따른 시각의 차이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즉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지구 자전에 따른 각 지역 사이에 발생하는 시간 차이로 생기는</a:t>
            </a:r>
            <a:r>
              <a:rPr lang="en-US" altLang="ko-KR" dirty="0" smtClean="0">
                <a:solidFill>
                  <a:schemeClr val="bg1"/>
                </a:solidFill>
              </a:rPr>
              <a:t/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ko-KR" altLang="en-US" dirty="0" smtClean="0">
                <a:solidFill>
                  <a:schemeClr val="bg1"/>
                </a:solidFill>
              </a:rPr>
              <a:t>낮과 밤의 차이를 인위적으로 조정하기 위해서 만든 것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과거에는 세계시간의 표준을 영국의 </a:t>
            </a:r>
            <a:r>
              <a:rPr lang="ko-KR" altLang="en-US" dirty="0" err="1" smtClean="0">
                <a:solidFill>
                  <a:schemeClr val="bg1"/>
                </a:solidFill>
              </a:rPr>
              <a:t>그리니치</a:t>
            </a:r>
            <a:r>
              <a:rPr lang="ko-KR" altLang="en-US" dirty="0" smtClean="0">
                <a:solidFill>
                  <a:schemeClr val="bg1"/>
                </a:solidFill>
              </a:rPr>
              <a:t> 천문대를 기준으로 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err="1" smtClean="0">
                <a:solidFill>
                  <a:schemeClr val="bg1"/>
                </a:solidFill>
              </a:rPr>
              <a:t>그리니치의</a:t>
            </a:r>
            <a:r>
              <a:rPr lang="ko-KR" altLang="en-US" dirty="0" smtClean="0">
                <a:solidFill>
                  <a:schemeClr val="bg1"/>
                </a:solidFill>
              </a:rPr>
              <a:t> 평균 태양시인 </a:t>
            </a:r>
            <a:r>
              <a:rPr lang="en-US" altLang="ko-KR" dirty="0" smtClean="0">
                <a:solidFill>
                  <a:schemeClr val="bg1"/>
                </a:solidFill>
              </a:rPr>
              <a:t>GMT</a:t>
            </a:r>
            <a:r>
              <a:rPr lang="ko-KR" altLang="en-US" dirty="0" smtClean="0">
                <a:solidFill>
                  <a:schemeClr val="bg1"/>
                </a:solidFill>
              </a:rPr>
              <a:t>로 전세계의 시간을 맞췄다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시간대 </a:t>
            </a:r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이후</a:t>
            </a:r>
            <a:r>
              <a:rPr lang="en-US" altLang="ko-KR" dirty="0" smtClean="0">
                <a:solidFill>
                  <a:schemeClr val="bg1"/>
                </a:solidFill>
              </a:rPr>
              <a:t>, GMT</a:t>
            </a:r>
            <a:r>
              <a:rPr lang="ko-KR" altLang="en-US" dirty="0" smtClean="0">
                <a:solidFill>
                  <a:schemeClr val="bg1"/>
                </a:solidFill>
              </a:rPr>
              <a:t>에서 출발한 협정 세계시</a:t>
            </a:r>
            <a:r>
              <a:rPr lang="en-US" altLang="ko-KR" dirty="0" smtClean="0">
                <a:solidFill>
                  <a:schemeClr val="bg1"/>
                </a:solidFill>
              </a:rPr>
              <a:t>(UTC)</a:t>
            </a:r>
            <a:r>
              <a:rPr lang="ko-KR" altLang="en-US" dirty="0" smtClean="0">
                <a:solidFill>
                  <a:schemeClr val="bg1"/>
                </a:solidFill>
              </a:rPr>
              <a:t>로 대체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협정 시간대</a:t>
            </a:r>
            <a:r>
              <a:rPr lang="en-US" altLang="ko-KR" dirty="0" smtClean="0">
                <a:solidFill>
                  <a:schemeClr val="bg1"/>
                </a:solidFill>
              </a:rPr>
              <a:t>(UTC)</a:t>
            </a:r>
            <a:r>
              <a:rPr lang="ko-KR" altLang="en-US" dirty="0" smtClean="0">
                <a:solidFill>
                  <a:schemeClr val="bg1"/>
                </a:solidFill>
              </a:rPr>
              <a:t>를 기준으로 한다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국제적인 표준시간의 기준으로 쓰이는 시각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한국 기준으로는 </a:t>
            </a:r>
            <a:r>
              <a:rPr lang="en-US" altLang="ko-KR" dirty="0" smtClean="0">
                <a:solidFill>
                  <a:schemeClr val="bg1"/>
                </a:solidFill>
              </a:rPr>
              <a:t>UTC </a:t>
            </a:r>
            <a:r>
              <a:rPr lang="ko-KR" altLang="en-US" dirty="0" smtClean="0">
                <a:solidFill>
                  <a:schemeClr val="bg1"/>
                </a:solidFill>
              </a:rPr>
              <a:t>시간에 </a:t>
            </a:r>
            <a:r>
              <a:rPr lang="en-US" altLang="ko-KR" dirty="0" smtClean="0">
                <a:solidFill>
                  <a:schemeClr val="bg1"/>
                </a:solidFill>
              </a:rPr>
              <a:t>+9</a:t>
            </a:r>
            <a:r>
              <a:rPr lang="ko-KR" altLang="en-US" dirty="0" smtClean="0">
                <a:solidFill>
                  <a:schemeClr val="bg1"/>
                </a:solidFill>
              </a:rPr>
              <a:t>를 해주면 한국 환산 시간이 됨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예시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</a:t>
            </a:r>
            <a:r>
              <a:rPr lang="ko-KR" altLang="en-US" dirty="0" smtClean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UTC 3 : 00</a:t>
            </a:r>
            <a:r>
              <a:rPr lang="ko-KR" altLang="en-US" dirty="0" smtClean="0">
                <a:solidFill>
                  <a:schemeClr val="bg1"/>
                </a:solidFill>
              </a:rPr>
              <a:t>는 한국 기준으로는 몇시</a:t>
            </a:r>
            <a:r>
              <a:rPr lang="en-US" altLang="ko-KR" dirty="0" smtClean="0">
                <a:solidFill>
                  <a:schemeClr val="bg1"/>
                </a:solidFill>
              </a:rPr>
              <a:t>…???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	- </a:t>
            </a:r>
            <a:r>
              <a:rPr lang="ko-KR" altLang="en-US" dirty="0" smtClean="0">
                <a:solidFill>
                  <a:schemeClr val="bg1"/>
                </a:solidFill>
              </a:rPr>
              <a:t>오후 </a:t>
            </a:r>
            <a:r>
              <a:rPr lang="en-US" altLang="ko-KR" dirty="0" smtClean="0">
                <a:solidFill>
                  <a:srgbClr val="FF0000"/>
                </a:solidFill>
              </a:rPr>
              <a:t>12</a:t>
            </a:r>
            <a:r>
              <a:rPr lang="en-US" altLang="ko-KR" dirty="0" smtClean="0">
                <a:solidFill>
                  <a:schemeClr val="bg1"/>
                </a:solidFill>
              </a:rPr>
              <a:t> : 00 </a:t>
            </a:r>
            <a:r>
              <a:rPr lang="ko-KR" altLang="en-US" dirty="0" smtClean="0">
                <a:solidFill>
                  <a:schemeClr val="bg1"/>
                </a:solidFill>
              </a:rPr>
              <a:t>가 된다</a:t>
            </a:r>
            <a:r>
              <a:rPr lang="en-US" altLang="ko-KR" dirty="0" smtClean="0">
                <a:solidFill>
                  <a:schemeClr val="bg1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date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DECLARE @</a:t>
            </a:r>
            <a:r>
              <a:rPr lang="en-US" altLang="ko-KR" dirty="0" err="1" smtClean="0">
                <a:solidFill>
                  <a:schemeClr val="bg1"/>
                </a:solidFill>
              </a:rPr>
              <a:t>aaa</a:t>
            </a:r>
            <a:r>
              <a:rPr lang="en-US" altLang="ko-KR" dirty="0" smtClean="0">
                <a:solidFill>
                  <a:schemeClr val="bg1"/>
                </a:solidFill>
              </a:rPr>
              <a:t> date;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SET @</a:t>
            </a:r>
            <a:r>
              <a:rPr lang="en-US" altLang="ko-KR" dirty="0" err="1" smtClean="0">
                <a:solidFill>
                  <a:schemeClr val="bg1"/>
                </a:solidFill>
              </a:rPr>
              <a:t>aaa</a:t>
            </a:r>
            <a:r>
              <a:rPr lang="en-US" altLang="ko-KR" dirty="0" smtClean="0">
                <a:solidFill>
                  <a:schemeClr val="bg1"/>
                </a:solidFill>
              </a:rPr>
              <a:t> = GETDATE();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SELECT @</a:t>
            </a:r>
            <a:r>
              <a:rPr lang="en-US" altLang="ko-KR" dirty="0" err="1" smtClean="0">
                <a:solidFill>
                  <a:schemeClr val="bg1"/>
                </a:solidFill>
              </a:rPr>
              <a:t>aaa</a:t>
            </a:r>
            <a:r>
              <a:rPr lang="en-US" altLang="ko-KR" dirty="0" smtClean="0">
                <a:solidFill>
                  <a:schemeClr val="bg1"/>
                </a:solidFill>
              </a:rPr>
              <a:t> AS 'DATE‘;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기본 문자열 </a:t>
            </a:r>
            <a:r>
              <a:rPr lang="ko-KR" altLang="en-US" dirty="0" err="1" smtClean="0">
                <a:solidFill>
                  <a:schemeClr val="bg1"/>
                </a:solidFill>
              </a:rPr>
              <a:t>리터럴</a:t>
            </a:r>
            <a:r>
              <a:rPr lang="en-US" altLang="ko-KR" dirty="0" smtClean="0">
                <a:solidFill>
                  <a:schemeClr val="bg1"/>
                </a:solidFill>
              </a:rPr>
              <a:t>(literal)</a:t>
            </a:r>
            <a:r>
              <a:rPr lang="ko-KR" altLang="en-US" dirty="0" smtClean="0">
                <a:solidFill>
                  <a:schemeClr val="bg1"/>
                </a:solidFill>
              </a:rPr>
              <a:t> 형식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YYYY-MM-DD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길이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10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자리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/ </a:t>
            </a:r>
            <a:r>
              <a:rPr lang="ko-KR" altLang="en-US" dirty="0" smtClean="0">
                <a:solidFill>
                  <a:schemeClr val="bg1"/>
                </a:solidFill>
              </a:rPr>
              <a:t>정확도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일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범위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0001-01-01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부터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9999-12-31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까지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>
            <a:off x="4445940" y="2466942"/>
            <a:ext cx="71438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399660" y="2500312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2020-12-12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err="1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datetime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DECLARE @</a:t>
            </a:r>
            <a:r>
              <a:rPr lang="en-US" altLang="ko-KR" dirty="0" err="1" smtClean="0">
                <a:solidFill>
                  <a:schemeClr val="bg1"/>
                </a:solidFill>
              </a:rPr>
              <a:t>aaa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en-US" altLang="ko-KR" dirty="0" err="1" smtClean="0">
                <a:solidFill>
                  <a:schemeClr val="bg1"/>
                </a:solidFill>
              </a:rPr>
              <a:t>datetime</a:t>
            </a:r>
            <a:r>
              <a:rPr lang="en-US" altLang="ko-KR" dirty="0" smtClean="0">
                <a:solidFill>
                  <a:schemeClr val="bg1"/>
                </a:solidFill>
              </a:rPr>
              <a:t>;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SET @</a:t>
            </a:r>
            <a:r>
              <a:rPr lang="en-US" altLang="ko-KR" dirty="0" err="1" smtClean="0">
                <a:solidFill>
                  <a:schemeClr val="bg1"/>
                </a:solidFill>
              </a:rPr>
              <a:t>aaa</a:t>
            </a:r>
            <a:r>
              <a:rPr lang="en-US" altLang="ko-KR" dirty="0" smtClean="0">
                <a:solidFill>
                  <a:schemeClr val="bg1"/>
                </a:solidFill>
              </a:rPr>
              <a:t> = GETDATE();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SELECT @</a:t>
            </a:r>
            <a:r>
              <a:rPr lang="en-US" altLang="ko-KR" dirty="0" err="1" smtClean="0">
                <a:solidFill>
                  <a:schemeClr val="bg1"/>
                </a:solidFill>
              </a:rPr>
              <a:t>aaa</a:t>
            </a:r>
            <a:r>
              <a:rPr lang="en-US" altLang="ko-KR" dirty="0" smtClean="0">
                <a:solidFill>
                  <a:schemeClr val="bg1"/>
                </a:solidFill>
              </a:rPr>
              <a:t> AS 'DATETIME‘;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기본 문자열 </a:t>
            </a:r>
            <a:r>
              <a:rPr lang="ko-KR" altLang="en-US" dirty="0" err="1" smtClean="0">
                <a:solidFill>
                  <a:schemeClr val="bg1"/>
                </a:solidFill>
              </a:rPr>
              <a:t>리터럴</a:t>
            </a:r>
            <a:r>
              <a:rPr lang="ko-KR" altLang="en-US" dirty="0" smtClean="0">
                <a:solidFill>
                  <a:schemeClr val="bg1"/>
                </a:solidFill>
              </a:rPr>
              <a:t> 형식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YYYY-MM-DD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hh:mm:ss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[.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mmm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길이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최소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19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자리부터 최대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23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자리까지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/ </a:t>
            </a:r>
            <a:r>
              <a:rPr lang="ko-KR" altLang="en-US" dirty="0" smtClean="0">
                <a:solidFill>
                  <a:schemeClr val="bg1"/>
                </a:solidFill>
              </a:rPr>
              <a:t>정확도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.000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범위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1753-01-01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부터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9999-12-31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까지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>
            <a:off x="4660254" y="2466942"/>
            <a:ext cx="71438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613974" y="2500312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2020-12-12 09:50:43.540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Datetime2 (1)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24</a:t>
            </a:r>
            <a:r>
              <a:rPr lang="ko-KR" altLang="en-US" dirty="0" smtClean="0">
                <a:solidFill>
                  <a:schemeClr val="bg1"/>
                </a:solidFill>
              </a:rPr>
              <a:t>시간제 기준의 시간과 결합된 날짜를 정의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err="1" smtClean="0">
                <a:solidFill>
                  <a:schemeClr val="bg1"/>
                </a:solidFill>
              </a:rPr>
              <a:t>Datetime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보다 더 큰 날짜 범위</a:t>
            </a:r>
            <a:r>
              <a:rPr lang="en-US" altLang="ko-KR" dirty="0" smtClean="0">
                <a:solidFill>
                  <a:schemeClr val="bg1"/>
                </a:solidFill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</a:rPr>
              <a:t>더 많은 기본 소수 자릿수 지원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기존 </a:t>
            </a:r>
            <a:r>
              <a:rPr lang="en-US" altLang="ko-KR" dirty="0" err="1" smtClean="0">
                <a:solidFill>
                  <a:schemeClr val="bg1"/>
                </a:solidFill>
              </a:rPr>
              <a:t>datetime</a:t>
            </a:r>
            <a:r>
              <a:rPr lang="en-US" altLang="ko-KR" dirty="0" smtClean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형식의 확장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2861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dobe 고딕 Std B" pitchFamily="34" charset="-127"/>
                <a:ea typeface="Adobe 고딕 Std B" pitchFamily="34" charset="-127"/>
              </a:rPr>
              <a:t>Datetime2 (2)</a:t>
            </a:r>
            <a:endParaRPr lang="ko-KR" altLang="en-US" dirty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942" y="2000246"/>
            <a:ext cx="7679586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dirty="0" smtClean="0">
                <a:solidFill>
                  <a:schemeClr val="bg1"/>
                </a:solidFill>
              </a:rPr>
              <a:t>DECLARE @</a:t>
            </a:r>
            <a:r>
              <a:rPr lang="en-US" altLang="ko-KR" dirty="0" err="1" smtClean="0">
                <a:solidFill>
                  <a:schemeClr val="bg1"/>
                </a:solidFill>
              </a:rPr>
              <a:t>aaa</a:t>
            </a:r>
            <a:r>
              <a:rPr lang="en-US" altLang="ko-KR" dirty="0" smtClean="0">
                <a:solidFill>
                  <a:schemeClr val="bg1"/>
                </a:solidFill>
              </a:rPr>
              <a:t> datetime2;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SET @</a:t>
            </a:r>
            <a:r>
              <a:rPr lang="en-US" altLang="ko-KR" dirty="0" err="1" smtClean="0">
                <a:solidFill>
                  <a:schemeClr val="bg1"/>
                </a:solidFill>
              </a:rPr>
              <a:t>aaa</a:t>
            </a:r>
            <a:r>
              <a:rPr lang="en-US" altLang="ko-KR" dirty="0" smtClean="0">
                <a:solidFill>
                  <a:schemeClr val="bg1"/>
                </a:solidFill>
              </a:rPr>
              <a:t> = GETDATE();</a:t>
            </a:r>
            <a:br>
              <a:rPr lang="en-US" altLang="ko-KR" dirty="0" smtClean="0">
                <a:solidFill>
                  <a:schemeClr val="bg1"/>
                </a:solidFill>
              </a:rPr>
            </a:br>
            <a:r>
              <a:rPr lang="en-US" altLang="ko-KR" dirty="0" smtClean="0">
                <a:solidFill>
                  <a:schemeClr val="bg1"/>
                </a:solidFill>
              </a:rPr>
              <a:t>SELECT @</a:t>
            </a:r>
            <a:r>
              <a:rPr lang="en-US" altLang="ko-KR" dirty="0" err="1" smtClean="0">
                <a:solidFill>
                  <a:schemeClr val="bg1"/>
                </a:solidFill>
              </a:rPr>
              <a:t>aaa</a:t>
            </a:r>
            <a:r>
              <a:rPr lang="en-US" altLang="ko-KR" dirty="0" smtClean="0">
                <a:solidFill>
                  <a:schemeClr val="bg1"/>
                </a:solidFill>
              </a:rPr>
              <a:t> AS 'DATETIME2‘;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기본 문자열 </a:t>
            </a:r>
            <a:r>
              <a:rPr lang="ko-KR" altLang="en-US" dirty="0" err="1" smtClean="0">
                <a:solidFill>
                  <a:schemeClr val="bg1"/>
                </a:solidFill>
              </a:rPr>
              <a:t>리터럴</a:t>
            </a:r>
            <a:r>
              <a:rPr lang="ko-KR" altLang="en-US" dirty="0" smtClean="0">
                <a:solidFill>
                  <a:schemeClr val="bg1"/>
                </a:solidFill>
              </a:rPr>
              <a:t> 형식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YYYY-MM-DD </a:t>
            </a:r>
            <a:r>
              <a:rPr lang="en-US" altLang="ko-KR" dirty="0" err="1" smtClean="0">
                <a:solidFill>
                  <a:schemeClr val="bg1"/>
                </a:solidFill>
                <a:sym typeface="Wingdings" pitchFamily="2" charset="2"/>
              </a:rPr>
              <a:t>hh:mm:ss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[.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소수 자릿수 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]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</a:rPr>
              <a:t>길이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최소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19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자리부터 최대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27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자리까지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/ </a:t>
            </a:r>
            <a:r>
              <a:rPr lang="ko-KR" altLang="en-US" dirty="0" smtClean="0">
                <a:solidFill>
                  <a:schemeClr val="bg1"/>
                </a:solidFill>
              </a:rPr>
              <a:t>정확도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100</a:t>
            </a:r>
            <a:r>
              <a:rPr lang="ko-KR" altLang="en-US" dirty="0" err="1" smtClean="0">
                <a:solidFill>
                  <a:schemeClr val="bg1"/>
                </a:solidFill>
                <a:sym typeface="Wingdings" pitchFamily="2" charset="2"/>
              </a:rPr>
              <a:t>나노초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(ns)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범위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날짜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 0001-01-01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부터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9999-12-31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까지</a:t>
            </a:r>
            <a:endParaRPr lang="en-US" altLang="ko-KR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범위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시간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)  00:00:00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부터 </a:t>
            </a:r>
            <a:r>
              <a:rPr lang="en-US" altLang="ko-KR" dirty="0" smtClean="0">
                <a:solidFill>
                  <a:schemeClr val="bg1"/>
                </a:solidFill>
                <a:sym typeface="Wingdings" pitchFamily="2" charset="2"/>
              </a:rPr>
              <a:t>23:59:59.9999999</a:t>
            </a:r>
            <a:r>
              <a:rPr lang="ko-KR" altLang="en-US" dirty="0" smtClean="0">
                <a:solidFill>
                  <a:schemeClr val="bg1"/>
                </a:solidFill>
                <a:sym typeface="Wingdings" pitchFamily="2" charset="2"/>
              </a:rPr>
              <a:t>까지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>
            <a:off x="4660254" y="2466942"/>
            <a:ext cx="71438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613974" y="2500312"/>
            <a:ext cx="3268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2020-12-12 09:50:43.1234567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6015</TotalTime>
  <Words>6952</Words>
  <Application>Microsoft Office PowerPoint</Application>
  <PresentationFormat>화면 슬라이드 쇼(16:9)</PresentationFormat>
  <Paragraphs>1919</Paragraphs>
  <Slides>239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239</vt:i4>
      </vt:variant>
    </vt:vector>
  </HeadingPairs>
  <TitlesOfParts>
    <vt:vector size="240" baseType="lpstr">
      <vt:lpstr>Office 테마</vt:lpstr>
      <vt:lpstr>강의개요 1</vt:lpstr>
      <vt:lpstr>강의개요 2</vt:lpstr>
      <vt:lpstr>설치시 주의사항</vt:lpstr>
      <vt:lpstr>설치시 주의사항</vt:lpstr>
      <vt:lpstr>설치시 주의사항</vt:lpstr>
      <vt:lpstr>설치시 주의사항</vt:lpstr>
      <vt:lpstr>하드웨어 요구사항</vt:lpstr>
      <vt:lpstr>하드웨어 요구사항</vt:lpstr>
      <vt:lpstr>소프트웨어 요구사항</vt:lpstr>
      <vt:lpstr>소프트웨어 요구사항</vt:lpstr>
      <vt:lpstr>평가판 다운로드</vt:lpstr>
      <vt:lpstr>업데이트 및 방화벽</vt:lpstr>
      <vt:lpstr>SQL Server Version 1</vt:lpstr>
      <vt:lpstr>SQL Server Version 2</vt:lpstr>
      <vt:lpstr>SQL Server Version 3</vt:lpstr>
      <vt:lpstr>SQL Server 주요 에디션</vt:lpstr>
      <vt:lpstr>SQL Server 인증 모드</vt:lpstr>
      <vt:lpstr>SQL Server 인증 모드 1</vt:lpstr>
      <vt:lpstr>SQL Server 인증 모드 2</vt:lpstr>
      <vt:lpstr>SQL Server Sa 계정</vt:lpstr>
      <vt:lpstr>SQL Server 인증 모드 정리 1</vt:lpstr>
      <vt:lpstr>SQL Server 인증 모드 정리 2</vt:lpstr>
      <vt:lpstr>SQL Server 인증 모드 정리 3</vt:lpstr>
      <vt:lpstr>SQL Server 인증 모드 정리 4</vt:lpstr>
      <vt:lpstr>SQL Server 설치 폴더 1</vt:lpstr>
      <vt:lpstr>SQL Server 설치 폴더 2</vt:lpstr>
      <vt:lpstr>SQL Server 설치 폴더 3</vt:lpstr>
      <vt:lpstr>SQL Server 설치 폴더 4</vt:lpstr>
      <vt:lpstr>SQL Server Sample DB 1</vt:lpstr>
      <vt:lpstr>SQL Server Sample DB 2</vt:lpstr>
      <vt:lpstr>SQL Server Sample DB 3</vt:lpstr>
      <vt:lpstr>SQL Server Sample DB 4</vt:lpstr>
      <vt:lpstr>Database 학습 가이드</vt:lpstr>
      <vt:lpstr>DBMS란?</vt:lpstr>
      <vt:lpstr>Database란?</vt:lpstr>
      <vt:lpstr>Why 캐비닛이 필요하지?</vt:lpstr>
      <vt:lpstr>많이 만들 수 있는가?</vt:lpstr>
      <vt:lpstr>DBMS에서의 데이터베이스란?</vt:lpstr>
      <vt:lpstr>왜 테이블이 DBMS의 핵심인가?</vt:lpstr>
      <vt:lpstr>Table</vt:lpstr>
      <vt:lpstr>Table</vt:lpstr>
      <vt:lpstr>관계형 데이터베이스 vs 집합 1</vt:lpstr>
      <vt:lpstr>관계형 데이터베이스 vs 집합 2</vt:lpstr>
      <vt:lpstr>관계형 데이터베이스 vs 집합 3</vt:lpstr>
      <vt:lpstr>합집합(union) 1</vt:lpstr>
      <vt:lpstr>합집합(union) 2</vt:lpstr>
      <vt:lpstr>차집합(difference) 1</vt:lpstr>
      <vt:lpstr>차집합(difference) 2</vt:lpstr>
      <vt:lpstr>교집합(intersection) 1</vt:lpstr>
      <vt:lpstr>교집합(intersection) 2</vt:lpstr>
      <vt:lpstr>곱집합(cartesian product)</vt:lpstr>
      <vt:lpstr>프로젝션(projection)</vt:lpstr>
      <vt:lpstr>셀렉션(selection)</vt:lpstr>
      <vt:lpstr>조인(join) / 디비전(division)</vt:lpstr>
      <vt:lpstr>조인(join)</vt:lpstr>
      <vt:lpstr>디비전(Division)</vt:lpstr>
      <vt:lpstr>기본키(Primary Key) 1</vt:lpstr>
      <vt:lpstr>기본키(Primary Key) 2</vt:lpstr>
      <vt:lpstr>외래키(Foreign Key) 1</vt:lpstr>
      <vt:lpstr>외래키(Foreign Key) 2</vt:lpstr>
      <vt:lpstr>외래키(Foreign Key) 3</vt:lpstr>
      <vt:lpstr>외래키(Foreign Key) 4</vt:lpstr>
      <vt:lpstr>외래키(Foreign Key) 5</vt:lpstr>
      <vt:lpstr>기본키 vs 외래키</vt:lpstr>
      <vt:lpstr>데이터베이스 만들기 1</vt:lpstr>
      <vt:lpstr>데이터베이스 만들기 2</vt:lpstr>
      <vt:lpstr>데이터베이스 만들기 3</vt:lpstr>
      <vt:lpstr>데이터베이스 만들기 4</vt:lpstr>
      <vt:lpstr>데이터베이스 만들기 5</vt:lpstr>
      <vt:lpstr>데이터베이스 만들기 6</vt:lpstr>
      <vt:lpstr>데이터베이스 만들기 7</vt:lpstr>
      <vt:lpstr>데이터베이스 만들기 8-1</vt:lpstr>
      <vt:lpstr>데이터베이스 만들기 8-2</vt:lpstr>
      <vt:lpstr>데이터베이스 만들기 9</vt:lpstr>
      <vt:lpstr>자동 증가 옵션</vt:lpstr>
      <vt:lpstr>Table 만들기 1</vt:lpstr>
      <vt:lpstr>Table 만들기 2</vt:lpstr>
      <vt:lpstr>Table 만들기 3</vt:lpstr>
      <vt:lpstr>Table 만들기 4</vt:lpstr>
      <vt:lpstr>Table 만들기 5</vt:lpstr>
      <vt:lpstr>SQL Server 데이터 형식</vt:lpstr>
      <vt:lpstr>char vs varchar 1</vt:lpstr>
      <vt:lpstr>char vs varchar 2</vt:lpstr>
      <vt:lpstr>char vs varchar 3</vt:lpstr>
      <vt:lpstr>char vs varchar 4</vt:lpstr>
      <vt:lpstr>char vs varchar 5</vt:lpstr>
      <vt:lpstr>DBMS 데이터 형식</vt:lpstr>
      <vt:lpstr>정수 데이터 크기와 범위</vt:lpstr>
      <vt:lpstr>boolean</vt:lpstr>
      <vt:lpstr>char, varchar 크기와 범위</vt:lpstr>
      <vt:lpstr>nchar, nvarchar 크기와 범위</vt:lpstr>
      <vt:lpstr>약자와 발음</vt:lpstr>
      <vt:lpstr>날짜, 시간 데이터 형식</vt:lpstr>
      <vt:lpstr>시간대 1</vt:lpstr>
      <vt:lpstr>시간대 2</vt:lpstr>
      <vt:lpstr>date</vt:lpstr>
      <vt:lpstr>datetime</vt:lpstr>
      <vt:lpstr>Datetime2 (1)</vt:lpstr>
      <vt:lpstr>Datetime2 (2)</vt:lpstr>
      <vt:lpstr>밀리? 나노?</vt:lpstr>
      <vt:lpstr>Time</vt:lpstr>
      <vt:lpstr>SYSDATETIME</vt:lpstr>
      <vt:lpstr>SQL</vt:lpstr>
      <vt:lpstr>SSMS 글꼴 설정</vt:lpstr>
      <vt:lpstr>DDL, DML, DCL</vt:lpstr>
      <vt:lpstr>CREATE TABLE 1</vt:lpstr>
      <vt:lpstr>CREATE TABLE 2</vt:lpstr>
      <vt:lpstr>CREATE TABLE 3</vt:lpstr>
      <vt:lpstr>CREATE TABLE 4</vt:lpstr>
      <vt:lpstr>CREATE TABLE</vt:lpstr>
      <vt:lpstr>CREATE TABLE</vt:lpstr>
      <vt:lpstr>PRIMARY KEY</vt:lpstr>
      <vt:lpstr>DBO.</vt:lpstr>
      <vt:lpstr>SQL 파일로 저장</vt:lpstr>
      <vt:lpstr>ALTER TABLE</vt:lpstr>
      <vt:lpstr>ALTER ADD</vt:lpstr>
      <vt:lpstr>컬럼의 순서 지정</vt:lpstr>
      <vt:lpstr>슬라이드 118</vt:lpstr>
      <vt:lpstr>글꼴 변경</vt:lpstr>
      <vt:lpstr>열 삭제</vt:lpstr>
      <vt:lpstr>개체 탐색기 열 추가/삭제</vt:lpstr>
      <vt:lpstr>데이터 존재시 열 삭제</vt:lpstr>
      <vt:lpstr>기존 테이블에 열 추가</vt:lpstr>
      <vt:lpstr>데이터 존재시 열 추가</vt:lpstr>
      <vt:lpstr>열 추가시 default 지정</vt:lpstr>
      <vt:lpstr>개체 탐색기 열 삭제</vt:lpstr>
      <vt:lpstr>동시에 열 추가</vt:lpstr>
      <vt:lpstr>동시에 열 추가</vt:lpstr>
      <vt:lpstr>Coding Convention</vt:lpstr>
      <vt:lpstr>동시에 열 삭제</vt:lpstr>
      <vt:lpstr>RENAME COLUMN</vt:lpstr>
      <vt:lpstr>SP_RENAME 1</vt:lpstr>
      <vt:lpstr>SP_RENAME 2</vt:lpstr>
      <vt:lpstr>SP_RENAME 3</vt:lpstr>
      <vt:lpstr>종속성</vt:lpstr>
      <vt:lpstr>종속성 Reporting 1</vt:lpstr>
      <vt:lpstr>종속성 Reporting 2</vt:lpstr>
      <vt:lpstr>종속성 Reporting 3</vt:lpstr>
      <vt:lpstr>종속성 Reporting 4</vt:lpstr>
      <vt:lpstr>쿼리를 사용한다는 것은?</vt:lpstr>
      <vt:lpstr>Datatype Alteration</vt:lpstr>
      <vt:lpstr>Table Structure 1</vt:lpstr>
      <vt:lpstr>Table Structure 2</vt:lpstr>
      <vt:lpstr>Table Structure 3</vt:lpstr>
      <vt:lpstr>UPDATE</vt:lpstr>
      <vt:lpstr>Null 값 Update</vt:lpstr>
      <vt:lpstr>ISNULL</vt:lpstr>
      <vt:lpstr>UPPER(), LOWER()</vt:lpstr>
      <vt:lpstr>INITCAP()</vt:lpstr>
      <vt:lpstr>ISNULL Example</vt:lpstr>
      <vt:lpstr>자동완성기능</vt:lpstr>
      <vt:lpstr>데이터베이스 생성/삭제</vt:lpstr>
      <vt:lpstr>유니코드 형식 데이터 입력</vt:lpstr>
      <vt:lpstr>CONSTRAINT</vt:lpstr>
      <vt:lpstr>CONSTRAINT 예제1</vt:lpstr>
      <vt:lpstr>함수 사용</vt:lpstr>
      <vt:lpstr>CONSTRAINT 예제2</vt:lpstr>
      <vt:lpstr>IDENTITY 값의 간격</vt:lpstr>
      <vt:lpstr>IDENTITY 값 수정</vt:lpstr>
      <vt:lpstr>SELECT 쿼리의 기본 종합정리</vt:lpstr>
      <vt:lpstr>SELECT</vt:lpstr>
      <vt:lpstr>SELECT</vt:lpstr>
      <vt:lpstr>SELECT</vt:lpstr>
      <vt:lpstr>SELECT</vt:lpstr>
      <vt:lpstr>SELECT</vt:lpstr>
      <vt:lpstr>SELECT</vt:lpstr>
      <vt:lpstr>SELECT</vt:lpstr>
      <vt:lpstr>SELECT</vt:lpstr>
      <vt:lpstr>SELECT</vt:lpstr>
      <vt:lpstr>SELECT</vt:lpstr>
      <vt:lpstr>SELECT</vt:lpstr>
      <vt:lpstr>SELECT</vt:lpstr>
      <vt:lpstr>SELECT</vt:lpstr>
      <vt:lpstr>비교 연산자 1</vt:lpstr>
      <vt:lpstr>비교 연산자 2</vt:lpstr>
      <vt:lpstr>비교 연산자 3</vt:lpstr>
      <vt:lpstr>비교 연산자 4</vt:lpstr>
      <vt:lpstr>비교 연산자 5</vt:lpstr>
      <vt:lpstr>비교 연산자 6</vt:lpstr>
      <vt:lpstr>논리 연산자 1</vt:lpstr>
      <vt:lpstr>논리 연산자 2</vt:lpstr>
      <vt:lpstr>논리 연산자 3</vt:lpstr>
      <vt:lpstr>논리 연산자 4</vt:lpstr>
      <vt:lpstr>집계 함수 1</vt:lpstr>
      <vt:lpstr>집계 함수 2</vt:lpstr>
      <vt:lpstr>집계 함수 3</vt:lpstr>
      <vt:lpstr>집계 함수 4</vt:lpstr>
      <vt:lpstr>집계 함수 5</vt:lpstr>
      <vt:lpstr>집계 함수 6</vt:lpstr>
      <vt:lpstr>집계 함수 7</vt:lpstr>
      <vt:lpstr>GROUP BY, HAVING 1</vt:lpstr>
      <vt:lpstr>GROUP BY, HAVING 2</vt:lpstr>
      <vt:lpstr>GROUP BY, HAVING 3</vt:lpstr>
      <vt:lpstr>GROUP BY, HAVING 4</vt:lpstr>
      <vt:lpstr>GROUP BY, HAVING 4</vt:lpstr>
      <vt:lpstr>GROUP BY, HAVING 5</vt:lpstr>
      <vt:lpstr>GROUP BY, HAVING 6</vt:lpstr>
      <vt:lpstr>GROUP BY, HAVING 7</vt:lpstr>
      <vt:lpstr>GROUP BY, HAVING 8</vt:lpstr>
      <vt:lpstr>GROUP BY, HAVING 9</vt:lpstr>
      <vt:lpstr>GROUP BY, HAVING 10</vt:lpstr>
      <vt:lpstr>GROUP BY, HAVING 11</vt:lpstr>
      <vt:lpstr>서브 쿼리 1</vt:lpstr>
      <vt:lpstr>서브 쿼리 2</vt:lpstr>
      <vt:lpstr>서브 쿼리 3</vt:lpstr>
      <vt:lpstr>서브 쿼리 4</vt:lpstr>
      <vt:lpstr>서브 쿼리 5</vt:lpstr>
      <vt:lpstr>서브 쿼리 6</vt:lpstr>
      <vt:lpstr>서브 쿼리 IN 연산자 1</vt:lpstr>
      <vt:lpstr>서브 쿼리 IN 연산자 2</vt:lpstr>
      <vt:lpstr>서브 쿼리 UPDATE</vt:lpstr>
      <vt:lpstr>서브 쿼리 DELETE</vt:lpstr>
      <vt:lpstr>슬라이드 213</vt:lpstr>
      <vt:lpstr>슬라이드 214</vt:lpstr>
      <vt:lpstr>슬라이드 215</vt:lpstr>
      <vt:lpstr>슬라이드 216</vt:lpstr>
      <vt:lpstr>슬라이드 217</vt:lpstr>
      <vt:lpstr>슬라이드 218</vt:lpstr>
      <vt:lpstr>슬라이드 219</vt:lpstr>
      <vt:lpstr>슬라이드 220</vt:lpstr>
      <vt:lpstr>슬라이드 221</vt:lpstr>
      <vt:lpstr>슬라이드 222</vt:lpstr>
      <vt:lpstr>슬라이드 223</vt:lpstr>
      <vt:lpstr>슬라이드 224</vt:lpstr>
      <vt:lpstr>슬라이드 225</vt:lpstr>
      <vt:lpstr>슬라이드 226</vt:lpstr>
      <vt:lpstr>슬라이드 227</vt:lpstr>
      <vt:lpstr>슬라이드 228</vt:lpstr>
      <vt:lpstr>슬라이드 229</vt:lpstr>
      <vt:lpstr>슬라이드 230</vt:lpstr>
      <vt:lpstr>슬라이드 231</vt:lpstr>
      <vt:lpstr>슬라이드 232</vt:lpstr>
      <vt:lpstr>슬라이드 233</vt:lpstr>
      <vt:lpstr>슬라이드 234</vt:lpstr>
      <vt:lpstr>슬라이드 235</vt:lpstr>
      <vt:lpstr>슬라이드 236</vt:lpstr>
      <vt:lpstr>슬라이드 237</vt:lpstr>
      <vt:lpstr>슬라이드 238</vt:lpstr>
      <vt:lpstr>슬라이드 239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설치시 주의사항</dc:title>
  <dc:creator>Microsoft Corporation</dc:creator>
  <cp:lastModifiedBy>innerweb</cp:lastModifiedBy>
  <cp:revision>710</cp:revision>
  <dcterms:created xsi:type="dcterms:W3CDTF">2006-10-05T04:04:58Z</dcterms:created>
  <dcterms:modified xsi:type="dcterms:W3CDTF">2020-02-22T02:07:26Z</dcterms:modified>
</cp:coreProperties>
</file>