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40"/>
  </p:notesMasterIdLst>
  <p:handoutMasterIdLst>
    <p:handoutMasterId r:id="rId41"/>
  </p:handoutMasterIdLst>
  <p:sldIdLst>
    <p:sldId id="329" r:id="rId2"/>
    <p:sldId id="571" r:id="rId3"/>
    <p:sldId id="538" r:id="rId4"/>
    <p:sldId id="574" r:id="rId5"/>
    <p:sldId id="539" r:id="rId6"/>
    <p:sldId id="540" r:id="rId7"/>
    <p:sldId id="541" r:id="rId8"/>
    <p:sldId id="542" r:id="rId9"/>
    <p:sldId id="543" r:id="rId10"/>
    <p:sldId id="544" r:id="rId11"/>
    <p:sldId id="545" r:id="rId12"/>
    <p:sldId id="546" r:id="rId13"/>
    <p:sldId id="547" r:id="rId14"/>
    <p:sldId id="548" r:id="rId15"/>
    <p:sldId id="572" r:id="rId16"/>
    <p:sldId id="549" r:id="rId17"/>
    <p:sldId id="551" r:id="rId18"/>
    <p:sldId id="550" r:id="rId19"/>
    <p:sldId id="552" r:id="rId20"/>
    <p:sldId id="553" r:id="rId21"/>
    <p:sldId id="554" r:id="rId22"/>
    <p:sldId id="555" r:id="rId23"/>
    <p:sldId id="575" r:id="rId24"/>
    <p:sldId id="557" r:id="rId25"/>
    <p:sldId id="558" r:id="rId26"/>
    <p:sldId id="559" r:id="rId27"/>
    <p:sldId id="573" r:id="rId28"/>
    <p:sldId id="560" r:id="rId29"/>
    <p:sldId id="561" r:id="rId30"/>
    <p:sldId id="562" r:id="rId31"/>
    <p:sldId id="563" r:id="rId32"/>
    <p:sldId id="564" r:id="rId33"/>
    <p:sldId id="565" r:id="rId34"/>
    <p:sldId id="566" r:id="rId35"/>
    <p:sldId id="567" r:id="rId36"/>
    <p:sldId id="568" r:id="rId37"/>
    <p:sldId id="569" r:id="rId38"/>
    <p:sldId id="570" r:id="rId3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iga" initials="a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784C"/>
    <a:srgbClr val="8C146D"/>
    <a:srgbClr val="415783"/>
    <a:srgbClr val="FFFF99"/>
    <a:srgbClr val="9933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0899" autoAdjust="0"/>
  </p:normalViewPr>
  <p:slideViewPr>
    <p:cSldViewPr>
      <p:cViewPr varScale="1">
        <p:scale>
          <a:sx n="112" d="100"/>
          <a:sy n="112" d="100"/>
        </p:scale>
        <p:origin x="-648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3696" y="72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7C3E9-2372-4D2D-A8FE-578D26F0CAB8}" type="datetimeFigureOut">
              <a:rPr lang="ko-KR" altLang="en-US" smtClean="0"/>
              <a:pPr/>
              <a:t>2019-11-15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126D6-8CEA-47E8-B467-8C3047BBCAC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3407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C3899-2E4F-4D3A-8D29-BF4BDDE21DE2}" type="datetimeFigureOut">
              <a:rPr lang="ko-KR" altLang="en-US" smtClean="0"/>
              <a:pPr/>
              <a:t>2019-11-15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363BF-43B7-4F43-ABD0-D052F59FCD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48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9363BF-43B7-4F43-ABD0-D052F59FCD18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13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장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70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16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30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본문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6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737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08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7" descr="그림19">
            <a:extLst>
              <a:ext uri="{FF2B5EF4-FFF2-40B4-BE49-F238E27FC236}">
                <a16:creationId xmlns="" xmlns:a16="http://schemas.microsoft.com/office/drawing/2014/main" id="{15BA7947-A178-4C83-A149-D373D4F1A4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992B203A-7925-427C-884A-4D627577EE89}"/>
              </a:ext>
            </a:extLst>
          </p:cNvPr>
          <p:cNvSpPr/>
          <p:nvPr userDrawn="1"/>
        </p:nvSpPr>
        <p:spPr>
          <a:xfrm>
            <a:off x="0" y="444730"/>
            <a:ext cx="9144000" cy="342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39835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24" r:id="rId2"/>
    <p:sldLayoutId id="2147483719" r:id="rId3"/>
    <p:sldLayoutId id="2147483722" r:id="rId4"/>
    <p:sldLayoutId id="2147483723" r:id="rId5"/>
    <p:sldLayoutId id="2147483721" r:id="rId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3676C05-6C27-4DFD-AC76-22E15BA8BE09}"/>
              </a:ext>
            </a:extLst>
          </p:cNvPr>
          <p:cNvSpPr txBox="1">
            <a:spLocks noChangeArrowheads="1"/>
          </p:cNvSpPr>
          <p:nvPr/>
        </p:nvSpPr>
        <p:spPr>
          <a:xfrm>
            <a:off x="1143000" y="2311114"/>
            <a:ext cx="6858000" cy="12418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3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 </a:t>
            </a:r>
            <a:r>
              <a:rPr lang="ko-KR" altLang="en-US" sz="30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제</a:t>
            </a:r>
            <a:r>
              <a:rPr lang="en-US" altLang="ko-KR" sz="30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11</a:t>
            </a:r>
            <a:r>
              <a:rPr lang="ko-KR" altLang="en-US" sz="30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강</a:t>
            </a:r>
            <a:endParaRPr lang="en-US" altLang="ko-KR" sz="3000" dirty="0" smtClean="0">
              <a:latin typeface="HY울릉도B" panose="02030600000101010101" pitchFamily="18" charset="-127"/>
              <a:ea typeface="HY울릉도B" panose="02030600000101010101" pitchFamily="18" charset="-127"/>
            </a:endParaRPr>
          </a:p>
          <a:p>
            <a:pPr marL="0" indent="0" algn="ctr">
              <a:buNone/>
            </a:pPr>
            <a:r>
              <a:rPr lang="ko-KR" altLang="en-US" sz="3000" dirty="0" smtClean="0">
                <a:latin typeface="HY울릉도B" panose="02030600000101010101" pitchFamily="18" charset="-127"/>
                <a:ea typeface="HY울릉도B" panose="02030600000101010101" pitchFamily="18" charset="-127"/>
              </a:rPr>
              <a:t>회귀 분석</a:t>
            </a:r>
            <a:endParaRPr lang="en-US" altLang="ko-KR" sz="3000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776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ko-KR" altLang="en-US" sz="1800" b="1" dirty="0"/>
              <a:t>   </a:t>
            </a:r>
            <a:r>
              <a:rPr lang="en-US" altLang="ko-KR" sz="1800" b="1" dirty="0"/>
              <a:t>3.2</a:t>
            </a:r>
            <a:r>
              <a:rPr lang="ko-KR" altLang="en-US" sz="1800" b="1" dirty="0"/>
              <a:t> 주행속도에 따른 제동거리 구하기</a:t>
            </a:r>
            <a:endParaRPr lang="ko-KR" altLang="en-US" sz="1600" dirty="0"/>
          </a:p>
          <a:p>
            <a:pPr marL="457200" lvl="1" indent="0">
              <a:buNone/>
            </a:pPr>
            <a:endParaRPr lang="en-US" altLang="ko-KR" sz="1400" dirty="0"/>
          </a:p>
          <a:p>
            <a:pPr marL="857250" lvl="2" indent="0">
              <a:buNone/>
            </a:pPr>
            <a:endParaRPr lang="en-US" altLang="ko-KR" sz="14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dirty="0"/>
          </a:p>
          <a:p>
            <a:pPr marL="857250" lvl="2" indent="0">
              <a:buNone/>
            </a:pPr>
            <a:endParaRPr lang="ko-KR" altLang="en-US" sz="14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F024794-E3C9-4076-9F7B-2C74BA4415AB}"/>
              </a:ext>
            </a:extLst>
          </p:cNvPr>
          <p:cNvSpPr/>
          <p:nvPr/>
        </p:nvSpPr>
        <p:spPr>
          <a:xfrm>
            <a:off x="841644" y="1086586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637934CD-1D97-44D5-8C33-17DF9DBEBC97}"/>
              </a:ext>
            </a:extLst>
          </p:cNvPr>
          <p:cNvSpPr/>
          <p:nvPr/>
        </p:nvSpPr>
        <p:spPr>
          <a:xfrm>
            <a:off x="841644" y="1441853"/>
            <a:ext cx="7443269" cy="347015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C6AA8F4-D241-4105-8AD9-D4101D52E05D}"/>
              </a:ext>
            </a:extLst>
          </p:cNvPr>
          <p:cNvSpPr txBox="1"/>
          <p:nvPr/>
        </p:nvSpPr>
        <p:spPr>
          <a:xfrm>
            <a:off x="813093" y="1137262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11-2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3C69DB7-7B16-437E-A917-941494012A0A}"/>
              </a:ext>
            </a:extLst>
          </p:cNvPr>
          <p:cNvSpPr txBox="1"/>
          <p:nvPr/>
        </p:nvSpPr>
        <p:spPr>
          <a:xfrm>
            <a:off x="898440" y="1479619"/>
            <a:ext cx="70939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/>
              <a:t>b &lt;- </a:t>
            </a:r>
            <a:r>
              <a:rPr lang="en-US" altLang="ko-KR" sz="1500" b="1" dirty="0" err="1"/>
              <a:t>coef</a:t>
            </a:r>
            <a:r>
              <a:rPr lang="en-US" altLang="ko-KR" sz="1500" b="1" dirty="0"/>
              <a:t>(model)[1]</a:t>
            </a:r>
          </a:p>
          <a:p>
            <a:r>
              <a:rPr lang="en-US" altLang="ko-KR" sz="1500" b="1" dirty="0"/>
              <a:t>W &lt;- </a:t>
            </a:r>
            <a:r>
              <a:rPr lang="en-US" altLang="ko-KR" sz="1500" b="1" dirty="0" err="1"/>
              <a:t>coef</a:t>
            </a:r>
            <a:r>
              <a:rPr lang="en-US" altLang="ko-KR" sz="1500" b="1" dirty="0"/>
              <a:t>(model)[2]</a:t>
            </a:r>
          </a:p>
          <a:p>
            <a:endParaRPr lang="en-US" altLang="ko-KR" sz="1500" b="1" dirty="0"/>
          </a:p>
          <a:p>
            <a:r>
              <a:rPr lang="en-US" altLang="ko-KR" sz="1500" b="1" dirty="0"/>
              <a:t>speed &lt;- 30 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주행속도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&lt;- W*speed + b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	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제동거리</a:t>
            </a:r>
          </a:p>
          <a:p>
            <a:endParaRPr lang="en-US" altLang="ko-KR" sz="1500" b="1" dirty="0"/>
          </a:p>
          <a:p>
            <a:r>
              <a:rPr lang="en-US" altLang="ko-KR" sz="1500" b="1" dirty="0"/>
              <a:t>speed &lt;- 35 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주행속도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&lt;- W*speed + b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	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제동거리</a:t>
            </a:r>
          </a:p>
          <a:p>
            <a:endParaRPr lang="en-US" altLang="ko-KR" sz="1500" b="1" dirty="0"/>
          </a:p>
          <a:p>
            <a:r>
              <a:rPr lang="en-US" altLang="ko-KR" sz="1500" b="1" dirty="0"/>
              <a:t>speed &lt;- 40 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주행속도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&lt;- W*speed + b</a:t>
            </a:r>
          </a:p>
          <a:p>
            <a:r>
              <a:rPr lang="en-US" altLang="ko-KR" sz="1500" b="1" dirty="0" err="1"/>
              <a:t>dist</a:t>
            </a:r>
            <a:r>
              <a:rPr lang="en-US" altLang="ko-KR" sz="1500" b="1" dirty="0"/>
              <a:t> 	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제동거리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0123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61FC4EF-31E3-466C-B869-F362BD1E6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939088"/>
            <a:ext cx="7465708" cy="46950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C4314EA7-4C7B-4497-907E-31D150C47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47" y="1373389"/>
            <a:ext cx="7465708" cy="109378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E27F26DE-205B-4E00-BD1C-594E50D34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45" y="2460097"/>
            <a:ext cx="7465708" cy="106417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360A594F-D091-4A77-818D-FFC11EDEA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145" y="3503194"/>
            <a:ext cx="7465708" cy="109378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86301" y="3021800"/>
            <a:ext cx="3096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여기서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구한 단순선형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회귀식을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예측할 때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반드시 기억을 해야 되는 것이 있는데 바로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실제값과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오차가 존재한다는 것이다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회귀선과 떨어진 거리가 바로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실제값과의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오차값인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것이다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회귀식이 오차를 최소화하는 식이긴 하지만 분명 오차가 없을 수는 없다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하여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우리는 반드시 오차가 있을 수 있는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예측값이란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사실을 기억하고 실제 업무에 활용해야 할 것이다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69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3B92132F-D25F-43BD-BFB4-2C894A633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985324"/>
            <a:ext cx="6429375" cy="3064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5B48BB3-5045-41A1-B494-F8209C78D1B6}"/>
              </a:ext>
            </a:extLst>
          </p:cNvPr>
          <p:cNvSpPr txBox="1"/>
          <p:nvPr/>
        </p:nvSpPr>
        <p:spPr>
          <a:xfrm>
            <a:off x="2715542" y="4049992"/>
            <a:ext cx="3712914" cy="43500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b="1" dirty="0">
                <a:latin typeface="+mn-ea"/>
              </a:rPr>
              <a:t>그림 </a:t>
            </a:r>
            <a:r>
              <a:rPr lang="en-US" altLang="ko-KR" sz="1100" b="1" dirty="0">
                <a:latin typeface="+mn-ea"/>
              </a:rPr>
              <a:t>11-3 </a:t>
            </a:r>
            <a:r>
              <a:rPr lang="ko-KR" altLang="en-US" sz="1100" b="1" dirty="0"/>
              <a:t>회귀모델에 의한 </a:t>
            </a:r>
            <a:r>
              <a:rPr lang="ko-KR" altLang="en-US" sz="1100" b="1" dirty="0" err="1"/>
              <a:t>예측값과</a:t>
            </a:r>
            <a:r>
              <a:rPr lang="ko-KR" altLang="en-US" sz="1100" b="1" dirty="0"/>
              <a:t> </a:t>
            </a:r>
            <a:r>
              <a:rPr lang="ko-KR" altLang="en-US" sz="1100" b="1" dirty="0" err="1"/>
              <a:t>실제값의</a:t>
            </a:r>
            <a:r>
              <a:rPr lang="ko-KR" altLang="en-US" sz="1100" b="1" dirty="0"/>
              <a:t> 차이 </a:t>
            </a:r>
            <a:endParaRPr lang="ko-KR" altLang="en-US" sz="1100" b="1" dirty="0">
              <a:latin typeface="+mn-ea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79055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ko-KR" altLang="en-US" sz="1800" b="1" dirty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en-US" altLang="ko-KR" sz="1800" b="1" dirty="0"/>
              <a:t>3.3 </a:t>
            </a:r>
            <a:r>
              <a:rPr lang="ko-KR" altLang="en-US" sz="1800" b="1" dirty="0"/>
              <a:t>예상 제동거리</a:t>
            </a:r>
            <a:r>
              <a:rPr lang="en-US" altLang="ko-KR" sz="1800" b="1" dirty="0"/>
              <a:t>, </a:t>
            </a:r>
            <a:r>
              <a:rPr lang="ko-KR" altLang="en-US" sz="1800" b="1" dirty="0"/>
              <a:t>실제 제동거리</a:t>
            </a:r>
            <a:r>
              <a:rPr lang="en-US" altLang="ko-KR" sz="1800" b="1" dirty="0"/>
              <a:t>, </a:t>
            </a:r>
            <a:r>
              <a:rPr lang="ko-KR" altLang="en-US" sz="1800" b="1" dirty="0"/>
              <a:t>오차 구하기</a:t>
            </a:r>
            <a:endParaRPr lang="en-US" altLang="ko-KR" sz="18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b="1" dirty="0"/>
              <a:t>cars </a:t>
            </a:r>
            <a:r>
              <a:rPr lang="ko-KR" altLang="en-US" sz="1600" b="1" dirty="0"/>
              <a:t>데이터셋의 주행속도</a:t>
            </a:r>
            <a:r>
              <a:rPr lang="en-US" altLang="ko-KR" sz="1600" b="1" dirty="0"/>
              <a:t>(speed) </a:t>
            </a:r>
            <a:r>
              <a:rPr lang="ko-KR" altLang="en-US" sz="1600" b="1" dirty="0"/>
              <a:t>데이터를 앞에서 구한 회귀식에 대입</a:t>
            </a:r>
            <a:endParaRPr lang="en-US" altLang="ko-KR" sz="1600" b="1" dirty="0"/>
          </a:p>
          <a:p>
            <a:pPr marL="457200" lvl="1" indent="0">
              <a:buNone/>
            </a:pPr>
            <a:endParaRPr lang="en-US" altLang="ko-KR" sz="1400" b="1" dirty="0"/>
          </a:p>
          <a:p>
            <a:pPr marL="857250" lvl="2" indent="0">
              <a:buNone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5DB9FA67-2FDD-4E9C-9EC4-A98B923ADC95}"/>
              </a:ext>
            </a:extLst>
          </p:cNvPr>
          <p:cNvSpPr/>
          <p:nvPr/>
        </p:nvSpPr>
        <p:spPr>
          <a:xfrm>
            <a:off x="841644" y="1536635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883C57BB-D410-4118-8E68-E18EDD680C82}"/>
              </a:ext>
            </a:extLst>
          </p:cNvPr>
          <p:cNvSpPr/>
          <p:nvPr/>
        </p:nvSpPr>
        <p:spPr>
          <a:xfrm>
            <a:off x="841644" y="1891902"/>
            <a:ext cx="7443269" cy="184997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90AA80F-1B06-4E9F-8F05-94433EA9C404}"/>
              </a:ext>
            </a:extLst>
          </p:cNvPr>
          <p:cNvSpPr txBox="1"/>
          <p:nvPr/>
        </p:nvSpPr>
        <p:spPr>
          <a:xfrm>
            <a:off x="813093" y="1587310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11-3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71CBCE2-F18B-4475-8B1F-4CD513BEF685}"/>
              </a:ext>
            </a:extLst>
          </p:cNvPr>
          <p:cNvSpPr txBox="1"/>
          <p:nvPr/>
        </p:nvSpPr>
        <p:spPr>
          <a:xfrm>
            <a:off x="898440" y="1929667"/>
            <a:ext cx="70939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/>
              <a:t>speed &lt;- cars[,1] 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주행속도</a:t>
            </a:r>
          </a:p>
          <a:p>
            <a:r>
              <a:rPr lang="en-US" altLang="ko-KR" sz="1500" b="1" dirty="0" err="1"/>
              <a:t>pred</a:t>
            </a:r>
            <a:r>
              <a:rPr lang="en-US" altLang="ko-KR" sz="1500" b="1" dirty="0"/>
              <a:t> &lt;- W * speed + b</a:t>
            </a:r>
          </a:p>
          <a:p>
            <a:r>
              <a:rPr lang="en-US" altLang="ko-KR" sz="1500" b="1" dirty="0" err="1"/>
              <a:t>pred</a:t>
            </a:r>
            <a:r>
              <a:rPr lang="en-US" altLang="ko-KR" sz="1500" b="1" dirty="0"/>
              <a:t> 	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예상 제동거리</a:t>
            </a:r>
            <a:endParaRPr lang="en-US" altLang="ko-KR" sz="1500" b="1" dirty="0">
              <a:solidFill>
                <a:srgbClr val="4F784C"/>
              </a:solidFill>
            </a:endParaRPr>
          </a:p>
          <a:p>
            <a:endParaRPr lang="ko-KR" altLang="en-US" sz="1500" b="1" dirty="0"/>
          </a:p>
          <a:p>
            <a:r>
              <a:rPr lang="en-US" altLang="ko-KR" sz="1500" b="1" dirty="0"/>
              <a:t>compare &lt;- </a:t>
            </a:r>
            <a:r>
              <a:rPr lang="en-US" altLang="ko-KR" sz="1500" b="1" dirty="0" err="1"/>
              <a:t>data.frame</a:t>
            </a:r>
            <a:r>
              <a:rPr lang="en-US" altLang="ko-KR" sz="1500" b="1" dirty="0"/>
              <a:t>(</a:t>
            </a:r>
            <a:r>
              <a:rPr lang="en-US" altLang="ko-KR" sz="1500" b="1" dirty="0" err="1"/>
              <a:t>pred</a:t>
            </a:r>
            <a:r>
              <a:rPr lang="en-US" altLang="ko-KR" sz="1500" b="1" dirty="0"/>
              <a:t>, cars[,2], </a:t>
            </a:r>
            <a:r>
              <a:rPr lang="en-US" altLang="ko-KR" sz="1500" b="1" dirty="0" err="1"/>
              <a:t>pred</a:t>
            </a:r>
            <a:r>
              <a:rPr lang="en-US" altLang="ko-KR" sz="1500" b="1" dirty="0"/>
              <a:t>-cars[,2])</a:t>
            </a:r>
          </a:p>
          <a:p>
            <a:r>
              <a:rPr lang="en-US" altLang="ko-KR" sz="1500" b="1" dirty="0" err="1"/>
              <a:t>colnames</a:t>
            </a:r>
            <a:r>
              <a:rPr lang="en-US" altLang="ko-KR" sz="1500" b="1" dirty="0"/>
              <a:t>(compare) &lt;- c('</a:t>
            </a:r>
            <a:r>
              <a:rPr lang="ko-KR" altLang="en-US" sz="1500" b="1" dirty="0"/>
              <a:t>예상</a:t>
            </a:r>
            <a:r>
              <a:rPr lang="en-US" altLang="ko-KR" sz="1500" b="1" dirty="0"/>
              <a:t>','</a:t>
            </a:r>
            <a:r>
              <a:rPr lang="ko-KR" altLang="en-US" sz="1500" b="1" dirty="0"/>
              <a:t>실제</a:t>
            </a:r>
            <a:r>
              <a:rPr lang="en-US" altLang="ko-KR" sz="1500" b="1" dirty="0"/>
              <a:t>','</a:t>
            </a:r>
            <a:r>
              <a:rPr lang="ko-KR" altLang="en-US" sz="1500" b="1" dirty="0"/>
              <a:t>오차</a:t>
            </a:r>
            <a:r>
              <a:rPr lang="en-US" altLang="ko-KR" sz="1500" b="1" dirty="0"/>
              <a:t>')</a:t>
            </a:r>
          </a:p>
          <a:p>
            <a:r>
              <a:rPr lang="en-US" altLang="ko-KR" sz="1500" b="1" dirty="0"/>
              <a:t>head(compare)</a:t>
            </a:r>
            <a:endParaRPr lang="ko-KR" altLang="en-US" sz="1500" b="1" dirty="0">
              <a:solidFill>
                <a:srgbClr val="4F784C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C16B0D9-C542-4A15-9E4B-DF4A5B7CA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04" y="3741880"/>
            <a:ext cx="7465708" cy="475794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6450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111D247-BA2C-405B-8676-FEB34D5E7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907" y="453664"/>
            <a:ext cx="7482187" cy="467772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4554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">
            <a:extLst>
              <a:ext uri="{FF2B5EF4-FFF2-40B4-BE49-F238E27FC236}">
                <a16:creationId xmlns="" xmlns:a16="http://schemas.microsoft.com/office/drawing/2014/main" id="{851B39C6-A5D2-41C9-829F-2A553099C6EF}"/>
              </a:ext>
            </a:extLst>
          </p:cNvPr>
          <p:cNvSpPr txBox="1">
            <a:spLocks/>
          </p:cNvSpPr>
          <p:nvPr/>
        </p:nvSpPr>
        <p:spPr>
          <a:xfrm>
            <a:off x="871973" y="2711854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b="1" dirty="0" smtClean="0"/>
              <a:t>다중선형 회귀분석</a:t>
            </a:r>
            <a:endParaRPr lang="ko-KR" altLang="en-US" b="1" dirty="0"/>
          </a:p>
        </p:txBody>
      </p:sp>
      <p:sp>
        <p:nvSpPr>
          <p:cNvPr id="5" name="텍스트 개체 틀 2">
            <a:extLst>
              <a:ext uri="{FF2B5EF4-FFF2-40B4-BE49-F238E27FC236}">
                <a16:creationId xmlns="" xmlns:a16="http://schemas.microsoft.com/office/drawing/2014/main" id="{3988B1E8-6DD2-49B3-BE27-BFC4C5206B18}"/>
              </a:ext>
            </a:extLst>
          </p:cNvPr>
          <p:cNvSpPr txBox="1">
            <a:spLocks/>
          </p:cNvSpPr>
          <p:nvPr/>
        </p:nvSpPr>
        <p:spPr>
          <a:xfrm>
            <a:off x="871973" y="1914061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b="1" u="sng" dirty="0"/>
              <a:t>Section </a:t>
            </a:r>
            <a:r>
              <a:rPr lang="en-US" altLang="ko-KR" b="1" u="sng" dirty="0" smtClean="0"/>
              <a:t>02</a:t>
            </a:r>
            <a:endParaRPr lang="ko-KR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72456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1600" b="1" dirty="0"/>
              <a:t>1. </a:t>
            </a:r>
            <a:r>
              <a:rPr lang="ko-KR" altLang="en-US" sz="1600" b="1" dirty="0"/>
              <a:t>다중선형 회귀모델 만들기   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>
                <a:solidFill>
                  <a:srgbClr val="FF0000"/>
                </a:solidFill>
              </a:rPr>
              <a:t>단순선형 회귀가 하나의 독립변수를 다룬다면 다중선형 회귀는 여러 개의 독립변수를 다룸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    ex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키와 몸무게를 가지고 혈당 수치를 예측하는 문제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457200" lvl="1" indent="0" algn="ctr">
              <a:lnSpc>
                <a:spcPct val="150000"/>
              </a:lnSpc>
              <a:buNone/>
            </a:pPr>
            <a:r>
              <a:rPr lang="ko-KR" altLang="en-US" sz="1400" b="1" dirty="0"/>
              <a:t>키</a:t>
            </a:r>
            <a:r>
              <a:rPr lang="en-US" altLang="ko-KR" sz="1400" b="1" dirty="0"/>
              <a:t>(x1), </a:t>
            </a:r>
            <a:r>
              <a:rPr lang="ko-KR" altLang="en-US" sz="1400" b="1" dirty="0"/>
              <a:t>몸무게</a:t>
            </a:r>
            <a:r>
              <a:rPr lang="en-US" altLang="ko-KR" sz="1400" b="1" dirty="0"/>
              <a:t>(x2): </a:t>
            </a:r>
            <a:r>
              <a:rPr lang="ko-KR" altLang="en-US" sz="1400" b="1" dirty="0"/>
              <a:t>독립변수</a:t>
            </a:r>
          </a:p>
          <a:p>
            <a:pPr marL="457200" lvl="1" indent="0" algn="ctr">
              <a:lnSpc>
                <a:spcPct val="150000"/>
              </a:lnSpc>
              <a:buNone/>
            </a:pPr>
            <a:r>
              <a:rPr lang="ko-KR" altLang="en-US" sz="1400" b="1" dirty="0"/>
              <a:t>혈당수치</a:t>
            </a:r>
            <a:r>
              <a:rPr lang="en-US" altLang="ko-KR" sz="1400" b="1" dirty="0"/>
              <a:t>(y): </a:t>
            </a:r>
            <a:r>
              <a:rPr lang="ko-KR" altLang="en-US" sz="1400" b="1" dirty="0"/>
              <a:t>종속변수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다중 회귀모델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다중 </a:t>
            </a:r>
            <a:r>
              <a:rPr lang="ko-KR" altLang="en-US" sz="1400" b="1" dirty="0" err="1"/>
              <a:t>회귀식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의 일반적인 </a:t>
            </a:r>
            <a:r>
              <a:rPr lang="ko-KR" altLang="en-US" sz="1400" b="1" dirty="0" smtClean="0"/>
              <a:t>형태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b="1" dirty="0"/>
              <a:t>R </a:t>
            </a:r>
            <a:r>
              <a:rPr lang="ko-KR" altLang="en-US" sz="1400" b="1" dirty="0"/>
              <a:t>에서는 다중 회귀모델도 </a:t>
            </a:r>
            <a:r>
              <a:rPr lang="en-US" altLang="ko-KR" sz="1400" b="1" dirty="0" err="1"/>
              <a:t>lm</a:t>
            </a:r>
            <a:r>
              <a:rPr lang="en-US" altLang="ko-KR" sz="1400" b="1" dirty="0"/>
              <a:t>() </a:t>
            </a:r>
            <a:r>
              <a:rPr lang="ko-KR" altLang="en-US" sz="1400" b="1" dirty="0"/>
              <a:t>함수로 </a:t>
            </a:r>
            <a:r>
              <a:rPr lang="ko-KR" altLang="en-US" sz="1400" b="1" dirty="0" smtClean="0"/>
              <a:t>구함</a:t>
            </a:r>
            <a:endParaRPr lang="ko-KR" altLang="en-US" sz="1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A067914-36B6-4A37-BA7A-34EC58016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3" y="2802486"/>
            <a:ext cx="4562475" cy="26431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7135" y="3111810"/>
            <a:ext cx="292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여기서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B</a:t>
            </a:r>
            <a:r>
              <a:rPr lang="en-US" altLang="ko-KR" sz="1200" b="1" baseline="-25000" dirty="0" smtClean="0">
                <a:solidFill>
                  <a:srgbClr val="FF0000"/>
                </a:solidFill>
              </a:rPr>
              <a:t>0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는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상수항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값으로 다른 독립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변수와 달리 해당 값만 가지고 독립변수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와 곱셈은 하지 않음을 주목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!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6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A09023E8-6EC3-468B-9263-354A6176F362}"/>
              </a:ext>
            </a:extLst>
          </p:cNvPr>
          <p:cNvSpPr/>
          <p:nvPr/>
        </p:nvSpPr>
        <p:spPr>
          <a:xfrm>
            <a:off x="841644" y="738582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1AC13737-853B-4983-8024-29BED61CFFEC}"/>
              </a:ext>
            </a:extLst>
          </p:cNvPr>
          <p:cNvSpPr/>
          <p:nvPr/>
        </p:nvSpPr>
        <p:spPr>
          <a:xfrm>
            <a:off x="841644" y="1093847"/>
            <a:ext cx="7443269" cy="2069091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E486922-1E83-4717-9200-C568610D0265}"/>
              </a:ext>
            </a:extLst>
          </p:cNvPr>
          <p:cNvSpPr txBox="1"/>
          <p:nvPr/>
        </p:nvSpPr>
        <p:spPr>
          <a:xfrm>
            <a:off x="813093" y="789257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11-4</a:t>
            </a:r>
            <a:endParaRPr lang="ko-KR" alt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4945B8-F621-4AA4-9293-5C2F23DADD75}"/>
              </a:ext>
            </a:extLst>
          </p:cNvPr>
          <p:cNvSpPr txBox="1"/>
          <p:nvPr/>
        </p:nvSpPr>
        <p:spPr>
          <a:xfrm>
            <a:off x="898440" y="1131614"/>
            <a:ext cx="70939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library(car)</a:t>
            </a:r>
          </a:p>
          <a:p>
            <a:r>
              <a:rPr lang="en-US" altLang="ko-KR" sz="1400" b="1" dirty="0"/>
              <a:t>head(Prestige)</a:t>
            </a:r>
          </a:p>
          <a:p>
            <a:r>
              <a:rPr lang="en-US" altLang="ko-KR" sz="1400" b="1" dirty="0" err="1"/>
              <a:t>newdata</a:t>
            </a:r>
            <a:r>
              <a:rPr lang="en-US" altLang="ko-KR" sz="1400" b="1" dirty="0"/>
              <a:t> &lt;- Prestige[,c(1:4)] 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 err="1">
                <a:solidFill>
                  <a:srgbClr val="4F784C"/>
                </a:solidFill>
              </a:rPr>
              <a:t>회귀식</a:t>
            </a:r>
            <a:r>
              <a:rPr lang="ko-KR" altLang="en-US" sz="1400" b="1" dirty="0">
                <a:solidFill>
                  <a:srgbClr val="4F784C"/>
                </a:solidFill>
              </a:rPr>
              <a:t> 작성을 위한 데이터 준비</a:t>
            </a:r>
          </a:p>
          <a:p>
            <a:r>
              <a:rPr lang="en-US" altLang="ko-KR" sz="1400" b="1" dirty="0"/>
              <a:t>plot(</a:t>
            </a:r>
            <a:r>
              <a:rPr lang="en-US" altLang="ko-KR" sz="1400" b="1" dirty="0" err="1"/>
              <a:t>newdata</a:t>
            </a:r>
            <a:r>
              <a:rPr lang="en-US" altLang="ko-KR" sz="1400" b="1" dirty="0"/>
              <a:t>, </a:t>
            </a:r>
            <a:r>
              <a:rPr lang="en-US" altLang="ko-KR" sz="1400" b="1" dirty="0" err="1"/>
              <a:t>pch</a:t>
            </a:r>
            <a:r>
              <a:rPr lang="en-US" altLang="ko-KR" sz="1400" b="1" dirty="0"/>
              <a:t>=16, col="blue", 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 err="1">
                <a:solidFill>
                  <a:srgbClr val="4F784C"/>
                </a:solidFill>
              </a:rPr>
              <a:t>산점도를</a:t>
            </a:r>
            <a:r>
              <a:rPr lang="ko-KR" altLang="en-US" sz="1400" b="1" dirty="0">
                <a:solidFill>
                  <a:srgbClr val="4F784C"/>
                </a:solidFill>
              </a:rPr>
              <a:t> 통해 변수 간 관계 확인</a:t>
            </a:r>
          </a:p>
          <a:p>
            <a:endParaRPr lang="ko-KR" altLang="en-US" sz="1400" b="1" dirty="0"/>
          </a:p>
          <a:p>
            <a:r>
              <a:rPr lang="ko-KR" altLang="en-US" sz="1400" b="1" dirty="0"/>
              <a:t> </a:t>
            </a:r>
            <a:r>
              <a:rPr lang="en-US" altLang="ko-KR" sz="1400" b="1" dirty="0"/>
              <a:t>	main="Matrix Scatterplot")</a:t>
            </a:r>
          </a:p>
          <a:p>
            <a:r>
              <a:rPr lang="en-US" altLang="ko-KR" sz="1400" b="1" dirty="0"/>
              <a:t>mod1 &lt;- </a:t>
            </a:r>
            <a:r>
              <a:rPr lang="en-US" altLang="ko-KR" sz="1400" b="1" dirty="0" err="1"/>
              <a:t>lm</a:t>
            </a:r>
            <a:r>
              <a:rPr lang="en-US" altLang="ko-KR" sz="1400" b="1" dirty="0"/>
              <a:t>(income ~ education + prestige + 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 err="1">
                <a:solidFill>
                  <a:srgbClr val="4F784C"/>
                </a:solidFill>
              </a:rPr>
              <a:t>회귀식</a:t>
            </a:r>
            <a:r>
              <a:rPr lang="ko-KR" altLang="en-US" sz="1400" b="1" dirty="0">
                <a:solidFill>
                  <a:srgbClr val="4F784C"/>
                </a:solidFill>
              </a:rPr>
              <a:t> 도출</a:t>
            </a:r>
          </a:p>
          <a:p>
            <a:r>
              <a:rPr lang="ko-KR" altLang="en-US" sz="1400" b="1" dirty="0"/>
              <a:t> </a:t>
            </a:r>
            <a:r>
              <a:rPr lang="en-US" altLang="ko-KR" sz="1400" b="1" dirty="0"/>
              <a:t>	women, data=</a:t>
            </a:r>
            <a:r>
              <a:rPr lang="en-US" altLang="ko-KR" sz="1400" b="1" dirty="0" err="1"/>
              <a:t>newdata</a:t>
            </a:r>
            <a:r>
              <a:rPr lang="en-US" altLang="ko-KR" sz="1400" b="1" dirty="0"/>
              <a:t>)</a:t>
            </a:r>
          </a:p>
          <a:p>
            <a:r>
              <a:rPr lang="en-US" altLang="ko-KR" sz="1400" b="1" dirty="0"/>
              <a:t>summary(mod1)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045E22DE-55DD-4285-BFF8-1548BF8C6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8" y="3162937"/>
            <a:ext cx="7465708" cy="1774693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35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660516AE-456F-4886-BBCB-487C3E9A9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1013473"/>
            <a:ext cx="7465708" cy="67377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04379F5B-25B7-47F2-A0DB-656A5DD63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60" y="1649189"/>
            <a:ext cx="7465708" cy="2373972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97025" y="1851670"/>
            <a:ext cx="2925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rgbClr val="FF0000"/>
                </a:solidFill>
              </a:rPr>
              <a:t>산점도를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보면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교육연수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(education)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와 평판도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(prestige),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연봉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(income)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과 평판도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(prestige)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는 양의 상관관계를 보이고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여성비율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(women)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과 연봉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(income)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은 음의 상관관계를 보이고 있다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0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DF1CA52-3FED-4F5A-817C-E5C138077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681540"/>
            <a:ext cx="7465708" cy="4129071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7156" y="2526745"/>
            <a:ext cx="306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(Intercept) -253.850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이 바로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B</a:t>
            </a:r>
            <a:r>
              <a:rPr lang="en-US" altLang="ko-KR" sz="1200" b="1" baseline="-25000" dirty="0" smtClean="0">
                <a:solidFill>
                  <a:srgbClr val="FF0000"/>
                </a:solidFill>
              </a:rPr>
              <a:t>0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상수항이다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그리고 나머지는 각각 열의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계수값으로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종속변수인 연봉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(income)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을 나타내기 위한 식은 아래와 같다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en-US" altLang="ko-KR" sz="1200" b="1" baseline="-25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6463" y="3336835"/>
            <a:ext cx="38410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 dirty="0" smtClean="0">
                <a:solidFill>
                  <a:srgbClr val="FF0000"/>
                </a:solidFill>
              </a:rPr>
              <a:t>income </a:t>
            </a:r>
            <a:r>
              <a:rPr lang="en-US" altLang="ko-KR" sz="1300" b="1" dirty="0">
                <a:solidFill>
                  <a:srgbClr val="FF0000"/>
                </a:solidFill>
              </a:rPr>
              <a:t>= (-253.850)+(177.199*education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)+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 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             (141.435*prestige)-(50.896*women)</a:t>
            </a:r>
            <a:endParaRPr lang="ko-KR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07638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">
            <a:extLst>
              <a:ext uri="{FF2B5EF4-FFF2-40B4-BE49-F238E27FC236}">
                <a16:creationId xmlns="" xmlns:a16="http://schemas.microsoft.com/office/drawing/2014/main" id="{851B39C6-A5D2-41C9-829F-2A553099C6EF}"/>
              </a:ext>
            </a:extLst>
          </p:cNvPr>
          <p:cNvSpPr txBox="1">
            <a:spLocks/>
          </p:cNvSpPr>
          <p:nvPr/>
        </p:nvSpPr>
        <p:spPr>
          <a:xfrm>
            <a:off x="871973" y="2711854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b="1" dirty="0" smtClean="0"/>
              <a:t>단순선형 회귀분석</a:t>
            </a:r>
            <a:endParaRPr lang="ko-KR" altLang="en-US" b="1" dirty="0"/>
          </a:p>
        </p:txBody>
      </p:sp>
      <p:sp>
        <p:nvSpPr>
          <p:cNvPr id="5" name="텍스트 개체 틀 2">
            <a:extLst>
              <a:ext uri="{FF2B5EF4-FFF2-40B4-BE49-F238E27FC236}">
                <a16:creationId xmlns="" xmlns:a16="http://schemas.microsoft.com/office/drawing/2014/main" id="{3988B1E8-6DD2-49B3-BE27-BFC4C5206B18}"/>
              </a:ext>
            </a:extLst>
          </p:cNvPr>
          <p:cNvSpPr txBox="1">
            <a:spLocks/>
          </p:cNvSpPr>
          <p:nvPr/>
        </p:nvSpPr>
        <p:spPr>
          <a:xfrm>
            <a:off x="871973" y="1914061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b="1" u="sng" dirty="0"/>
              <a:t>Section 01</a:t>
            </a:r>
            <a:endParaRPr lang="ko-KR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3709243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1EE6DD3C-65AE-40EB-B3B8-452B51BEA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951571"/>
            <a:ext cx="7465708" cy="66796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8F428289-1462-400C-824F-AE8B94FF5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46" y="1862922"/>
            <a:ext cx="7479882" cy="175490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471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A472F36-6D87-484F-8C5D-6B86D916E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038" y="576103"/>
            <a:ext cx="5244283" cy="21540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665905D-D2CF-42CB-9333-CF5FD68363B2}"/>
              </a:ext>
            </a:extLst>
          </p:cNvPr>
          <p:cNvSpPr txBox="1"/>
          <p:nvPr/>
        </p:nvSpPr>
        <p:spPr>
          <a:xfrm>
            <a:off x="2715542" y="2730130"/>
            <a:ext cx="3712914" cy="43500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b="1" dirty="0">
                <a:solidFill>
                  <a:srgbClr val="12734E"/>
                </a:solidFill>
                <a:latin typeface="+mn-ea"/>
                <a:ea typeface="+mn-ea"/>
              </a:rPr>
              <a:t>그림 </a:t>
            </a:r>
            <a:r>
              <a:rPr lang="en-US" altLang="ko-KR" sz="1100" b="1" dirty="0">
                <a:solidFill>
                  <a:srgbClr val="12734E"/>
                </a:solidFill>
                <a:latin typeface="+mn-ea"/>
                <a:ea typeface="+mn-ea"/>
              </a:rPr>
              <a:t>11-4 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</a:rPr>
              <a:t>회귀모델에 대한 설명 내용 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xmlns="" id="{A6E2257B-213C-4E27-8AB6-89761AA0046C}"/>
              </a:ext>
            </a:extLst>
          </p:cNvPr>
          <p:cNvSpPr txBox="1">
            <a:spLocks/>
          </p:cNvSpPr>
          <p:nvPr/>
        </p:nvSpPr>
        <p:spPr>
          <a:xfrm>
            <a:off x="791580" y="3044302"/>
            <a:ext cx="7875875" cy="209919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①에 있는 *는 해당 변수가 종속변수를 설명하는 데 얼마나 중요한 변수인가를 나타냄</a:t>
            </a:r>
            <a:r>
              <a:rPr lang="en-US" altLang="ko-KR" sz="1400" b="1" dirty="0"/>
              <a:t>. *</a:t>
            </a:r>
            <a:r>
              <a:rPr lang="ko-KR" altLang="en-US" sz="1400" b="1" dirty="0"/>
              <a:t>가 많을수록 통계적으로 중요하다는 의미 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②에 있는 </a:t>
            </a:r>
            <a:r>
              <a:rPr lang="en-US" altLang="ko-KR" sz="1400" b="1" dirty="0"/>
              <a:t>p-value(</a:t>
            </a:r>
            <a:r>
              <a:rPr lang="ko-KR" altLang="en-US" sz="1400" b="1" dirty="0"/>
              <a:t>유의수준</a:t>
            </a:r>
            <a:r>
              <a:rPr lang="en-US" altLang="ko-KR" sz="1400" b="1" dirty="0"/>
              <a:t>) </a:t>
            </a:r>
            <a:r>
              <a:rPr lang="ko-KR" altLang="en-US" sz="1400" b="1" dirty="0"/>
              <a:t>값은 구한 회귀모델이 의미 있는 모델인지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신뢰할 수 있는 모델인지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를 나타내는 것으로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이 값이 작을수록 의미 있는 모델인 것을 </a:t>
            </a:r>
            <a:r>
              <a:rPr lang="ko-KR" altLang="en-US" sz="1400" b="1" dirty="0" smtClean="0"/>
              <a:t>나타냄</a:t>
            </a:r>
            <a:endParaRPr lang="en-US" altLang="ko-KR" sz="1400" b="1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 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여기서는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2.2e-16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은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1/( 2,2*10</a:t>
            </a:r>
            <a:r>
              <a:rPr lang="en-US" altLang="ko-KR" sz="1400" b="1" baseline="30000" dirty="0" smtClean="0">
                <a:solidFill>
                  <a:srgbClr val="FF0000"/>
                </a:solidFill>
              </a:rPr>
              <a:t>16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를 의미하므로 매우 작은 값이다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보통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p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값은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0.05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미만이면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모델의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신뢰수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  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준이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95%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이상임을 나타낸다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                                    </a:t>
            </a:r>
            <a:r>
              <a:rPr lang="en-US" altLang="ko-KR" sz="1400" b="1" baseline="30000" dirty="0" smtClean="0">
                <a:solidFill>
                  <a:srgbClr val="FF0000"/>
                </a:solidFill>
              </a:rPr>
              <a:t>         </a:t>
            </a:r>
            <a:endParaRPr lang="en-US" altLang="ko-KR" sz="1400" b="1" baseline="30000" dirty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③에 있는 </a:t>
            </a:r>
            <a:r>
              <a:rPr lang="en-US" altLang="ko-KR" sz="1400" b="1"/>
              <a:t>Adjusted </a:t>
            </a:r>
            <a:r>
              <a:rPr lang="en-US" altLang="ko-KR" sz="1400" b="1" smtClean="0"/>
              <a:t>R-squared </a:t>
            </a:r>
            <a:r>
              <a:rPr lang="ko-KR" altLang="en-US" sz="1400" b="1" dirty="0"/>
              <a:t>값은 모델의 설명력을 나타내며 </a:t>
            </a:r>
            <a:r>
              <a:rPr lang="en-US" altLang="ko-KR" sz="1400" b="1" dirty="0"/>
              <a:t>0~1 </a:t>
            </a:r>
            <a:r>
              <a:rPr lang="ko-KR" altLang="en-US" sz="1400" b="1" dirty="0"/>
              <a:t>사이의 값을 </a:t>
            </a:r>
            <a:r>
              <a:rPr lang="ko-KR" altLang="en-US" sz="1400" b="1" dirty="0" err="1" smtClean="0"/>
              <a:t>갖음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여기서는 모델이 현실을 약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63%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정도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설명할 수 있다는 것이다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22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4554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1600" b="1" dirty="0"/>
              <a:t>2. </a:t>
            </a:r>
            <a:r>
              <a:rPr lang="ko-KR" altLang="en-US" sz="1600" b="1" dirty="0"/>
              <a:t>다중선형 회귀모델에서 변수의 선택</a:t>
            </a:r>
            <a:endParaRPr lang="en-US" altLang="ko-KR" sz="1600" b="1" dirty="0"/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1500" b="1" dirty="0"/>
              <a:t>   </a:t>
            </a:r>
            <a:r>
              <a:rPr lang="en-US" altLang="ko-KR" sz="1500" b="1" dirty="0"/>
              <a:t>2.1 </a:t>
            </a:r>
            <a:r>
              <a:rPr lang="ko-KR" altLang="en-US" sz="1500" b="1" dirty="0"/>
              <a:t>기본 </a:t>
            </a:r>
            <a:r>
              <a:rPr lang="en-US" altLang="ko-KR" sz="1500" b="1" dirty="0"/>
              <a:t>if-else</a:t>
            </a:r>
            <a:r>
              <a:rPr lang="ko-KR" altLang="en-US" sz="1500" b="1" dirty="0"/>
              <a:t>문</a:t>
            </a:r>
            <a:endParaRPr lang="en-US" altLang="ko-KR" sz="15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다중선형 회귀모델에서는 종속변수를 설명하는 데 도움이 되는 독립변수가 다수 존재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>
                <a:solidFill>
                  <a:srgbClr val="FF0000"/>
                </a:solidFill>
              </a:rPr>
              <a:t>그런데 모든 독립변수가 종속변수를 설명하는 데 동일하게 기여하는 것은 아님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어떤 변수는 기여도가 높고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어떤 변수는 기여도가 낮음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예를 들어 ‘수면시간’</a:t>
            </a:r>
            <a:r>
              <a:rPr lang="en-US" altLang="ko-KR" sz="1400" b="1" dirty="0"/>
              <a:t>, ‘</a:t>
            </a:r>
            <a:r>
              <a:rPr lang="ko-KR" altLang="en-US" sz="1400" b="1" dirty="0" err="1"/>
              <a:t>학습시간’은</a:t>
            </a:r>
            <a:r>
              <a:rPr lang="ko-KR" altLang="en-US" sz="1400" b="1" dirty="0"/>
              <a:t> ‘</a:t>
            </a:r>
            <a:r>
              <a:rPr lang="ko-KR" altLang="en-US" sz="1400" b="1" dirty="0" err="1"/>
              <a:t>성적’을</a:t>
            </a:r>
            <a:r>
              <a:rPr lang="ko-KR" altLang="en-US" sz="1400" b="1" dirty="0"/>
              <a:t> 예측하는 데 중요한 기여를 할 수 있지만</a:t>
            </a:r>
            <a:r>
              <a:rPr lang="en-US" altLang="ko-KR" sz="1400" b="1" dirty="0"/>
              <a:t>, ‘</a:t>
            </a:r>
            <a:r>
              <a:rPr lang="ko-KR" altLang="en-US" sz="1400" b="1" dirty="0"/>
              <a:t>점심식사 </a:t>
            </a:r>
            <a:r>
              <a:rPr lang="ko-KR" altLang="en-US" sz="1400" b="1" dirty="0" err="1"/>
              <a:t>여부’는</a:t>
            </a:r>
            <a:r>
              <a:rPr lang="ko-KR" altLang="en-US" sz="1400" b="1" dirty="0"/>
              <a:t> ‘</a:t>
            </a:r>
            <a:r>
              <a:rPr lang="ko-KR" altLang="en-US" sz="1400" b="1" dirty="0" err="1"/>
              <a:t>성적’을</a:t>
            </a:r>
            <a:r>
              <a:rPr lang="ko-KR" altLang="en-US" sz="1400" b="1" dirty="0"/>
              <a:t> 예측하는 데 별로 도움이 되지 않는 변수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>
                <a:solidFill>
                  <a:srgbClr val="FF0000"/>
                </a:solidFill>
              </a:rPr>
              <a:t>기여도가 낮거나 거의 없는 변수들은 모델에서 제외하는 것이 좋음</a:t>
            </a: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ko-KR" altLang="en-US" sz="1400" b="1" dirty="0">
                <a:solidFill>
                  <a:srgbClr val="FF0000"/>
                </a:solidFill>
              </a:rPr>
              <a:t>적은 변수를 가지고 현실을 잘 설명할 수 있는 것이 좋은 모델이기 때문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b="1" dirty="0">
                <a:solidFill>
                  <a:srgbClr val="FF0000"/>
                </a:solidFill>
              </a:rPr>
              <a:t>R</a:t>
            </a:r>
            <a:r>
              <a:rPr lang="ko-KR" altLang="en-US" sz="1400" b="1" dirty="0">
                <a:solidFill>
                  <a:srgbClr val="FF0000"/>
                </a:solidFill>
              </a:rPr>
              <a:t>에서는 모델에 기여하는 변수들을 선별할 수 있는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stepAIC</a:t>
            </a:r>
            <a:r>
              <a:rPr lang="en-US" altLang="ko-KR" sz="1400" b="1" dirty="0">
                <a:solidFill>
                  <a:srgbClr val="FF0000"/>
                </a:solidFill>
              </a:rPr>
              <a:t>() </a:t>
            </a:r>
            <a:r>
              <a:rPr lang="ko-KR" altLang="en-US" sz="1400" b="1" dirty="0">
                <a:solidFill>
                  <a:srgbClr val="FF0000"/>
                </a:solidFill>
              </a:rPr>
              <a:t>함수를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제공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978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7DF9BDE2-400F-4C9B-A093-C861ECB4004C}"/>
              </a:ext>
            </a:extLst>
          </p:cNvPr>
          <p:cNvSpPr/>
          <p:nvPr/>
        </p:nvSpPr>
        <p:spPr>
          <a:xfrm>
            <a:off x="976659" y="563357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3649A0A6-5ECD-4D7D-B88C-670C9980F58E}"/>
              </a:ext>
            </a:extLst>
          </p:cNvPr>
          <p:cNvSpPr/>
          <p:nvPr/>
        </p:nvSpPr>
        <p:spPr>
          <a:xfrm>
            <a:off x="976659" y="918624"/>
            <a:ext cx="7443269" cy="185364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572A863-C5AD-486C-B0C7-785E2A82DFE1}"/>
              </a:ext>
            </a:extLst>
          </p:cNvPr>
          <p:cNvSpPr txBox="1"/>
          <p:nvPr/>
        </p:nvSpPr>
        <p:spPr>
          <a:xfrm>
            <a:off x="948108" y="614032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11-5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353FC82-2D8B-4CC1-994E-5407CE9B5DD1}"/>
              </a:ext>
            </a:extLst>
          </p:cNvPr>
          <p:cNvSpPr txBox="1"/>
          <p:nvPr/>
        </p:nvSpPr>
        <p:spPr>
          <a:xfrm>
            <a:off x="1033455" y="956390"/>
            <a:ext cx="70939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library(MASS) 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en-US" altLang="ko-KR" sz="1400" b="1" dirty="0" err="1">
                <a:solidFill>
                  <a:srgbClr val="4F784C"/>
                </a:solidFill>
              </a:rPr>
              <a:t>stepAIC</a:t>
            </a:r>
            <a:r>
              <a:rPr lang="en-US" altLang="ko-KR" sz="1400" b="1" dirty="0">
                <a:solidFill>
                  <a:srgbClr val="4F784C"/>
                </a:solidFill>
              </a:rPr>
              <a:t>( ) </a:t>
            </a:r>
            <a:r>
              <a:rPr lang="ko-KR" altLang="en-US" sz="1400" b="1" dirty="0">
                <a:solidFill>
                  <a:srgbClr val="4F784C"/>
                </a:solidFill>
              </a:rPr>
              <a:t>함수 제공</a:t>
            </a:r>
          </a:p>
          <a:p>
            <a:r>
              <a:rPr lang="en-US" altLang="ko-KR" sz="1400" b="1" dirty="0"/>
              <a:t>newdata2 &lt;- Prestige[,c(1:5)] 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모델 구축에 사용할 데이터셋 생성</a:t>
            </a:r>
          </a:p>
          <a:p>
            <a:r>
              <a:rPr lang="en-US" altLang="ko-KR" sz="1400" b="1" dirty="0"/>
              <a:t>head(newdata2)</a:t>
            </a:r>
          </a:p>
          <a:p>
            <a:r>
              <a:rPr lang="en-US" altLang="ko-KR" sz="1400" b="1" dirty="0"/>
              <a:t>mod2 &lt;- </a:t>
            </a:r>
            <a:r>
              <a:rPr lang="en-US" altLang="ko-KR" sz="1400" b="1" dirty="0" err="1"/>
              <a:t>lm</a:t>
            </a:r>
            <a:r>
              <a:rPr lang="en-US" altLang="ko-KR" sz="1400" b="1" dirty="0"/>
              <a:t>(income ~ education + prestige +</a:t>
            </a:r>
          </a:p>
          <a:p>
            <a:r>
              <a:rPr lang="en-US" altLang="ko-KR" sz="1400" b="1" dirty="0"/>
              <a:t> 	women + census, data= newdata2)</a:t>
            </a:r>
          </a:p>
          <a:p>
            <a:r>
              <a:rPr lang="en-US" altLang="ko-KR" sz="1400" b="1" dirty="0"/>
              <a:t>mod3 &lt;- </a:t>
            </a:r>
            <a:r>
              <a:rPr lang="en-US" altLang="ko-KR" sz="1400" b="1" dirty="0" err="1"/>
              <a:t>stepAIC</a:t>
            </a:r>
            <a:r>
              <a:rPr lang="en-US" altLang="ko-KR" sz="1400" b="1" dirty="0"/>
              <a:t>(mod2) 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변수 선택 진행</a:t>
            </a:r>
          </a:p>
          <a:p>
            <a:r>
              <a:rPr lang="en-US" altLang="ko-KR" sz="1400" b="1" dirty="0"/>
              <a:t>mod3 	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변수 선택 후 결과 확인</a:t>
            </a:r>
          </a:p>
          <a:p>
            <a:r>
              <a:rPr lang="en-US" altLang="ko-KR" sz="1400" b="1" dirty="0"/>
              <a:t>summary(mod3) 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회귀모델 상세 내용 확인</a:t>
            </a:r>
            <a:endParaRPr lang="en-US" altLang="ko-KR" sz="1400" b="1" dirty="0">
              <a:solidFill>
                <a:srgbClr val="4F784C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AC201CFF-8487-46E7-8003-CFBA08D24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722" y="2751771"/>
            <a:ext cx="7465708" cy="191543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544ACC-2C5E-43B9-9260-DB447CE79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22" y="4667200"/>
            <a:ext cx="7465708" cy="436082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247075" y="4518688"/>
            <a:ext cx="414046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300" b="1" dirty="0" smtClean="0">
                <a:solidFill>
                  <a:srgbClr val="FF0000"/>
                </a:solidFill>
              </a:rPr>
              <a:t>좌측과 같이 독립변수들을 </a:t>
            </a:r>
            <a:r>
              <a:rPr lang="ko-KR" altLang="en-US" sz="1300" b="1" dirty="0" err="1" smtClean="0">
                <a:solidFill>
                  <a:srgbClr val="FF0000"/>
                </a:solidFill>
              </a:rPr>
              <a:t>일일히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열거하는 것은 좀 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불편하다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하여 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income~ .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을 하면 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income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을 제외한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모든 열이 독립변수라는 의미이니 자주 이용하자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2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1C3A1D2C-D6F4-402D-8DB0-C50AF7ADF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723" y="479018"/>
            <a:ext cx="7304554" cy="457598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977045" y="1970066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300" b="1" dirty="0" smtClean="0">
                <a:solidFill>
                  <a:srgbClr val="FF0000"/>
                </a:solidFill>
              </a:rPr>
              <a:t>여기서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붉은 글씨를 보게 되면 연봉에 영향을 별로 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주지 않는 값인 교육수준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(education)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과 임금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(census)</a:t>
            </a: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이 제거되는 것을 볼 수가 있다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</a:t>
            </a:r>
            <a:endParaRPr lang="ko-KR" altLang="en-US" sz="1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17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30779BB6-59E9-4712-8C4C-0FD30ABFF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681540"/>
            <a:ext cx="7465708" cy="179852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8CFEBCB5-EF28-4264-AC57-681F32110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46" y="2480062"/>
            <a:ext cx="7465708" cy="170362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BDF12FC8-9601-4E90-B456-06397CB35B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46" y="4183686"/>
            <a:ext cx="7465708" cy="63958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9206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E036358-90B6-4838-A070-5527773C0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56" y="681540"/>
            <a:ext cx="7453688" cy="372105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2. </a:t>
            </a:r>
            <a:r>
              <a:rPr lang="ko-KR" altLang="en-US" sz="2100" b="1" dirty="0" smtClean="0">
                <a:latin typeface="+mj-ea"/>
              </a:rPr>
              <a:t>다중선형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731634" y="4306038"/>
            <a:ext cx="34308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결과론적으로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mod1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은 독립변수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개를 써서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en-US" altLang="ko-KR" sz="1200" b="1" dirty="0" smtClean="0">
                <a:solidFill>
                  <a:srgbClr val="FF0000"/>
                </a:solidFill>
              </a:rPr>
              <a:t>Adjusted R-squared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가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0.6323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이지만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mod3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는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en-US" altLang="ko-KR" sz="1200" b="1" dirty="0" smtClean="0">
                <a:solidFill>
                  <a:srgbClr val="FF0000"/>
                </a:solidFill>
              </a:rPr>
              <a:t>2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개를 써서 </a:t>
            </a:r>
            <a:r>
              <a:rPr lang="en-US" altLang="ko-KR" sz="1200" b="1" dirty="0">
                <a:solidFill>
                  <a:srgbClr val="FF0000"/>
                </a:solidFill>
              </a:rPr>
              <a:t>Adjusted R-squared</a:t>
            </a:r>
            <a:r>
              <a:rPr lang="ko-KR" altLang="en-US" sz="1200" b="1" dirty="0">
                <a:solidFill>
                  <a:srgbClr val="FF0000"/>
                </a:solidFill>
              </a:rPr>
              <a:t>가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0.6327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이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되어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mod3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가 더 나은 모델이 되었다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">
            <a:extLst>
              <a:ext uri="{FF2B5EF4-FFF2-40B4-BE49-F238E27FC236}">
                <a16:creationId xmlns="" xmlns:a16="http://schemas.microsoft.com/office/drawing/2014/main" id="{851B39C6-A5D2-41C9-829F-2A553099C6EF}"/>
              </a:ext>
            </a:extLst>
          </p:cNvPr>
          <p:cNvSpPr txBox="1">
            <a:spLocks/>
          </p:cNvSpPr>
          <p:nvPr/>
        </p:nvSpPr>
        <p:spPr>
          <a:xfrm>
            <a:off x="871973" y="2711854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b="1" dirty="0" err="1" smtClean="0"/>
              <a:t>로지스틱</a:t>
            </a:r>
            <a:r>
              <a:rPr lang="ko-KR" altLang="en-US" b="1" dirty="0" smtClean="0"/>
              <a:t> 회귀분석</a:t>
            </a:r>
            <a:endParaRPr lang="ko-KR" altLang="en-US" b="1" dirty="0"/>
          </a:p>
        </p:txBody>
      </p:sp>
      <p:sp>
        <p:nvSpPr>
          <p:cNvPr id="5" name="텍스트 개체 틀 2">
            <a:extLst>
              <a:ext uri="{FF2B5EF4-FFF2-40B4-BE49-F238E27FC236}">
                <a16:creationId xmlns="" xmlns:a16="http://schemas.microsoft.com/office/drawing/2014/main" id="{3988B1E8-6DD2-49B3-BE27-BFC4C5206B18}"/>
              </a:ext>
            </a:extLst>
          </p:cNvPr>
          <p:cNvSpPr txBox="1">
            <a:spLocks/>
          </p:cNvSpPr>
          <p:nvPr/>
        </p:nvSpPr>
        <p:spPr>
          <a:xfrm>
            <a:off x="871973" y="1914061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b="1" u="sng" dirty="0"/>
              <a:t>Section </a:t>
            </a:r>
            <a:r>
              <a:rPr lang="en-US" altLang="ko-KR" b="1" u="sng" dirty="0" smtClean="0"/>
              <a:t>03</a:t>
            </a:r>
            <a:endParaRPr lang="ko-KR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61749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54"/>
            <a:ext cx="8550950" cy="15732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1600" b="1" dirty="0"/>
              <a:t>1. </a:t>
            </a:r>
            <a:r>
              <a:rPr lang="ko-KR" altLang="en-US" sz="1600" b="1" dirty="0"/>
              <a:t>로지스틱 회귀분석의 개념   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>
                <a:solidFill>
                  <a:srgbClr val="FF0000"/>
                </a:solidFill>
              </a:rPr>
              <a:t>로지스틱 회귀</a:t>
            </a:r>
            <a:r>
              <a:rPr lang="en-US" altLang="ko-KR" sz="1400" b="1" dirty="0">
                <a:solidFill>
                  <a:srgbClr val="FF0000"/>
                </a:solidFill>
              </a:rPr>
              <a:t>(logistic regression)</a:t>
            </a:r>
            <a:r>
              <a:rPr lang="ko-KR" altLang="en-US" sz="1400" b="1" dirty="0">
                <a:solidFill>
                  <a:srgbClr val="FF0000"/>
                </a:solidFill>
              </a:rPr>
              <a:t>란 회귀모델에서 종속변수의 값의 형태가 연속형 숫자가 아닌 범주형 값인 경우를 다루기 위해서 만들어진 통계적 방법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    ex</a:t>
            </a:r>
            <a:r>
              <a:rPr lang="en-US" altLang="ko-KR" sz="1400" b="1" dirty="0"/>
              <a:t>) iris </a:t>
            </a:r>
            <a:r>
              <a:rPr lang="ko-KR" altLang="en-US" sz="1400" b="1" dirty="0"/>
              <a:t>데이터셋에서 </a:t>
            </a:r>
            <a:r>
              <a:rPr lang="en-US" altLang="ko-KR" sz="1400" b="1" dirty="0"/>
              <a:t>4</a:t>
            </a:r>
            <a:r>
              <a:rPr lang="ko-KR" altLang="en-US" sz="1400" b="1" dirty="0"/>
              <a:t>개의 측정값을 가지고 품종을 예측</a:t>
            </a:r>
            <a:r>
              <a:rPr lang="en-US" altLang="ko-KR" sz="1400" b="1" dirty="0"/>
              <a:t>. </a:t>
            </a:r>
            <a:r>
              <a:rPr lang="ko-KR" altLang="en-US" sz="1400" b="1" dirty="0"/>
              <a:t>품종이 범주형 값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b="1" dirty="0"/>
              <a:t>R</a:t>
            </a:r>
            <a:r>
              <a:rPr lang="ko-KR" altLang="en-US" sz="1400" b="1" dirty="0"/>
              <a:t>에서 로지스틱 회귀 모델은 </a:t>
            </a:r>
            <a:r>
              <a:rPr lang="en-US" altLang="ko-KR" sz="1400" b="1" dirty="0" err="1">
                <a:solidFill>
                  <a:srgbClr val="FF0000"/>
                </a:solidFill>
              </a:rPr>
              <a:t>glm</a:t>
            </a:r>
            <a:r>
              <a:rPr lang="en-US" altLang="ko-KR" sz="1400" b="1" dirty="0">
                <a:solidFill>
                  <a:srgbClr val="FF0000"/>
                </a:solidFill>
              </a:rPr>
              <a:t>() </a:t>
            </a:r>
            <a:r>
              <a:rPr lang="ko-KR" altLang="en-US" sz="1400" b="1" dirty="0"/>
              <a:t>함수 이용</a:t>
            </a:r>
            <a:endParaRPr lang="en-US" altLang="ko-KR" sz="1400" b="1" dirty="0"/>
          </a:p>
          <a:p>
            <a:pPr marL="857250" lvl="2" indent="0">
              <a:buNone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xmlns="" id="{84C7C7A5-4EDD-4D72-A4EA-3014DA40340C}"/>
              </a:ext>
            </a:extLst>
          </p:cNvPr>
          <p:cNvSpPr txBox="1">
            <a:spLocks/>
          </p:cNvSpPr>
          <p:nvPr/>
        </p:nvSpPr>
        <p:spPr>
          <a:xfrm>
            <a:off x="431540" y="2402174"/>
            <a:ext cx="8550950" cy="337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ko-KR" sz="1600" b="1" dirty="0"/>
              <a:t>2. </a:t>
            </a:r>
            <a:r>
              <a:rPr lang="ko-KR" altLang="en-US" sz="1600" b="1" dirty="0"/>
              <a:t>로지스틱 회귀모델 만들기</a:t>
            </a:r>
            <a:endParaRPr lang="en-US" altLang="ko-KR" sz="16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marL="857250" lvl="2" indent="0">
              <a:buFont typeface="Arial" panose="020B0604020202020204" pitchFamily="34" charset="0"/>
              <a:buNone/>
            </a:pPr>
            <a:endParaRPr lang="ko-KR" altLang="en-US" sz="16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9341C67-70DD-469D-81A5-7EA602F02EED}"/>
              </a:ext>
            </a:extLst>
          </p:cNvPr>
          <p:cNvSpPr/>
          <p:nvPr/>
        </p:nvSpPr>
        <p:spPr>
          <a:xfrm>
            <a:off x="976659" y="2840245"/>
            <a:ext cx="1035115" cy="3229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9986537-193E-4DAF-8F0D-4FCB118271E0}"/>
              </a:ext>
            </a:extLst>
          </p:cNvPr>
          <p:cNvSpPr/>
          <p:nvPr/>
        </p:nvSpPr>
        <p:spPr>
          <a:xfrm>
            <a:off x="976659" y="3161681"/>
            <a:ext cx="7443269" cy="130027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9F92067-23EB-4058-B7E9-47CDC0562996}"/>
              </a:ext>
            </a:extLst>
          </p:cNvPr>
          <p:cNvSpPr txBox="1"/>
          <p:nvPr/>
        </p:nvSpPr>
        <p:spPr>
          <a:xfrm>
            <a:off x="948108" y="2886314"/>
            <a:ext cx="1093569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11-6</a:t>
            </a:r>
            <a:endParaRPr lang="ko-KR" alt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75F72B1-ABD1-4E4E-ABBA-FDE3F4A0701C}"/>
              </a:ext>
            </a:extLst>
          </p:cNvPr>
          <p:cNvSpPr txBox="1"/>
          <p:nvPr/>
        </p:nvSpPr>
        <p:spPr>
          <a:xfrm>
            <a:off x="1033455" y="3194739"/>
            <a:ext cx="7273960" cy="902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ko-KR" sz="1400" b="1" dirty="0" err="1"/>
              <a:t>iris.new</a:t>
            </a:r>
            <a:r>
              <a:rPr lang="en-US" altLang="ko-KR" sz="1400" b="1" dirty="0"/>
              <a:t> &lt;- iris</a:t>
            </a:r>
          </a:p>
          <a:p>
            <a:r>
              <a:rPr lang="en-US" altLang="ko-KR" sz="1400" b="1" dirty="0" err="1"/>
              <a:t>iris.new$Species</a:t>
            </a:r>
            <a:r>
              <a:rPr lang="en-US" altLang="ko-KR" sz="1400" b="1" dirty="0"/>
              <a:t> &lt;- </a:t>
            </a:r>
            <a:r>
              <a:rPr lang="en-US" altLang="ko-KR" sz="1400" b="1" dirty="0" err="1"/>
              <a:t>as.integer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iris.new$Species</a:t>
            </a:r>
            <a:r>
              <a:rPr lang="en-US" altLang="ko-KR" sz="1400" b="1" dirty="0"/>
              <a:t>) 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범주형 자료를 정수로 변환</a:t>
            </a:r>
          </a:p>
          <a:p>
            <a:r>
              <a:rPr lang="en-US" altLang="ko-KR" sz="1400" b="1" dirty="0"/>
              <a:t>head(</a:t>
            </a:r>
            <a:r>
              <a:rPr lang="en-US" altLang="ko-KR" sz="1400" b="1" dirty="0" err="1"/>
              <a:t>iris.new</a:t>
            </a:r>
            <a:r>
              <a:rPr lang="en-US" altLang="ko-KR" sz="1400" b="1" dirty="0"/>
              <a:t>)</a:t>
            </a:r>
          </a:p>
          <a:p>
            <a:r>
              <a:rPr lang="en-US" altLang="ko-KR" sz="1400" b="1" dirty="0" err="1"/>
              <a:t>mod.iris</a:t>
            </a:r>
            <a:r>
              <a:rPr lang="en-US" altLang="ko-KR" sz="1400" b="1" dirty="0"/>
              <a:t> &lt;- </a:t>
            </a:r>
            <a:r>
              <a:rPr lang="en-US" altLang="ko-KR" sz="1400" b="1" dirty="0" err="1"/>
              <a:t>glm</a:t>
            </a:r>
            <a:r>
              <a:rPr lang="en-US" altLang="ko-KR" sz="1400" b="1" dirty="0"/>
              <a:t>(Species ~., data= </a:t>
            </a:r>
            <a:r>
              <a:rPr lang="en-US" altLang="ko-KR" sz="1400" b="1" dirty="0" err="1"/>
              <a:t>iris.new</a:t>
            </a:r>
            <a:r>
              <a:rPr lang="en-US" altLang="ko-KR" sz="1400" b="1" dirty="0"/>
              <a:t>) 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로지스틱 회귀모델 도출</a:t>
            </a:r>
          </a:p>
          <a:p>
            <a:r>
              <a:rPr lang="en-US" altLang="ko-KR" sz="1400" b="1" dirty="0"/>
              <a:t>summary(</a:t>
            </a:r>
            <a:r>
              <a:rPr lang="en-US" altLang="ko-KR" sz="1400" b="1" dirty="0" err="1"/>
              <a:t>mod.iris</a:t>
            </a:r>
            <a:r>
              <a:rPr lang="en-US" altLang="ko-KR" sz="1400" b="1" dirty="0"/>
              <a:t>) 			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회귀모델의 상세 내용 확인</a:t>
            </a:r>
            <a:endParaRPr lang="en-US" altLang="ko-KR" sz="1400" b="1" dirty="0">
              <a:solidFill>
                <a:srgbClr val="4F784C"/>
              </a:solidFill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7135" y="2285459"/>
            <a:ext cx="2925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주어진 데이터로부터 어떤 범주를 예측하는 분야를 회귀와 구분하여 분류라고 한다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분류 문제를 회귀의 방법으로 해결하고자 개발된 것이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로지스틱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회귀이다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7135" y="4311311"/>
            <a:ext cx="292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rgbClr val="FF0000"/>
                </a:solidFill>
              </a:rPr>
              <a:t>로지스틱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회귀도 하나의 회귀기법이기 때문에 종속변수가 숫자로 표현되어야 한다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FA207BB0-8CBE-4272-B4E7-EC1E3C32C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27" y="986229"/>
            <a:ext cx="7453688" cy="218114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BC8CEE4-A008-4E37-A62D-A90EC193F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68" y="3167369"/>
            <a:ext cx="7453688" cy="28197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530E19FF-A1F2-4346-8081-9A5CF6427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768" y="3584362"/>
            <a:ext cx="7453688" cy="1282643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318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80309"/>
            <a:ext cx="8550950" cy="327408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/>
              <a:t>1. </a:t>
            </a:r>
            <a:r>
              <a:rPr lang="ko-KR" altLang="en-US" sz="2000" b="1" dirty="0"/>
              <a:t>회귀분석 관련 용어</a:t>
            </a:r>
            <a:r>
              <a:rPr lang="ko-KR" altLang="en-US" sz="1800" b="1" dirty="0"/>
              <a:t>   </a:t>
            </a:r>
            <a:endParaRPr lang="en-US" altLang="ko-KR" sz="18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/>
              <a:t>증권회사에서는 미래의 주식 시세를 예측하기 위해 많은 연구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/>
              <a:t>주식 시세는 기업의 매출액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원유가격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국제정세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정부정책 발표 등 매우 많은 요인들에 의해 영향 받음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>
                <a:solidFill>
                  <a:srgbClr val="C00000"/>
                </a:solidFill>
              </a:rPr>
              <a:t>독립변수</a:t>
            </a:r>
            <a:r>
              <a:rPr lang="en-US" altLang="ko-KR" sz="1600" b="1" dirty="0">
                <a:solidFill>
                  <a:srgbClr val="C00000"/>
                </a:solidFill>
              </a:rPr>
              <a:t>(independent variable)</a:t>
            </a:r>
            <a:r>
              <a:rPr lang="en-US" altLang="ko-KR" sz="1600" b="1" dirty="0"/>
              <a:t>:</a:t>
            </a:r>
            <a:r>
              <a:rPr lang="ko-KR" altLang="en-US" sz="1600" b="1" dirty="0"/>
              <a:t>주식시세에 영향을 미치는 요인들</a:t>
            </a:r>
            <a:r>
              <a:rPr lang="en-US" altLang="ko-KR" sz="1600" b="1" dirty="0"/>
              <a:t>(</a:t>
            </a:r>
            <a:r>
              <a:rPr lang="ko-KR" altLang="en-US" sz="1600" b="1" dirty="0"/>
              <a:t>기업의 매출액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원유가격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국제정세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정부정책 발표</a:t>
            </a:r>
            <a:r>
              <a:rPr lang="en-US" altLang="ko-KR" sz="1600" b="1" dirty="0"/>
              <a:t>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>
                <a:solidFill>
                  <a:srgbClr val="C00000"/>
                </a:solidFill>
              </a:rPr>
              <a:t>종속변수</a:t>
            </a:r>
            <a:r>
              <a:rPr lang="en-US" altLang="ko-KR" sz="1600" b="1" dirty="0">
                <a:solidFill>
                  <a:srgbClr val="C00000"/>
                </a:solidFill>
              </a:rPr>
              <a:t>(dependent variable)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독립변수의 영향에 따라 값이 결정되는 주식시세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/>
              <a:t>독립변수와 종속변수를 다른 용어로 각각 설명변수</a:t>
            </a:r>
            <a:r>
              <a:rPr lang="en-US" altLang="ko-KR" sz="1600" b="1" dirty="0"/>
              <a:t>(explanatory variable)</a:t>
            </a:r>
            <a:r>
              <a:rPr lang="ko-KR" altLang="en-US" sz="1600" b="1" dirty="0"/>
              <a:t>와 반응변수</a:t>
            </a:r>
            <a:r>
              <a:rPr lang="en-US" altLang="ko-KR" sz="1600" b="1" dirty="0"/>
              <a:t>(response variable)</a:t>
            </a:r>
            <a:r>
              <a:rPr lang="ko-KR" altLang="en-US" sz="1600" b="1" dirty="0"/>
              <a:t>라고도 함</a:t>
            </a:r>
            <a:endParaRPr lang="en-US" altLang="ko-KR" sz="1600" b="1" dirty="0"/>
          </a:p>
          <a:p>
            <a:pPr marL="857250" lvl="2" indent="0">
              <a:buNone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36156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EE888C80-FF66-4E68-A006-CFAB16E63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68" y="749048"/>
            <a:ext cx="7430464" cy="391840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7135" y="3111810"/>
            <a:ext cx="2925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여기서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역시 독립변수가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4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개나 되기 때문에 종속변수를 구하기 위해서는 다중선형 회귀와 공식이 동일하다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92180" y="3770624"/>
            <a:ext cx="2142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Species=1.18650-(0.11191*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Sepal.Length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)-</a:t>
            </a:r>
          </a:p>
          <a:p>
            <a:r>
              <a:rPr lang="en-US" altLang="ko-KR" sz="1200" b="1" dirty="0">
                <a:solidFill>
                  <a:srgbClr val="FF0000"/>
                </a:solidFill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0.04008*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Sepal.Width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)+</a:t>
            </a:r>
            <a:endParaRPr lang="en-US" altLang="ko-KR" sz="1200" b="1" dirty="0">
              <a:solidFill>
                <a:srgbClr val="FF0000"/>
              </a:solidFill>
            </a:endParaRPr>
          </a:p>
          <a:p>
            <a:r>
              <a:rPr lang="en-US" altLang="ko-KR" sz="1200" b="1" dirty="0">
                <a:solidFill>
                  <a:srgbClr val="FF0000"/>
                </a:solidFill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0.22865*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Petal.Length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)+</a:t>
            </a:r>
          </a:p>
          <a:p>
            <a:r>
              <a:rPr lang="en-US" altLang="ko-KR" sz="1200" b="1" dirty="0">
                <a:solidFill>
                  <a:srgbClr val="FF0000"/>
                </a:solidFill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0.60925*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Petal.Width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230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73CC8FD7-D88A-4555-800B-D91056F7B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68" y="951570"/>
            <a:ext cx="7430464" cy="107992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0A586EF-4D2A-4EF7-8E99-993352097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50" y="2031490"/>
            <a:ext cx="7449582" cy="27023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439641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1600" b="1" dirty="0"/>
              <a:t>3. </a:t>
            </a:r>
            <a:r>
              <a:rPr lang="ko-KR" altLang="en-US" sz="1600" b="1" dirty="0"/>
              <a:t>로지스틱 회귀모델을 이용한 예측   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수작업으로 계산하여 품종을 예측하는 방법 대신</a:t>
            </a:r>
            <a:r>
              <a:rPr lang="en-US" altLang="ko-KR" sz="1400" b="1" dirty="0"/>
              <a:t>, </a:t>
            </a:r>
            <a:r>
              <a:rPr lang="ko-KR" altLang="en-US" sz="1400" b="1" dirty="0" smtClean="0"/>
              <a:t>구해 놓은 </a:t>
            </a:r>
            <a:r>
              <a:rPr lang="ko-KR" altLang="en-US" sz="1400" b="1" dirty="0"/>
              <a:t>회귀모델을 이용하여 보다 편리한 방법으로 품종을 예측</a:t>
            </a:r>
            <a:endParaRPr lang="en-US" altLang="ko-KR" sz="1400" b="1" dirty="0"/>
          </a:p>
          <a:p>
            <a:pPr marL="457200" lvl="1" indent="0">
              <a:buNone/>
            </a:pPr>
            <a:endParaRPr lang="en-US" altLang="ko-KR" sz="1400" b="1" dirty="0"/>
          </a:p>
          <a:p>
            <a:pPr marL="857250" lvl="2" indent="0">
              <a:buNone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6341B7A7-9F08-4CE0-9445-E63C61C12181}"/>
              </a:ext>
            </a:extLst>
          </p:cNvPr>
          <p:cNvSpPr/>
          <p:nvPr/>
        </p:nvSpPr>
        <p:spPr>
          <a:xfrm>
            <a:off x="909152" y="1684385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B1E11DD2-55F0-40C6-912B-FE6974A0A024}"/>
              </a:ext>
            </a:extLst>
          </p:cNvPr>
          <p:cNvSpPr/>
          <p:nvPr/>
        </p:nvSpPr>
        <p:spPr>
          <a:xfrm>
            <a:off x="909152" y="2039652"/>
            <a:ext cx="7443269" cy="310384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FB1EB80-2A01-4E5E-8649-E3B764D26ABD}"/>
              </a:ext>
            </a:extLst>
          </p:cNvPr>
          <p:cNvSpPr txBox="1"/>
          <p:nvPr/>
        </p:nvSpPr>
        <p:spPr>
          <a:xfrm>
            <a:off x="880601" y="1735060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11-7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3EF166-A574-4A7A-B6B0-FE141102648B}"/>
              </a:ext>
            </a:extLst>
          </p:cNvPr>
          <p:cNvSpPr txBox="1"/>
          <p:nvPr/>
        </p:nvSpPr>
        <p:spPr>
          <a:xfrm>
            <a:off x="965949" y="2077417"/>
            <a:ext cx="72289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대상 데이터 생성</a:t>
            </a:r>
            <a:r>
              <a:rPr lang="en-US" altLang="ko-KR" sz="1400" b="1" dirty="0">
                <a:solidFill>
                  <a:srgbClr val="4F784C"/>
                </a:solidFill>
              </a:rPr>
              <a:t>(</a:t>
            </a:r>
            <a:r>
              <a:rPr lang="ko-KR" altLang="en-US" sz="1400" b="1" dirty="0">
                <a:solidFill>
                  <a:srgbClr val="4F784C"/>
                </a:solidFill>
              </a:rPr>
              <a:t>데이터프레임</a:t>
            </a:r>
            <a:r>
              <a:rPr lang="en-US" altLang="ko-KR" sz="1400" b="1" dirty="0">
                <a:solidFill>
                  <a:srgbClr val="4F784C"/>
                </a:solidFill>
              </a:rPr>
              <a:t>)</a:t>
            </a:r>
          </a:p>
          <a:p>
            <a:r>
              <a:rPr lang="en-US" altLang="ko-KR" sz="1400" b="1" dirty="0"/>
              <a:t>unknown &lt;- </a:t>
            </a:r>
            <a:r>
              <a:rPr lang="en-US" altLang="ko-KR" sz="1400" b="1" dirty="0" err="1"/>
              <a:t>data.frame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rbind</a:t>
            </a:r>
            <a:r>
              <a:rPr lang="en-US" altLang="ko-KR" sz="1400" b="1" dirty="0"/>
              <a:t>(c(5.1, 3.5, 1.4, 0.2)))</a:t>
            </a:r>
          </a:p>
          <a:p>
            <a:r>
              <a:rPr lang="en-US" altLang="ko-KR" sz="1400" b="1" dirty="0"/>
              <a:t>names(unknown) &lt;- names(iris)[1:4]</a:t>
            </a:r>
          </a:p>
          <a:p>
            <a:r>
              <a:rPr lang="en-US" altLang="ko-KR" sz="1400" b="1" dirty="0"/>
              <a:t>unknown 				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대상 데이터</a:t>
            </a:r>
            <a:endParaRPr lang="en-US" altLang="ko-KR" sz="1400" b="1" dirty="0">
              <a:solidFill>
                <a:srgbClr val="4F784C"/>
              </a:solidFill>
            </a:endParaRPr>
          </a:p>
          <a:p>
            <a:endParaRPr lang="ko-KR" altLang="en-US" sz="1400" b="1" dirty="0"/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&lt;- predict(</a:t>
            </a:r>
            <a:r>
              <a:rPr lang="en-US" altLang="ko-KR" sz="1400" b="1" dirty="0" err="1"/>
              <a:t>mod.iris</a:t>
            </a:r>
            <a:r>
              <a:rPr lang="en-US" altLang="ko-KR" sz="1400" b="1" dirty="0"/>
              <a:t>, unknown) 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품종 예측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			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결과 출력</a:t>
            </a:r>
          </a:p>
          <a:p>
            <a:r>
              <a:rPr lang="en-US" altLang="ko-KR" sz="1400" b="1" dirty="0"/>
              <a:t>round(pred,0) 	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결과 출력</a:t>
            </a:r>
            <a:r>
              <a:rPr lang="en-US" altLang="ko-KR" sz="1400" b="1" dirty="0">
                <a:solidFill>
                  <a:srgbClr val="4F784C"/>
                </a:solidFill>
              </a:rPr>
              <a:t>(</a:t>
            </a:r>
            <a:r>
              <a:rPr lang="ko-KR" altLang="en-US" sz="1400" b="1" dirty="0">
                <a:solidFill>
                  <a:srgbClr val="4F784C"/>
                </a:solidFill>
              </a:rPr>
              <a:t>소수 첫째 자리에서 반올림</a:t>
            </a:r>
            <a:r>
              <a:rPr lang="en-US" altLang="ko-KR" sz="1400" b="1" dirty="0">
                <a:solidFill>
                  <a:srgbClr val="4F784C"/>
                </a:solidFill>
              </a:rPr>
              <a:t>)</a:t>
            </a:r>
          </a:p>
          <a:p>
            <a:endParaRPr lang="en-US" altLang="ko-KR" sz="1400" b="1" dirty="0"/>
          </a:p>
          <a:p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실제 </a:t>
            </a:r>
            <a:r>
              <a:rPr lang="ko-KR" altLang="en-US" sz="1400" b="1" dirty="0" err="1">
                <a:solidFill>
                  <a:srgbClr val="4F784C"/>
                </a:solidFill>
              </a:rPr>
              <a:t>품종명</a:t>
            </a:r>
            <a:r>
              <a:rPr lang="ko-KR" altLang="en-US" sz="1400" b="1" dirty="0">
                <a:solidFill>
                  <a:srgbClr val="4F784C"/>
                </a:solidFill>
              </a:rPr>
              <a:t> 알아보기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&lt;- round(pred,0)</a:t>
            </a:r>
          </a:p>
          <a:p>
            <a:r>
              <a:rPr lang="en-US" altLang="ko-KR" sz="1400" b="1" dirty="0" err="1"/>
              <a:t>pred</a:t>
            </a:r>
            <a:endParaRPr lang="en-US" altLang="ko-KR" sz="1400" b="1" dirty="0"/>
          </a:p>
          <a:p>
            <a:r>
              <a:rPr lang="en-US" altLang="ko-KR" sz="1400" b="1" dirty="0"/>
              <a:t>levels(</a:t>
            </a:r>
            <a:r>
              <a:rPr lang="en-US" altLang="ko-KR" sz="1400" b="1" dirty="0" err="1"/>
              <a:t>iris$Species</a:t>
            </a:r>
            <a:r>
              <a:rPr lang="en-US" altLang="ko-KR" sz="1400" b="1" dirty="0"/>
              <a:t>)</a:t>
            </a:r>
          </a:p>
          <a:p>
            <a:r>
              <a:rPr lang="en-US" altLang="ko-KR" sz="1400" b="1" dirty="0"/>
              <a:t>levels(</a:t>
            </a:r>
            <a:r>
              <a:rPr lang="en-US" altLang="ko-KR" sz="1400" b="1" dirty="0" err="1"/>
              <a:t>iris$Species</a:t>
            </a:r>
            <a:r>
              <a:rPr lang="en-US" altLang="ko-KR" sz="1400" b="1" dirty="0"/>
              <a:t>)[</a:t>
            </a:r>
            <a:r>
              <a:rPr lang="en-US" altLang="ko-KR" sz="1400" b="1" dirty="0" err="1"/>
              <a:t>pred</a:t>
            </a:r>
            <a:r>
              <a:rPr lang="en-US" altLang="ko-KR" sz="1400" b="1" dirty="0"/>
              <a:t>] </a:t>
            </a:r>
            <a:endParaRPr lang="en-US" altLang="ko-KR" sz="1400" b="1" dirty="0">
              <a:solidFill>
                <a:srgbClr val="4F784C"/>
              </a:solidFill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562633" y="3831890"/>
            <a:ext cx="3182281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300" b="1" dirty="0" smtClean="0">
                <a:solidFill>
                  <a:srgbClr val="FF0000"/>
                </a:solidFill>
              </a:rPr>
              <a:t>여기서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결과 즉 </a:t>
            </a:r>
            <a:r>
              <a:rPr lang="en-US" altLang="ko-KR" sz="1300" b="1" dirty="0" err="1" smtClean="0">
                <a:solidFill>
                  <a:srgbClr val="FF0000"/>
                </a:solidFill>
              </a:rPr>
              <a:t>pred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는 계산을 해보면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en-US" altLang="ko-KR" sz="1300" b="1" dirty="0" smtClean="0">
                <a:solidFill>
                  <a:srgbClr val="FF0000"/>
                </a:solidFill>
              </a:rPr>
              <a:t>0.917439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가 나온다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이와 같이 </a:t>
            </a:r>
            <a:r>
              <a:rPr lang="ko-KR" altLang="en-US" sz="1300" b="1" dirty="0" err="1" smtClean="0">
                <a:solidFill>
                  <a:srgbClr val="FF0000"/>
                </a:solidFill>
              </a:rPr>
              <a:t>로지스틱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err="1" smtClean="0">
                <a:solidFill>
                  <a:srgbClr val="FF0000"/>
                </a:solidFill>
              </a:rPr>
              <a:t>회귀식에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의한 결과는 정수가 아니라 실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수로 </a:t>
            </a:r>
            <a:r>
              <a:rPr lang="ko-KR" altLang="en-US" sz="1300" b="1" dirty="0" err="1" smtClean="0">
                <a:solidFill>
                  <a:srgbClr val="FF0000"/>
                </a:solidFill>
              </a:rPr>
              <a:t>표식된다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하여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소수 첫째 자리에서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반올림한 값이 </a:t>
            </a:r>
            <a:r>
              <a:rPr lang="ko-KR" altLang="en-US" sz="1300" b="1" dirty="0" err="1" smtClean="0">
                <a:solidFill>
                  <a:srgbClr val="FF0000"/>
                </a:solidFill>
              </a:rPr>
              <a:t>예측값이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된다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여기서는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en-US" altLang="ko-KR" sz="1300" b="1" dirty="0" smtClean="0">
                <a:solidFill>
                  <a:srgbClr val="FF0000"/>
                </a:solidFill>
              </a:rPr>
              <a:t>1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이 되어 품종이 </a:t>
            </a:r>
            <a:r>
              <a:rPr lang="en-US" altLang="ko-KR" sz="1300" b="1" dirty="0" err="1" smtClean="0">
                <a:solidFill>
                  <a:srgbClr val="FF0000"/>
                </a:solidFill>
              </a:rPr>
              <a:t>setosa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라는 것이다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  <a:endParaRPr lang="en-US" altLang="ko-KR" sz="1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7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E2F9722-E143-4D61-A10E-D4E8F5B62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68" y="647786"/>
            <a:ext cx="7430464" cy="134277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70AF3330-5FA4-4603-804B-B1404E6B5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68" y="1990564"/>
            <a:ext cx="7430464" cy="28714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EA5D0B0-2CA4-4CA4-8754-1BCB41754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72" y="2555472"/>
            <a:ext cx="7540657" cy="1276674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789115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37F2133-5481-4EBD-A420-A8B22395C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30" y="917816"/>
            <a:ext cx="7428740" cy="133182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C4524CA9-18E5-44EC-B498-A4A8FBBE0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31" y="2241995"/>
            <a:ext cx="7428740" cy="1945019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754784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1600" b="1" dirty="0"/>
              <a:t>4. </a:t>
            </a:r>
            <a:r>
              <a:rPr lang="ko-KR" altLang="en-US" sz="1600" b="1" dirty="0"/>
              <a:t>다수의 </a:t>
            </a:r>
            <a:r>
              <a:rPr lang="ko-KR" altLang="en-US" sz="1600" b="1" dirty="0" smtClean="0"/>
              <a:t>데이터에 </a:t>
            </a:r>
            <a:r>
              <a:rPr lang="ko-KR" altLang="en-US" sz="1600" b="1" dirty="0"/>
              <a:t>대한 예측   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/>
              <a:t>예측 대상 데이터가 여러 개인 경우에도 유사한 방법으로 예측</a:t>
            </a:r>
            <a:endParaRPr lang="en-US" altLang="ko-KR" sz="1400" b="1" dirty="0"/>
          </a:p>
          <a:p>
            <a:pPr marL="457200" lvl="1" indent="0">
              <a:buNone/>
            </a:pPr>
            <a:endParaRPr lang="en-US" altLang="ko-KR" sz="1400" b="1" dirty="0"/>
          </a:p>
          <a:p>
            <a:pPr marL="857250" lvl="2" indent="0">
              <a:buNone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6341B7A7-9F08-4CE0-9445-E63C61C12181}"/>
              </a:ext>
            </a:extLst>
          </p:cNvPr>
          <p:cNvSpPr/>
          <p:nvPr/>
        </p:nvSpPr>
        <p:spPr>
          <a:xfrm>
            <a:off x="841644" y="1457877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B1E11DD2-55F0-40C6-912B-FE6974A0A024}"/>
              </a:ext>
            </a:extLst>
          </p:cNvPr>
          <p:cNvSpPr/>
          <p:nvPr/>
        </p:nvSpPr>
        <p:spPr>
          <a:xfrm>
            <a:off x="841644" y="1813144"/>
            <a:ext cx="7443269" cy="185364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FB1EB80-2A01-4E5E-8649-E3B764D26ABD}"/>
              </a:ext>
            </a:extLst>
          </p:cNvPr>
          <p:cNvSpPr txBox="1"/>
          <p:nvPr/>
        </p:nvSpPr>
        <p:spPr>
          <a:xfrm>
            <a:off x="813093" y="1508552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11-8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3EF166-A574-4A7A-B6B0-FE141102648B}"/>
              </a:ext>
            </a:extLst>
          </p:cNvPr>
          <p:cNvSpPr txBox="1"/>
          <p:nvPr/>
        </p:nvSpPr>
        <p:spPr>
          <a:xfrm>
            <a:off x="898441" y="1850910"/>
            <a:ext cx="72289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test &lt;- iris[,1:4] 	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대상 데이터 준비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&lt;- predict(</a:t>
            </a:r>
            <a:r>
              <a:rPr lang="en-US" altLang="ko-KR" sz="1400" b="1" dirty="0" err="1"/>
              <a:t>mod.iris</a:t>
            </a:r>
            <a:r>
              <a:rPr lang="en-US" altLang="ko-KR" sz="1400" b="1" dirty="0"/>
              <a:t>, test) 	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모델을 이용한 예측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&lt;- round(pred,0)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		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결과 출력</a:t>
            </a:r>
          </a:p>
          <a:p>
            <a:r>
              <a:rPr lang="en-US" altLang="ko-KR" sz="1400" b="1" dirty="0"/>
              <a:t>answer &lt;- </a:t>
            </a:r>
            <a:r>
              <a:rPr lang="en-US" altLang="ko-KR" sz="1400" b="1" dirty="0" err="1"/>
              <a:t>as.integer</a:t>
            </a:r>
            <a:r>
              <a:rPr lang="en-US" altLang="ko-KR" sz="1400" b="1" dirty="0"/>
              <a:t>(</a:t>
            </a:r>
            <a:r>
              <a:rPr lang="en-US" altLang="ko-KR" sz="1400" b="1" dirty="0" err="1"/>
              <a:t>iris$Species</a:t>
            </a:r>
            <a:r>
              <a:rPr lang="en-US" altLang="ko-KR" sz="1400" b="1" dirty="0"/>
              <a:t>) 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실제 품종 정보</a:t>
            </a:r>
          </a:p>
          <a:p>
            <a:r>
              <a:rPr lang="en-US" altLang="ko-KR" sz="1400" b="1" dirty="0" err="1"/>
              <a:t>pred</a:t>
            </a:r>
            <a:r>
              <a:rPr lang="en-US" altLang="ko-KR" sz="1400" b="1" dirty="0"/>
              <a:t> == answer 		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품종과 실제 품종이 </a:t>
            </a:r>
            <a:r>
              <a:rPr lang="ko-KR" altLang="en-US" sz="1400" b="1" dirty="0" err="1">
                <a:solidFill>
                  <a:srgbClr val="4F784C"/>
                </a:solidFill>
              </a:rPr>
              <a:t>같은지</a:t>
            </a:r>
            <a:r>
              <a:rPr lang="ko-KR" altLang="en-US" sz="1400" b="1" dirty="0">
                <a:solidFill>
                  <a:srgbClr val="4F784C"/>
                </a:solidFill>
              </a:rPr>
              <a:t> 비교</a:t>
            </a:r>
          </a:p>
          <a:p>
            <a:r>
              <a:rPr lang="en-US" altLang="ko-KR" sz="1400" b="1" dirty="0"/>
              <a:t>acc &lt;- mean(</a:t>
            </a:r>
            <a:r>
              <a:rPr lang="en-US" altLang="ko-KR" sz="1400" b="1" dirty="0" err="1"/>
              <a:t>pred</a:t>
            </a:r>
            <a:r>
              <a:rPr lang="en-US" altLang="ko-KR" sz="1400" b="1" dirty="0"/>
              <a:t> == answer) 	</a:t>
            </a:r>
            <a:r>
              <a:rPr lang="en-US" altLang="ko-KR" sz="1400" b="1" dirty="0" smtClean="0"/>
              <a:t>	</a:t>
            </a:r>
            <a:r>
              <a:rPr lang="en-US" altLang="ko-KR" sz="1400" b="1" dirty="0" smtClean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정확도 계산</a:t>
            </a:r>
          </a:p>
          <a:p>
            <a:r>
              <a:rPr lang="en-US" altLang="ko-KR" sz="1400" b="1" dirty="0"/>
              <a:t>acc 				</a:t>
            </a:r>
            <a:r>
              <a:rPr lang="en-US" altLang="ko-KR" sz="1400" b="1" dirty="0">
                <a:solidFill>
                  <a:srgbClr val="4F784C"/>
                </a:solidFill>
              </a:rPr>
              <a:t># </a:t>
            </a:r>
            <a:r>
              <a:rPr lang="ko-KR" altLang="en-US" sz="1400" b="1" dirty="0">
                <a:solidFill>
                  <a:srgbClr val="4F784C"/>
                </a:solidFill>
              </a:rPr>
              <a:t>예측 정확도 출력</a:t>
            </a:r>
            <a:endParaRPr lang="en-US" altLang="ko-KR" sz="1400" b="1" dirty="0">
              <a:solidFill>
                <a:srgbClr val="4F784C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E589894D-9F85-4CB9-A550-393B4F35D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44" y="3696875"/>
            <a:ext cx="7443269" cy="28855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641253D-1500-40A5-AB3F-60A3A7A462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38" y="3982712"/>
            <a:ext cx="7443269" cy="271610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562633" y="4309523"/>
            <a:ext cx="4025461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300" b="1" dirty="0" smtClean="0">
                <a:solidFill>
                  <a:srgbClr val="FF0000"/>
                </a:solidFill>
              </a:rPr>
              <a:t>일반적으로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예측모델을 만들 때 사용하는 데이터를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훈련데이터라고 부르며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예측대상이 되는 데이터를</a:t>
            </a:r>
            <a:endParaRPr lang="en-US" altLang="ko-KR" sz="1300" b="1" dirty="0" smtClean="0">
              <a:solidFill>
                <a:srgbClr val="FF0000"/>
              </a:solidFill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</a:rPr>
              <a:t>테스트 데이터라고 부른다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.</a:t>
            </a:r>
            <a:endParaRPr lang="en-US" altLang="ko-KR" sz="1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919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714F33B-4521-4721-A3A5-922AA0B6F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30" y="943097"/>
            <a:ext cx="7428740" cy="3257306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0246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BF700998-C6B7-407B-8A88-DB2BFEC34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995" y="816556"/>
            <a:ext cx="7428740" cy="198074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D47F5895-BE98-4DF6-A793-60E65A906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95" y="2797295"/>
            <a:ext cx="7428740" cy="133043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8505F2AD-62AB-4462-AA0C-E7ED7A1E4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995" y="4127730"/>
            <a:ext cx="7428740" cy="666731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 smtClean="0">
                <a:latin typeface="+mj-ea"/>
              </a:rPr>
              <a:t>3</a:t>
            </a:r>
            <a:r>
              <a:rPr lang="en-US" altLang="ko-KR" sz="2100" b="1" smtClean="0">
                <a:latin typeface="+mj-ea"/>
              </a:rPr>
              <a:t>. </a:t>
            </a:r>
            <a:r>
              <a:rPr lang="ko-KR" altLang="en-US" sz="2100" b="1" dirty="0" err="1" smtClean="0">
                <a:latin typeface="+mj-ea"/>
              </a:rPr>
              <a:t>로지스틱</a:t>
            </a:r>
            <a:r>
              <a:rPr lang="ko-KR" altLang="en-US" sz="2100" b="1" dirty="0" smtClean="0">
                <a:latin typeface="+mj-ea"/>
              </a:rPr>
              <a:t>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2074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="" xmlns:a16="http://schemas.microsoft.com/office/drawing/2014/main" id="{851B39C6-A5D2-41C9-829F-2A553099C6EF}"/>
              </a:ext>
            </a:extLst>
          </p:cNvPr>
          <p:cNvSpPr txBox="1">
            <a:spLocks/>
          </p:cNvSpPr>
          <p:nvPr/>
        </p:nvSpPr>
        <p:spPr>
          <a:xfrm>
            <a:off x="713293" y="2256715"/>
            <a:ext cx="7704856" cy="704203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b="1" dirty="0" smtClean="0"/>
              <a:t>감사합니다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042404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521550" y="573528"/>
            <a:ext cx="8550950" cy="327408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/>
              <a:t>1. </a:t>
            </a:r>
            <a:r>
              <a:rPr lang="ko-KR" altLang="en-US" sz="2000" b="1" dirty="0"/>
              <a:t>회귀분석 관련 용어</a:t>
            </a:r>
            <a:r>
              <a:rPr lang="ko-KR" altLang="en-US" sz="1800" b="1" dirty="0"/>
              <a:t>   </a:t>
            </a:r>
            <a:endParaRPr lang="en-US" altLang="ko-KR" sz="18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>
                <a:solidFill>
                  <a:srgbClr val="C00000"/>
                </a:solidFill>
              </a:rPr>
              <a:t>예측모델</a:t>
            </a:r>
            <a:r>
              <a:rPr lang="en-US" altLang="ko-KR" sz="1600" b="1" dirty="0">
                <a:solidFill>
                  <a:srgbClr val="C00000"/>
                </a:solidFill>
              </a:rPr>
              <a:t>(prediction model) </a:t>
            </a:r>
            <a:r>
              <a:rPr lang="ko-KR" altLang="en-US" sz="1600" b="1" dirty="0">
                <a:solidFill>
                  <a:srgbClr val="C00000"/>
                </a:solidFill>
              </a:rPr>
              <a:t>또는 예측모형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독립변수에 해당하는 자료와 종속변수에 해당하는 자료를 모아 관계를 분석하고 이를 예측에 사용할 수 있는 통계적 방법으로 정리한 것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>
                <a:solidFill>
                  <a:srgbClr val="C00000"/>
                </a:solidFill>
              </a:rPr>
              <a:t>회귀분석</a:t>
            </a:r>
            <a:r>
              <a:rPr lang="en-US" altLang="ko-KR" sz="1600" b="1" dirty="0">
                <a:solidFill>
                  <a:srgbClr val="C00000"/>
                </a:solidFill>
              </a:rPr>
              <a:t>(regression analysis)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회귀 이론을 기초로 독립변수</a:t>
            </a:r>
            <a:r>
              <a:rPr lang="en-US" altLang="ko-KR" sz="1600" b="1" dirty="0"/>
              <a:t>(</a:t>
            </a:r>
            <a:r>
              <a:rPr lang="ko-KR" altLang="en-US" sz="1600" b="1" dirty="0"/>
              <a:t>설명변수</a:t>
            </a:r>
            <a:r>
              <a:rPr lang="en-US" altLang="ko-KR" sz="1600" b="1" dirty="0"/>
              <a:t>)</a:t>
            </a:r>
            <a:r>
              <a:rPr lang="ko-KR" altLang="en-US" sz="1600" b="1" dirty="0"/>
              <a:t>가 종속변수</a:t>
            </a:r>
            <a:r>
              <a:rPr lang="en-US" altLang="ko-KR" sz="1600" b="1" dirty="0"/>
              <a:t>(</a:t>
            </a:r>
            <a:r>
              <a:rPr lang="ko-KR" altLang="en-US" sz="1600" b="1" dirty="0"/>
              <a:t>반응변수</a:t>
            </a:r>
            <a:r>
              <a:rPr lang="en-US" altLang="ko-KR" sz="1600" b="1" dirty="0"/>
              <a:t>)</a:t>
            </a:r>
            <a:r>
              <a:rPr lang="ko-KR" altLang="en-US" sz="1600" b="1" dirty="0"/>
              <a:t>에 미치는 영향을 파악하여 예측 모델을 도출하는 통계적 방법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/>
              <a:t>회귀분석은 여러 가지 종류가 있는데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회귀분석에서 독립변수의 수가 하나인 경우를 </a:t>
            </a:r>
            <a:r>
              <a:rPr lang="ko-KR" altLang="en-US" sz="1600" b="1" dirty="0">
                <a:solidFill>
                  <a:srgbClr val="C00000"/>
                </a:solidFill>
              </a:rPr>
              <a:t>단순 회귀</a:t>
            </a:r>
            <a:r>
              <a:rPr lang="en-US" altLang="ko-KR" sz="1600" b="1" dirty="0">
                <a:solidFill>
                  <a:srgbClr val="C00000"/>
                </a:solidFill>
              </a:rPr>
              <a:t>(simple regression)</a:t>
            </a:r>
            <a:r>
              <a:rPr lang="ko-KR" altLang="en-US" sz="1600" b="1" dirty="0"/>
              <a:t>라고 하고</a:t>
            </a:r>
            <a:r>
              <a:rPr lang="en-US" altLang="ko-KR" sz="1600" b="1" dirty="0"/>
              <a:t>, </a:t>
            </a:r>
            <a:r>
              <a:rPr lang="ko-KR" altLang="en-US" sz="1600" b="1" dirty="0"/>
              <a:t>독립변수의 수가 두 개 이상인 경우를 </a:t>
            </a:r>
            <a:r>
              <a:rPr lang="ko-KR" altLang="en-US" sz="1600" b="1" dirty="0">
                <a:solidFill>
                  <a:srgbClr val="C00000"/>
                </a:solidFill>
              </a:rPr>
              <a:t>다중 회귀</a:t>
            </a:r>
            <a:r>
              <a:rPr lang="en-US" altLang="ko-KR" sz="1600" b="1" dirty="0">
                <a:solidFill>
                  <a:srgbClr val="C00000"/>
                </a:solidFill>
              </a:rPr>
              <a:t>(multiple regression)</a:t>
            </a:r>
            <a:r>
              <a:rPr lang="ko-KR" altLang="en-US" sz="1600" b="1" dirty="0"/>
              <a:t>라고 함</a:t>
            </a:r>
            <a:endParaRPr lang="en-US" altLang="ko-KR" sz="16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>
              <a:solidFill>
                <a:schemeClr val="tx1"/>
              </a:solidFill>
            </a:endParaRP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0D91E043-7A09-416F-88FA-422E92F06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732317"/>
            <a:ext cx="4057650" cy="10358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A9703F8-A514-4E42-8165-8A27D86FA21D}"/>
              </a:ext>
            </a:extLst>
          </p:cNvPr>
          <p:cNvSpPr txBox="1"/>
          <p:nvPr/>
        </p:nvSpPr>
        <p:spPr>
          <a:xfrm>
            <a:off x="3154343" y="4702030"/>
            <a:ext cx="2835315" cy="43500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b="1" dirty="0">
                <a:solidFill>
                  <a:srgbClr val="12734E"/>
                </a:solidFill>
                <a:latin typeface="+mn-ea"/>
                <a:ea typeface="+mn-ea"/>
              </a:rPr>
              <a:t>그림 </a:t>
            </a:r>
            <a:r>
              <a:rPr lang="en-US" altLang="ko-KR" sz="1100" b="1" dirty="0">
                <a:solidFill>
                  <a:srgbClr val="12734E"/>
                </a:solidFill>
                <a:latin typeface="+mn-ea"/>
                <a:ea typeface="+mn-ea"/>
              </a:rPr>
              <a:t>11-1 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</a:rPr>
              <a:t>독립변수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</a:rPr>
              <a:t>종속변수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1100" dirty="0" err="1">
                <a:solidFill>
                  <a:schemeClr val="bg1">
                    <a:lumMod val="50000"/>
                  </a:schemeClr>
                </a:solidFill>
              </a:rPr>
              <a:t>회귀식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ko-KR" altLang="en-US" sz="11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9307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55"/>
            <a:ext cx="8550950" cy="327408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/>
              <a:t>2. </a:t>
            </a:r>
            <a:r>
              <a:rPr lang="ko-KR" altLang="en-US" sz="2000" b="1" dirty="0"/>
              <a:t>단순선형 회귀분석의 목표</a:t>
            </a:r>
            <a:r>
              <a:rPr lang="ko-KR" altLang="en-US" sz="1800" b="1" dirty="0"/>
              <a:t>   </a:t>
            </a:r>
            <a:endParaRPr lang="en-US" altLang="ko-KR" sz="18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>
                <a:solidFill>
                  <a:srgbClr val="FF0000"/>
                </a:solidFill>
              </a:rPr>
              <a:t>단순선형 회귀</a:t>
            </a:r>
            <a:r>
              <a:rPr lang="en-US" altLang="ko-KR" sz="1600" b="1" dirty="0">
                <a:solidFill>
                  <a:srgbClr val="FF0000"/>
                </a:solidFill>
              </a:rPr>
              <a:t>: </a:t>
            </a:r>
            <a:r>
              <a:rPr lang="ko-KR" altLang="en-US" sz="1600" b="1" dirty="0">
                <a:solidFill>
                  <a:srgbClr val="FF0000"/>
                </a:solidFill>
              </a:rPr>
              <a:t>독립변수</a:t>
            </a:r>
            <a:r>
              <a:rPr lang="en-US" altLang="ko-KR" sz="1600" b="1" dirty="0">
                <a:solidFill>
                  <a:srgbClr val="FF0000"/>
                </a:solidFill>
              </a:rPr>
              <a:t>(x)</a:t>
            </a:r>
            <a:r>
              <a:rPr lang="ko-KR" altLang="en-US" sz="1600" b="1" dirty="0">
                <a:solidFill>
                  <a:srgbClr val="FF0000"/>
                </a:solidFill>
              </a:rPr>
              <a:t>와 종속변수</a:t>
            </a:r>
            <a:r>
              <a:rPr lang="en-US" altLang="ko-KR" sz="1600" b="1" dirty="0">
                <a:solidFill>
                  <a:srgbClr val="FF0000"/>
                </a:solidFill>
              </a:rPr>
              <a:t>(y) </a:t>
            </a:r>
            <a:r>
              <a:rPr lang="ko-KR" altLang="en-US" sz="1600" b="1" dirty="0">
                <a:solidFill>
                  <a:srgbClr val="FF0000"/>
                </a:solidFill>
              </a:rPr>
              <a:t>사이의 선형관계를 파악하고 이를 예측에 활용하는 통계적 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방법</a:t>
            </a:r>
            <a:endParaRPr lang="en-US" altLang="ko-KR" sz="1600" b="1" dirty="0" smtClean="0">
              <a:solidFill>
                <a:srgbClr val="FF00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b="1" dirty="0"/>
              <a:t> </a:t>
            </a:r>
            <a:r>
              <a:rPr lang="en-US" altLang="ko-KR" sz="1600" b="1" dirty="0" smtClean="0"/>
              <a:t>    </a:t>
            </a:r>
            <a:r>
              <a:rPr lang="ko-KR" altLang="en-US" sz="1600" b="1" dirty="0" smtClean="0"/>
              <a:t> </a:t>
            </a:r>
            <a:r>
              <a:rPr lang="en-US" altLang="ko-KR" sz="1600" b="1" dirty="0"/>
              <a:t>ex) </a:t>
            </a:r>
            <a:r>
              <a:rPr lang="ko-KR" altLang="en-US" sz="1600" b="1" dirty="0"/>
              <a:t>기온</a:t>
            </a:r>
            <a:r>
              <a:rPr lang="en-US" altLang="ko-KR" sz="1600" b="1" dirty="0"/>
              <a:t>(x) </a:t>
            </a:r>
            <a:r>
              <a:rPr lang="ko-KR" altLang="en-US" sz="1600" b="1" dirty="0"/>
              <a:t>자료를 가지고 아이스크림 판매량</a:t>
            </a:r>
            <a:r>
              <a:rPr lang="en-US" altLang="ko-KR" sz="1600" b="1" dirty="0"/>
              <a:t>(y)</a:t>
            </a:r>
            <a:r>
              <a:rPr lang="ko-KR" altLang="en-US" sz="1600" b="1" dirty="0"/>
              <a:t>을 예측하는 문제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600" b="1" dirty="0"/>
              <a:t>단순선형 회귀모델 또는 단순선형 회귀식은 다음과 같이 </a:t>
            </a:r>
            <a:r>
              <a:rPr lang="en-US" altLang="ko-KR" sz="1600" b="1" dirty="0"/>
              <a:t>1</a:t>
            </a:r>
            <a:r>
              <a:rPr lang="ko-KR" altLang="en-US" sz="1600" b="1" dirty="0" err="1"/>
              <a:t>차식의</a:t>
            </a:r>
            <a:r>
              <a:rPr lang="ko-KR" altLang="en-US" sz="1600" b="1" dirty="0"/>
              <a:t> 형태를 가짐</a:t>
            </a:r>
            <a:endParaRPr lang="en-US" altLang="ko-KR" sz="1600" b="1" dirty="0"/>
          </a:p>
          <a:p>
            <a:pPr marL="457200" lvl="1" indent="0">
              <a:buNone/>
            </a:pPr>
            <a:endParaRPr lang="en-US" altLang="ko-KR" sz="1400" b="1" dirty="0"/>
          </a:p>
          <a:p>
            <a:pPr marL="457200" lvl="1" indent="0" algn="ctr">
              <a:buNone/>
            </a:pPr>
            <a:r>
              <a:rPr lang="en-US" altLang="ko-KR" sz="1400" b="1" dirty="0"/>
              <a:t>y = </a:t>
            </a:r>
            <a:r>
              <a:rPr lang="en-US" altLang="ko-KR" sz="1400" b="1" dirty="0" err="1"/>
              <a:t>Wx</a:t>
            </a:r>
            <a:r>
              <a:rPr lang="en-US" altLang="ko-KR" sz="1400" b="1" dirty="0"/>
              <a:t> + b (W, b </a:t>
            </a:r>
            <a:r>
              <a:rPr lang="ko-KR" altLang="en-US" sz="1400" b="1" dirty="0"/>
              <a:t>는 상수</a:t>
            </a:r>
            <a:r>
              <a:rPr lang="en-US" altLang="ko-KR" sz="1400" b="1" dirty="0"/>
              <a:t>)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A9703F8-A514-4E42-8165-8A27D86FA21D}"/>
              </a:ext>
            </a:extLst>
          </p:cNvPr>
          <p:cNvSpPr txBox="1"/>
          <p:nvPr/>
        </p:nvSpPr>
        <p:spPr>
          <a:xfrm>
            <a:off x="3154341" y="4838430"/>
            <a:ext cx="2835315" cy="43500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b="1" dirty="0">
                <a:latin typeface="+mn-ea"/>
              </a:rPr>
              <a:t>그림 </a:t>
            </a:r>
            <a:r>
              <a:rPr lang="en-US" altLang="ko-KR" sz="1100" b="1" dirty="0">
                <a:latin typeface="+mn-ea"/>
              </a:rPr>
              <a:t>11-2 </a:t>
            </a:r>
            <a:r>
              <a:rPr lang="ko-KR" altLang="en-US" sz="1100" b="1" dirty="0" err="1"/>
              <a:t>산점도와</a:t>
            </a:r>
            <a:r>
              <a:rPr lang="ko-KR" altLang="en-US" sz="1100" b="1" dirty="0"/>
              <a:t> 단순선형 </a:t>
            </a:r>
            <a:r>
              <a:rPr lang="ko-KR" altLang="en-US" sz="1100" b="1" dirty="0" err="1"/>
              <a:t>회귀식</a:t>
            </a:r>
            <a:r>
              <a:rPr lang="ko-KR" altLang="en-US" sz="1100" b="1" dirty="0"/>
              <a:t> 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DB12EFE4-5F49-411A-812A-88F350C7D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697" y="2796775"/>
            <a:ext cx="5400600" cy="2034645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37185" y="3948321"/>
            <a:ext cx="20954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검은색 선이 초록색 선보다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추세를 보다 잘 반영하고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있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음을 확인할 수 있다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아울러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회귀분석의 목적은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err="1" smtClean="0">
                <a:solidFill>
                  <a:srgbClr val="FF0000"/>
                </a:solidFill>
              </a:rPr>
              <a:t>회귀식의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W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값과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b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값을 구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하는 것을 기억해야 한다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10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4294967295"/>
          </p:nvPr>
        </p:nvSpPr>
        <p:spPr>
          <a:xfrm>
            <a:off x="431540" y="546585"/>
            <a:ext cx="8550950" cy="425291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2000" b="1" dirty="0"/>
              <a:t>3. R</a:t>
            </a:r>
            <a:r>
              <a:rPr lang="ko-KR" altLang="en-US" sz="2000" b="1" dirty="0"/>
              <a:t>을 이용한 단순선형 회귀분석</a:t>
            </a:r>
            <a:endParaRPr lang="en-US" altLang="ko-KR" sz="2000" b="1" dirty="0"/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1800" b="1" dirty="0"/>
              <a:t>   </a:t>
            </a:r>
            <a:r>
              <a:rPr lang="en-US" altLang="ko-KR" sz="1400" b="1" dirty="0"/>
              <a:t>3.1</a:t>
            </a:r>
            <a:r>
              <a:rPr lang="ko-KR" altLang="en-US" sz="1400" b="1" dirty="0"/>
              <a:t> 주행속도와 제동거리 사이의 회귀모델 구하기</a:t>
            </a:r>
            <a:endParaRPr lang="en-US" altLang="ko-KR" sz="14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>
                <a:solidFill>
                  <a:srgbClr val="FF0000"/>
                </a:solidFill>
              </a:rPr>
              <a:t>단순선형 회귀식을 구하기 위해서는 이론적인 이해가 필요하지만</a:t>
            </a:r>
            <a:r>
              <a:rPr lang="en-US" altLang="ko-KR" sz="1400" b="1" dirty="0">
                <a:solidFill>
                  <a:srgbClr val="FF0000"/>
                </a:solidFill>
              </a:rPr>
              <a:t>, R</a:t>
            </a:r>
            <a:r>
              <a:rPr lang="ko-KR" altLang="en-US" sz="1400" b="1" dirty="0">
                <a:solidFill>
                  <a:srgbClr val="FF0000"/>
                </a:solidFill>
              </a:rPr>
              <a:t>에서 제공하는 </a:t>
            </a:r>
            <a:r>
              <a:rPr lang="en-US" altLang="ko-KR" sz="1400" b="1" dirty="0" err="1">
                <a:solidFill>
                  <a:srgbClr val="FF0000"/>
                </a:solidFill>
              </a:rPr>
              <a:t>lm</a:t>
            </a:r>
            <a:r>
              <a:rPr lang="en-US" altLang="ko-KR" sz="1400" b="1" dirty="0">
                <a:solidFill>
                  <a:srgbClr val="FF0000"/>
                </a:solidFill>
              </a:rPr>
              <a:t>() </a:t>
            </a:r>
            <a:r>
              <a:rPr lang="ko-KR" altLang="en-US" sz="1400" b="1" dirty="0">
                <a:solidFill>
                  <a:srgbClr val="FF0000"/>
                </a:solidFill>
              </a:rPr>
              <a:t>함수를 이용하여 쉽게 </a:t>
            </a:r>
            <a:r>
              <a:rPr lang="ko-KR" altLang="en-US" sz="1400" b="1" dirty="0" err="1">
                <a:solidFill>
                  <a:srgbClr val="FF0000"/>
                </a:solidFill>
              </a:rPr>
              <a:t>회귀식을</a:t>
            </a:r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구할 수 </a:t>
            </a:r>
            <a:r>
              <a:rPr lang="ko-KR" altLang="en-US" sz="1400" b="1" dirty="0">
                <a:solidFill>
                  <a:srgbClr val="FF0000"/>
                </a:solidFill>
              </a:rPr>
              <a:t>있음</a:t>
            </a:r>
          </a:p>
          <a:p>
            <a:pPr marL="457200" lvl="1" indent="0">
              <a:buNone/>
            </a:pPr>
            <a:endParaRPr lang="en-US" altLang="ko-KR" sz="1400" b="1" dirty="0"/>
          </a:p>
          <a:p>
            <a:pPr marL="857250" lvl="2" indent="0">
              <a:buNone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altLang="ko-KR" sz="1400" b="1" dirty="0"/>
          </a:p>
          <a:p>
            <a:pPr marL="857250" lvl="2" indent="0">
              <a:buNone/>
            </a:pPr>
            <a:endParaRPr lang="ko-KR" altLang="en-US" sz="14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F024794-E3C9-4076-9F7B-2C74BA4415AB}"/>
              </a:ext>
            </a:extLst>
          </p:cNvPr>
          <p:cNvSpPr/>
          <p:nvPr/>
        </p:nvSpPr>
        <p:spPr>
          <a:xfrm>
            <a:off x="976659" y="2210654"/>
            <a:ext cx="1035115" cy="3552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637934CD-1D97-44D5-8C33-17DF9DBEBC97}"/>
              </a:ext>
            </a:extLst>
          </p:cNvPr>
          <p:cNvSpPr/>
          <p:nvPr/>
        </p:nvSpPr>
        <p:spPr>
          <a:xfrm>
            <a:off x="976659" y="2565921"/>
            <a:ext cx="7443269" cy="220759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C6AA8F4-D241-4105-8AD9-D4101D52E05D}"/>
              </a:ext>
            </a:extLst>
          </p:cNvPr>
          <p:cNvSpPr txBox="1"/>
          <p:nvPr/>
        </p:nvSpPr>
        <p:spPr>
          <a:xfrm>
            <a:off x="948108" y="2261329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코드 </a:t>
            </a:r>
            <a:r>
              <a:rPr lang="en-US" altLang="ko-KR" sz="1600" dirty="0"/>
              <a:t>11-1</a:t>
            </a:r>
            <a:endParaRPr lang="ko-KR" alt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3C69DB7-7B16-437E-A917-941494012A0A}"/>
              </a:ext>
            </a:extLst>
          </p:cNvPr>
          <p:cNvSpPr txBox="1"/>
          <p:nvPr/>
        </p:nvSpPr>
        <p:spPr>
          <a:xfrm>
            <a:off x="1033455" y="2603686"/>
            <a:ext cx="70939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/>
              <a:t>head(cars)</a:t>
            </a:r>
          </a:p>
          <a:p>
            <a:r>
              <a:rPr lang="en-US" altLang="ko-KR" sz="1500" b="1" dirty="0"/>
              <a:t>plot(</a:t>
            </a:r>
            <a:r>
              <a:rPr lang="en-US" altLang="ko-KR" sz="1500" b="1" dirty="0" err="1"/>
              <a:t>dist~speed</a:t>
            </a:r>
            <a:r>
              <a:rPr lang="en-US" altLang="ko-KR" sz="1500" b="1" dirty="0"/>
              <a:t>, data=cars) 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 err="1">
                <a:solidFill>
                  <a:srgbClr val="4F784C"/>
                </a:solidFill>
              </a:rPr>
              <a:t>산점도를</a:t>
            </a:r>
            <a:r>
              <a:rPr lang="ko-KR" altLang="en-US" sz="1500" b="1" dirty="0">
                <a:solidFill>
                  <a:srgbClr val="4F784C"/>
                </a:solidFill>
              </a:rPr>
              <a:t> 통해 선형 관계 확인</a:t>
            </a:r>
            <a:endParaRPr lang="en-US" altLang="ko-KR" sz="1500" b="1" dirty="0">
              <a:solidFill>
                <a:srgbClr val="4F784C"/>
              </a:solidFill>
            </a:endParaRPr>
          </a:p>
          <a:p>
            <a:endParaRPr lang="ko-KR" altLang="en-US" sz="1500" b="1" dirty="0"/>
          </a:p>
          <a:p>
            <a:r>
              <a:rPr lang="en-US" altLang="ko-KR" sz="1500" b="1" dirty="0"/>
              <a:t>model &lt;- </a:t>
            </a:r>
            <a:r>
              <a:rPr lang="en-US" altLang="ko-KR" sz="1500" b="1" dirty="0" err="1"/>
              <a:t>lm</a:t>
            </a:r>
            <a:r>
              <a:rPr lang="en-US" altLang="ko-KR" sz="1500" b="1" dirty="0"/>
              <a:t>(</a:t>
            </a:r>
            <a:r>
              <a:rPr lang="en-US" altLang="ko-KR" sz="1500" b="1" dirty="0" err="1"/>
              <a:t>dist~speed</a:t>
            </a:r>
            <a:r>
              <a:rPr lang="en-US" altLang="ko-KR" sz="1500" b="1" dirty="0"/>
              <a:t>, cars) 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회귀모델 구하기</a:t>
            </a:r>
          </a:p>
          <a:p>
            <a:r>
              <a:rPr lang="en-US" altLang="ko-KR" sz="1500" b="1" dirty="0"/>
              <a:t>model</a:t>
            </a:r>
          </a:p>
          <a:p>
            <a:endParaRPr lang="en-US" altLang="ko-KR" sz="1500" b="1" dirty="0"/>
          </a:p>
          <a:p>
            <a:r>
              <a:rPr lang="en-US" altLang="ko-KR" sz="1500" b="1" dirty="0" err="1"/>
              <a:t>abline</a:t>
            </a:r>
            <a:r>
              <a:rPr lang="en-US" altLang="ko-KR" sz="1500" b="1" dirty="0"/>
              <a:t>(model) 			</a:t>
            </a:r>
            <a:r>
              <a:rPr lang="en-US" altLang="ko-KR" sz="1500" b="1" dirty="0">
                <a:solidFill>
                  <a:srgbClr val="4F784C"/>
                </a:solidFill>
              </a:rPr>
              <a:t># </a:t>
            </a:r>
            <a:r>
              <a:rPr lang="ko-KR" altLang="en-US" sz="1500" b="1" dirty="0">
                <a:solidFill>
                  <a:srgbClr val="4F784C"/>
                </a:solidFill>
              </a:rPr>
              <a:t>회귀선을 </a:t>
            </a:r>
            <a:r>
              <a:rPr lang="ko-KR" altLang="en-US" sz="1500" b="1" dirty="0" err="1">
                <a:solidFill>
                  <a:srgbClr val="4F784C"/>
                </a:solidFill>
              </a:rPr>
              <a:t>산점도</a:t>
            </a:r>
            <a:r>
              <a:rPr lang="ko-KR" altLang="en-US" sz="1500" b="1" dirty="0">
                <a:solidFill>
                  <a:srgbClr val="4F784C"/>
                </a:solidFill>
              </a:rPr>
              <a:t> 위에 표시</a:t>
            </a:r>
          </a:p>
          <a:p>
            <a:r>
              <a:rPr lang="en-US" altLang="ko-KR" sz="1500" b="1" dirty="0" err="1"/>
              <a:t>coef</a:t>
            </a:r>
            <a:r>
              <a:rPr lang="en-US" altLang="ko-KR" sz="1500" b="1" dirty="0"/>
              <a:t>(model)[1] 			</a:t>
            </a:r>
            <a:r>
              <a:rPr lang="en-US" altLang="ko-KR" sz="1500" b="1" dirty="0">
                <a:solidFill>
                  <a:srgbClr val="4F784C"/>
                </a:solidFill>
              </a:rPr>
              <a:t># b </a:t>
            </a:r>
            <a:r>
              <a:rPr lang="ko-KR" altLang="en-US" sz="1500" b="1" dirty="0">
                <a:solidFill>
                  <a:srgbClr val="4F784C"/>
                </a:solidFill>
              </a:rPr>
              <a:t>값 출력</a:t>
            </a:r>
            <a:endParaRPr lang="en-US" altLang="ko-KR" sz="1500" b="1" dirty="0">
              <a:solidFill>
                <a:srgbClr val="4F784C"/>
              </a:solidFill>
            </a:endParaRPr>
          </a:p>
          <a:p>
            <a:r>
              <a:rPr lang="en-US" altLang="ko-KR" sz="1500" b="1" dirty="0" err="1"/>
              <a:t>coef</a:t>
            </a:r>
            <a:r>
              <a:rPr lang="en-US" altLang="ko-KR" sz="1500" b="1" dirty="0"/>
              <a:t>(model)[2] 			</a:t>
            </a:r>
            <a:r>
              <a:rPr lang="en-US" altLang="ko-KR" sz="1500" b="1" dirty="0">
                <a:solidFill>
                  <a:srgbClr val="4F784C"/>
                </a:solidFill>
              </a:rPr>
              <a:t># W </a:t>
            </a:r>
            <a:r>
              <a:rPr lang="ko-KR" altLang="en-US" sz="1500" b="1" dirty="0">
                <a:solidFill>
                  <a:srgbClr val="4F784C"/>
                </a:solidFill>
              </a:rPr>
              <a:t>값 출력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3547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58BD18E2-1FD0-4244-ADE4-E91E78CBC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546525"/>
            <a:ext cx="7465708" cy="450843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246825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rgbClr val="FF0000"/>
                </a:solidFill>
              </a:rPr>
              <a:t>산점도에서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만약 선형관계가 분명하지 않으면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회귀식을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구하는 의미가 없다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671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DD89212-5C44-4048-92D6-F958EFC68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951571"/>
            <a:ext cx="7465708" cy="40700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1572720-91EB-4B8E-867E-833994B76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816" y="1346776"/>
            <a:ext cx="7475038" cy="128669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B974895-D617-4E7A-904F-10B7FF260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816" y="2909288"/>
            <a:ext cx="7475038" cy="1549054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53144" y="1718326"/>
            <a:ext cx="3751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여기서 모델의 내용을 출력했을 때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Coefficient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내용이 중요한데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Intercept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하단의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-17.579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가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회귀식에서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b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에 해당하는 값이며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speed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하단의 값인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3.932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가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W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값에 해당한다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하여 이것을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회귀모델식으로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나타내면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dist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 = 3.932*speed-17.579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가 된다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0300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7CEA707F-0944-4D77-9D01-26E71F9EC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46" y="841914"/>
            <a:ext cx="7465708" cy="253846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99F640A-218D-4BD9-8A2B-048C093E2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46" y="3380380"/>
            <a:ext cx="7465708" cy="1368308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73CC1262-AE0A-4B9F-95D2-335EC08DE065}"/>
              </a:ext>
            </a:extLst>
          </p:cNvPr>
          <p:cNvSpPr txBox="1">
            <a:spLocks noChangeArrowheads="1"/>
          </p:cNvSpPr>
          <p:nvPr/>
        </p:nvSpPr>
        <p:spPr>
          <a:xfrm>
            <a:off x="87678" y="65410"/>
            <a:ext cx="7886700" cy="508118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l"/>
            <a:r>
              <a:rPr lang="en-US" altLang="ko-KR" sz="2100" b="1" dirty="0">
                <a:latin typeface="+mj-ea"/>
              </a:rPr>
              <a:t>1. </a:t>
            </a:r>
            <a:r>
              <a:rPr lang="ko-KR" altLang="en-US" sz="2100" b="1" dirty="0" smtClean="0">
                <a:latin typeface="+mj-ea"/>
              </a:rPr>
              <a:t>단순선형 회귀분석</a:t>
            </a:r>
            <a:endParaRPr lang="en-US" altLang="ko-KR" sz="21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72704091"/>
      </p:ext>
    </p:extLst>
  </p:cSld>
  <p:clrMapOvr>
    <a:masterClrMapping/>
  </p:clrMapOvr>
</p:sld>
</file>

<file path=ppt/theme/theme1.xml><?xml version="1.0" encoding="utf-8"?>
<a:theme xmlns:a="http://schemas.openxmlformats.org/drawingml/2006/main" name="ch01_JAVA 들여다보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4662</TotalTime>
  <Words>1380</Words>
  <Application>Microsoft Office PowerPoint</Application>
  <PresentationFormat>화면 슬라이드 쇼(16:9)</PresentationFormat>
  <Paragraphs>261</Paragraphs>
  <Slides>38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39" baseType="lpstr">
      <vt:lpstr>ch01_JAVA 들여다보기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1장. 유닉스 개요 및 기본 사용법</dc:title>
  <dc:creator>한빛아카데미(주)</dc:creator>
  <cp:lastModifiedBy>코딩형</cp:lastModifiedBy>
  <cp:revision>683</cp:revision>
  <dcterms:created xsi:type="dcterms:W3CDTF">2012-07-23T02:34:37Z</dcterms:created>
  <dcterms:modified xsi:type="dcterms:W3CDTF">2019-11-14T23:57:09Z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1NCUCeAsLTdgs0g0NVq39g0UxrcrxPknXzBwH4Bd9mpo</vt:lpwstr>
  </property>
  <property fmtid="{D5CDD505-2E9C-101B-9397-08002B2CF9AE}" pid="4" name="Google.Documents.RevisionId">
    <vt:lpwstr>16204708356322461875</vt:lpwstr>
  </property>
  <property fmtid="{D5CDD505-2E9C-101B-9397-08002B2CF9AE}" pid="5" name="Google.Documents.PreviousRevisionId">
    <vt:lpwstr>06215226093729447614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